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57" r:id="rId2"/>
    <p:sldId id="263" r:id="rId3"/>
    <p:sldId id="264" r:id="rId4"/>
    <p:sldId id="266" r:id="rId5"/>
    <p:sldId id="267" r:id="rId6"/>
    <p:sldId id="265" r:id="rId7"/>
    <p:sldId id="268" r:id="rId8"/>
    <p:sldId id="270" r:id="rId9"/>
    <p:sldId id="272" r:id="rId10"/>
    <p:sldId id="271" r:id="rId11"/>
    <p:sldId id="269" r:id="rId12"/>
    <p:sldId id="273" r:id="rId13"/>
    <p:sldId id="274" r:id="rId14"/>
    <p:sldId id="275" r:id="rId15"/>
    <p:sldId id="276" r:id="rId16"/>
  </p:sldIdLst>
  <p:sldSz cx="9144000" cy="6858000" type="screen4x3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23E"/>
    <a:srgbClr val="007155"/>
    <a:srgbClr val="005E4F"/>
    <a:srgbClr val="D5EE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720" autoAdjust="0"/>
    <p:restoredTop sz="86387" autoAdjust="0"/>
  </p:normalViewPr>
  <p:slideViewPr>
    <p:cSldViewPr snapToGrid="0" snapToObjects="1">
      <p:cViewPr varScale="1">
        <p:scale>
          <a:sx n="77" d="100"/>
          <a:sy n="77" d="100"/>
        </p:scale>
        <p:origin x="221" y="62"/>
      </p:cViewPr>
      <p:guideLst/>
    </p:cSldViewPr>
  </p:slideViewPr>
  <p:outlineViewPr>
    <p:cViewPr>
      <p:scale>
        <a:sx n="33" d="100"/>
        <a:sy n="33" d="100"/>
      </p:scale>
      <p:origin x="0" y="-1354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44" d="100"/>
          <a:sy n="144" d="100"/>
        </p:scale>
        <p:origin x="3360" y="2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E08F3-DAE0-ED4E-9484-82BE30136308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96E63-DF5E-3E47-BC18-EF55745D7A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7696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BE4B09-D9EE-BC4A-9563-0FD19F26ED3A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F82299-08A0-EB46-9D37-09CE68494D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89109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F82299-08A0-EB46-9D37-09CE68494DF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76434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1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1.xml"/></Relationships>
</file>

<file path=ppt/slideLayouts/_rels/slideLayout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1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04623" y="2637692"/>
            <a:ext cx="3912401" cy="1266796"/>
          </a:xfrm>
        </p:spPr>
        <p:txBody>
          <a:bodyPr anchor="b">
            <a:normAutofit/>
          </a:bodyPr>
          <a:lstStyle>
            <a:lvl1pPr algn="l"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copy here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120434" y="2637693"/>
            <a:ext cx="2722626" cy="1858337"/>
          </a:xfrm>
        </p:spPr>
        <p:txBody>
          <a:bodyPr/>
          <a:lstStyle>
            <a:lvl1pPr marL="0" marR="0" indent="0" algn="l" defTabSz="685800" rtl="0" eaLnBrk="1" fontAlgn="auto" latinLnBrk="0" hangingPunct="1">
              <a:lnSpc>
                <a:spcPct val="100000"/>
              </a:lnSpc>
              <a:spcBef>
                <a:spcPts val="750"/>
              </a:spcBef>
              <a:spcAft>
                <a:spcPts val="450"/>
              </a:spcAft>
              <a:buClrTx/>
              <a:buSzTx/>
              <a:buFont typeface="Arial"/>
              <a:buNone/>
              <a:tabLst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en-US" dirty="0" smtClean="0"/>
              <a:t>Click to edit text copy. lorem ipsum dolor sit </a:t>
            </a:r>
            <a:r>
              <a:rPr lang="en-US" dirty="0" err="1" smtClean="0"/>
              <a:t>amet</a:t>
            </a:r>
            <a:r>
              <a:rPr lang="en-US" dirty="0" smtClean="0"/>
              <a:t>, </a:t>
            </a:r>
            <a:r>
              <a:rPr lang="en-US" dirty="0" err="1" smtClean="0"/>
              <a:t>consectetur</a:t>
            </a:r>
            <a:r>
              <a:rPr lang="en-US" dirty="0" smtClean="0"/>
              <a:t> </a:t>
            </a:r>
            <a:r>
              <a:rPr lang="en-US" dirty="0" err="1" smtClean="0"/>
              <a:t>adipiscing</a:t>
            </a:r>
            <a:r>
              <a:rPr lang="en-US" dirty="0" smtClean="0"/>
              <a:t> </a:t>
            </a:r>
            <a:r>
              <a:rPr lang="en-US" dirty="0" err="1" smtClean="0"/>
              <a:t>elit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3285" y="5486502"/>
            <a:ext cx="2655937" cy="9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5662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-1135493" y="2346084"/>
            <a:ext cx="3784487" cy="8919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265772" y="899806"/>
            <a:ext cx="4023699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371600" y="3482623"/>
            <a:ext cx="2708355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371600" y="899806"/>
            <a:ext cx="2708355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310785" y="6334826"/>
            <a:ext cx="4445000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 dirty="0" smtClean="0">
                <a:latin typeface="Century Gothic" charset="0"/>
              </a:rPr>
              <a:t>Click</a:t>
            </a:r>
            <a:r>
              <a:rPr lang="en-US" sz="1125" baseline="0" dirty="0" smtClean="0">
                <a:latin typeface="Century Gothic" charset="0"/>
              </a:rPr>
              <a:t> to edit text.</a:t>
            </a:r>
            <a:endParaRPr lang="en-US" sz="1125" dirty="0"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59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one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9406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two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37905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4525929" y="2291969"/>
            <a:ext cx="37905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69462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two column w/chart+logo&#10;Title + Content 1- two column w/chart+logo&#10;Title + Content 1- two column w/char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70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9769" y="2427289"/>
            <a:ext cx="2719832" cy="3656989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327400" y="2427288"/>
            <a:ext cx="4989116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859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70"/>
            <a:ext cx="78867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8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9769" y="2306974"/>
            <a:ext cx="2719832" cy="3656989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5" name="Table 4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276980634"/>
              </p:ext>
            </p:extLst>
          </p:nvPr>
        </p:nvGraphicFramePr>
        <p:xfrm>
          <a:off x="3288679" y="2298080"/>
          <a:ext cx="4441388" cy="3665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0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0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9267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5400000">
            <a:off x="-1135493" y="2346084"/>
            <a:ext cx="3784487" cy="8919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371600" y="3482623"/>
            <a:ext cx="2708355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371600" y="899806"/>
            <a:ext cx="2708355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10785" y="6334826"/>
            <a:ext cx="4445000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 dirty="0" smtClean="0">
                <a:latin typeface="Century Gothic" charset="0"/>
              </a:rPr>
              <a:t>Click</a:t>
            </a:r>
            <a:r>
              <a:rPr lang="en-US" sz="1125" baseline="0" dirty="0" smtClean="0">
                <a:latin typeface="Century Gothic" charset="0"/>
              </a:rPr>
              <a:t> to edit text.</a:t>
            </a:r>
            <a:endParaRPr lang="en-US" sz="1125" dirty="0">
              <a:latin typeface="Century Gothic" charset="0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248839" y="899806"/>
            <a:ext cx="3927323" cy="5049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8500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one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96880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two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1" hasCustomPrompt="1"/>
          </p:nvPr>
        </p:nvSpPr>
        <p:spPr>
          <a:xfrm>
            <a:off x="429768" y="2291970"/>
            <a:ext cx="3790539" cy="3757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2" hasCustomPrompt="1"/>
          </p:nvPr>
        </p:nvSpPr>
        <p:spPr>
          <a:xfrm>
            <a:off x="4525929" y="2291969"/>
            <a:ext cx="3790539" cy="37571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2045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two column w/chart+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70"/>
            <a:ext cx="78867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9769" y="2306974"/>
            <a:ext cx="2719832" cy="3656989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352800" y="2306973"/>
            <a:ext cx="4989116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979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70"/>
            <a:ext cx="7886700" cy="1325563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9769" y="2306974"/>
            <a:ext cx="2719832" cy="3656989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855197652"/>
              </p:ext>
            </p:extLst>
          </p:nvPr>
        </p:nvGraphicFramePr>
        <p:xfrm>
          <a:off x="3288679" y="2298080"/>
          <a:ext cx="4441388" cy="3665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0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0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9826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914400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2674303"/>
            <a:ext cx="9144000" cy="1509395"/>
          </a:xfrm>
        </p:spPr>
        <p:txBody>
          <a:bodyPr>
            <a:noAutofit/>
          </a:bodyPr>
          <a:lstStyle>
            <a:lvl1pPr algn="ctr">
              <a:defRPr sz="10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4341027" y="1890232"/>
            <a:ext cx="461947" cy="161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  <a:solidFill>
                <a:schemeClr val="bg1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341027" y="4806462"/>
            <a:ext cx="461947" cy="16130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ln>
                <a:noFill/>
              </a:ln>
              <a:solidFill>
                <a:schemeClr val="bg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4831" y="5763030"/>
            <a:ext cx="2550332" cy="872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90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5400000">
            <a:off x="-1135493" y="2346084"/>
            <a:ext cx="3784487" cy="8919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371600" y="3482623"/>
            <a:ext cx="2708355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371600" y="899806"/>
            <a:ext cx="2708355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10785" y="6334826"/>
            <a:ext cx="4445000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 dirty="0" smtClean="0">
                <a:latin typeface="Century Gothic" charset="0"/>
              </a:rPr>
              <a:t>Click</a:t>
            </a:r>
            <a:r>
              <a:rPr lang="en-US" sz="1125" baseline="0" dirty="0" smtClean="0">
                <a:latin typeface="Century Gothic" charset="0"/>
              </a:rPr>
              <a:t> to edit text.</a:t>
            </a:r>
            <a:endParaRPr lang="en-US" sz="1125" dirty="0">
              <a:latin typeface="Century Gothic" charset="0"/>
            </a:endParaRPr>
          </a:p>
        </p:txBody>
      </p:sp>
      <p:sp>
        <p:nvSpPr>
          <p:cNvPr id="10" name="Text Placeholder 2"/>
          <p:cNvSpPr>
            <a:spLocks noGrp="1"/>
          </p:cNvSpPr>
          <p:nvPr>
            <p:ph idx="1"/>
          </p:nvPr>
        </p:nvSpPr>
        <p:spPr>
          <a:xfrm>
            <a:off x="4248838" y="899806"/>
            <a:ext cx="3669035" cy="5049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52133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70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3129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70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0" hasCustomPrompt="1"/>
          </p:nvPr>
        </p:nvSpPr>
        <p:spPr>
          <a:xfrm>
            <a:off x="429768" y="2291969"/>
            <a:ext cx="37905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1" hasCustomPrompt="1"/>
          </p:nvPr>
        </p:nvSpPr>
        <p:spPr>
          <a:xfrm>
            <a:off x="4525929" y="2291969"/>
            <a:ext cx="37905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7252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one column w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70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9769" y="2282911"/>
            <a:ext cx="2719832" cy="3656989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352800" y="2282910"/>
            <a:ext cx="4989116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597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one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29768" y="83147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1406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two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Placeholder 1"/>
          <p:cNvSpPr>
            <a:spLocks noGrp="1"/>
          </p:cNvSpPr>
          <p:nvPr>
            <p:ph type="title"/>
          </p:nvPr>
        </p:nvSpPr>
        <p:spPr>
          <a:xfrm>
            <a:off x="429768" y="83147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37905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1" hasCustomPrompt="1"/>
          </p:nvPr>
        </p:nvSpPr>
        <p:spPr>
          <a:xfrm>
            <a:off x="4525929" y="2291969"/>
            <a:ext cx="37905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93357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two column w/char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9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9769" y="2306974"/>
            <a:ext cx="2719832" cy="3656989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352800" y="2306973"/>
            <a:ext cx="4989116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788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one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0168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two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70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 userDrawn="1"/>
        </p:nvSpPr>
        <p:spPr>
          <a:xfrm>
            <a:off x="429768" y="831470"/>
            <a:ext cx="78867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rgbClr val="007155"/>
                </a:solidFill>
                <a:latin typeface="Playfair Display Bold" charset="0"/>
                <a:ea typeface="+mj-ea"/>
                <a:cs typeface="+mj-cs"/>
              </a:defRPr>
            </a:lvl1pPr>
          </a:lstStyle>
          <a:p>
            <a:r>
              <a:rPr lang="en-US" sz="2475" smtClean="0"/>
              <a:t>Click to edit Master title style</a:t>
            </a:r>
            <a:endParaRPr lang="en-US" sz="2475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 userDrawn="1"/>
        </p:nvSpPr>
        <p:spPr>
          <a:xfrm>
            <a:off x="429768" y="831470"/>
            <a:ext cx="7886700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rgbClr val="007155"/>
                </a:solidFill>
                <a:latin typeface="Playfair Display Bold" charset="0"/>
                <a:ea typeface="+mj-ea"/>
                <a:cs typeface="+mj-cs"/>
              </a:defRPr>
            </a:lvl1pPr>
          </a:lstStyle>
          <a:p>
            <a:r>
              <a:rPr lang="en-US" sz="2475" dirty="0" smtClean="0"/>
              <a:t>Click to edit title copy</a:t>
            </a:r>
            <a:endParaRPr lang="en-US" sz="2475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429768" y="2277729"/>
            <a:ext cx="3735241" cy="3810250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4" name="Text Placeholder 12"/>
          <p:cNvSpPr>
            <a:spLocks noGrp="1"/>
          </p:cNvSpPr>
          <p:nvPr>
            <p:ph type="body" sz="quarter" idx="11" hasCustomPrompt="1"/>
          </p:nvPr>
        </p:nvSpPr>
        <p:spPr>
          <a:xfrm>
            <a:off x="4594777" y="2277729"/>
            <a:ext cx="3735241" cy="3521492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63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- one column w/chart+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3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9769" y="2306974"/>
            <a:ext cx="2719832" cy="3656989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352800" y="2306973"/>
            <a:ext cx="4989116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01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0"/>
            <a:ext cx="4572000" cy="68580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0"/>
            <a:ext cx="4572000" cy="6858000"/>
          </a:xfrm>
          <a:prstGeom prst="rect">
            <a:avLst/>
          </a:prstGeom>
          <a:solidFill>
            <a:srgbClr val="00715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TextBox 4"/>
          <p:cNvSpPr txBox="1"/>
          <p:nvPr userDrawn="1"/>
        </p:nvSpPr>
        <p:spPr>
          <a:xfrm>
            <a:off x="418171" y="1629631"/>
            <a:ext cx="4022803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250" b="1" i="0" dirty="0" smtClean="0">
                <a:solidFill>
                  <a:schemeClr val="bg1"/>
                </a:solidFill>
                <a:latin typeface="Times New Roman" charset="0"/>
              </a:rPr>
              <a:t>University </a:t>
            </a:r>
            <a:br>
              <a:rPr lang="en-US" sz="5250" b="1" i="0" dirty="0" smtClean="0">
                <a:solidFill>
                  <a:schemeClr val="bg1"/>
                </a:solidFill>
                <a:latin typeface="Times New Roman" charset="0"/>
              </a:rPr>
            </a:br>
            <a:r>
              <a:rPr lang="en-US" sz="5250" b="1" i="0" baseline="0" dirty="0" smtClean="0">
                <a:solidFill>
                  <a:schemeClr val="bg1"/>
                </a:solidFill>
                <a:latin typeface="Times New Roman" charset="0"/>
              </a:rPr>
              <a:t>of Vermont</a:t>
            </a:r>
            <a:endParaRPr lang="en-US" sz="5250" b="1" i="0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6" name="TextBox 5"/>
          <p:cNvSpPr txBox="1"/>
          <p:nvPr userDrawn="1"/>
        </p:nvSpPr>
        <p:spPr>
          <a:xfrm>
            <a:off x="418171" y="4605454"/>
            <a:ext cx="245048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0" baseline="0" dirty="0" smtClean="0">
                <a:solidFill>
                  <a:schemeClr val="bg1"/>
                </a:solidFill>
                <a:latin typeface="Century Gothic" charset="0"/>
              </a:rPr>
              <a:t>Since 1791</a:t>
            </a:r>
            <a:endParaRPr lang="en-US" sz="1500" b="1" i="0" baseline="0" dirty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476714" y="4137104"/>
            <a:ext cx="485078" cy="198609"/>
          </a:xfrm>
          <a:prstGeom prst="rect">
            <a:avLst/>
          </a:prstGeom>
          <a:solidFill>
            <a:srgbClr val="B2D23E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19022129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29768" y="2333625"/>
            <a:ext cx="7886700" cy="2912143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9915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3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29768" y="831470"/>
            <a:ext cx="7561283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rgbClr val="007155"/>
                </a:solidFill>
                <a:latin typeface="Playfair Display Bold" charset="0"/>
                <a:ea typeface="+mj-ea"/>
                <a:cs typeface="+mj-cs"/>
              </a:defRPr>
            </a:lvl1pPr>
          </a:lstStyle>
          <a:p>
            <a:r>
              <a:rPr lang="en-US" sz="2475" dirty="0" smtClean="0"/>
              <a:t>Click to edit title copy</a:t>
            </a:r>
            <a:endParaRPr lang="en-US" sz="2475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255810" y="2277729"/>
            <a:ext cx="3735241" cy="3810250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29768" y="2277729"/>
            <a:ext cx="3735241" cy="3810250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5108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one column w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9769" y="2306974"/>
            <a:ext cx="2719832" cy="3656989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352800" y="2306973"/>
            <a:ext cx="4989116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48375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70"/>
            <a:ext cx="8214698" cy="1325563"/>
          </a:xfrm>
        </p:spPr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6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9769" y="2306974"/>
            <a:ext cx="2719832" cy="3656989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068187730"/>
              </p:ext>
            </p:extLst>
          </p:nvPr>
        </p:nvGraphicFramePr>
        <p:xfrm>
          <a:off x="3288679" y="2298080"/>
          <a:ext cx="5355788" cy="3665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5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8877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5400000">
            <a:off x="-1135493" y="2346084"/>
            <a:ext cx="3784487" cy="8919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371600" y="3482623"/>
            <a:ext cx="2708355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371600" y="899806"/>
            <a:ext cx="2708355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10785" y="6334826"/>
            <a:ext cx="4445000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 dirty="0" smtClean="0">
                <a:solidFill>
                  <a:schemeClr val="bg1"/>
                </a:solidFill>
                <a:latin typeface="Century Gothic" charset="0"/>
              </a:rPr>
              <a:t>Click</a:t>
            </a:r>
            <a:r>
              <a:rPr lang="en-US" sz="1125" baseline="0" dirty="0" smtClean="0">
                <a:solidFill>
                  <a:schemeClr val="bg1"/>
                </a:solidFill>
                <a:latin typeface="Century Gothic" charset="0"/>
              </a:rPr>
              <a:t> to edit text.</a:t>
            </a:r>
            <a:endParaRPr lang="en-US" sz="1125" dirty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248839" y="899806"/>
            <a:ext cx="4381554" cy="5049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59165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one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Click to edit title copyedit Master title style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70"/>
            <a:ext cx="7886700" cy="3699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4748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two column w/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3735241" cy="37960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562616" y="2277729"/>
            <a:ext cx="3735241" cy="3810250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7957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one column w/logo&#10;Title + Content 3- one column w/logo&#10;Title + Content 3- two column w/chart+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9" y="2291969"/>
            <a:ext cx="2764616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352800" y="2306973"/>
            <a:ext cx="4989116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9831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70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9" y="2291969"/>
            <a:ext cx="2764616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914333839"/>
              </p:ext>
            </p:extLst>
          </p:nvPr>
        </p:nvGraphicFramePr>
        <p:xfrm>
          <a:off x="3288679" y="2298080"/>
          <a:ext cx="5355788" cy="3665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852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852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852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088327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5400000">
            <a:off x="-1135493" y="2346084"/>
            <a:ext cx="3784487" cy="8919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371600" y="3482623"/>
            <a:ext cx="2708355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371600" y="899806"/>
            <a:ext cx="2708355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310785" y="6334826"/>
            <a:ext cx="4445000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 dirty="0" smtClean="0">
                <a:solidFill>
                  <a:schemeClr val="bg1"/>
                </a:solidFill>
                <a:latin typeface="Century Gothic" charset="0"/>
              </a:rPr>
              <a:t>Click</a:t>
            </a:r>
            <a:r>
              <a:rPr lang="en-US" sz="1125" baseline="0" dirty="0" smtClean="0">
                <a:solidFill>
                  <a:schemeClr val="bg1"/>
                </a:solidFill>
                <a:latin typeface="Century Gothic" charset="0"/>
              </a:rPr>
              <a:t> to edit text.</a:t>
            </a:r>
            <a:endParaRPr lang="en-US" sz="1125" dirty="0">
              <a:solidFill>
                <a:schemeClr val="bg1"/>
              </a:solidFill>
              <a:latin typeface="Century Gothic" charset="0"/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idx="1"/>
          </p:nvPr>
        </p:nvSpPr>
        <p:spPr>
          <a:xfrm>
            <a:off x="4248838" y="899806"/>
            <a:ext cx="4443900" cy="5049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7308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64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2116571"/>
            <a:ext cx="8253943" cy="898477"/>
          </a:xfrm>
        </p:spPr>
        <p:txBody>
          <a:bodyPr>
            <a:normAutofit/>
          </a:bodyPr>
          <a:lstStyle>
            <a:lvl1pPr algn="ctr">
              <a:defRPr sz="2250" b="0" i="0" baseline="0">
                <a:latin typeface="Impact" charset="0"/>
              </a:defRPr>
            </a:lvl1pPr>
          </a:lstStyle>
          <a:p>
            <a:r>
              <a:rPr lang="en-US" dirty="0" smtClean="0"/>
              <a:t>CLICK TO EDIT TEXT COPY</a:t>
            </a:r>
            <a:endParaRPr lang="en-US" dirty="0"/>
          </a:p>
        </p:txBody>
      </p:sp>
      <p:sp>
        <p:nvSpPr>
          <p:cNvPr id="4" name="TextBox 3"/>
          <p:cNvSpPr txBox="1"/>
          <p:nvPr userDrawn="1"/>
        </p:nvSpPr>
        <p:spPr>
          <a:xfrm>
            <a:off x="429768" y="2780269"/>
            <a:ext cx="825394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b="0" i="0" baseline="0" dirty="0" smtClean="0">
                <a:solidFill>
                  <a:srgbClr val="B2D23E"/>
                </a:solidFill>
                <a:latin typeface="Impact" charset="0"/>
                <a:ea typeface="Gobold Bold" charset="0"/>
                <a:cs typeface="Gobold Bold" charset="0"/>
              </a:rPr>
              <a:t>LARGER SECOND HEADLINE</a:t>
            </a:r>
            <a:endParaRPr lang="en-US" sz="3750" b="0" i="0" baseline="0" dirty="0">
              <a:solidFill>
                <a:srgbClr val="B2D23E"/>
              </a:solidFill>
              <a:latin typeface="Impact" charset="0"/>
              <a:ea typeface="Gobold Bold" charset="0"/>
              <a:cs typeface="Gobold Bold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9397" y="5288794"/>
            <a:ext cx="2655937" cy="90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20022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one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0253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two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37352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1" hasCustomPrompt="1"/>
          </p:nvPr>
        </p:nvSpPr>
        <p:spPr>
          <a:xfrm>
            <a:off x="4581228" y="2291969"/>
            <a:ext cx="37352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383425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- one column w/chart+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352800" y="2306973"/>
            <a:ext cx="4989116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2" hasCustomPrompt="1"/>
          </p:nvPr>
        </p:nvSpPr>
        <p:spPr>
          <a:xfrm>
            <a:off x="429769" y="2291969"/>
            <a:ext cx="2764616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61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70"/>
            <a:ext cx="7886700" cy="1325563"/>
          </a:xfrm>
        </p:spPr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2" hasCustomPrompt="1"/>
          </p:nvPr>
        </p:nvSpPr>
        <p:spPr>
          <a:xfrm>
            <a:off x="429769" y="2291969"/>
            <a:ext cx="2764616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570453572"/>
              </p:ext>
            </p:extLst>
          </p:nvPr>
        </p:nvGraphicFramePr>
        <p:xfrm>
          <a:off x="3288679" y="2298080"/>
          <a:ext cx="4441388" cy="366588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80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4804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80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3177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 marL="55190" marR="55190" marT="36794" marB="36794"/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55190" marR="55190" marT="36794" marB="36794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838782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 Placeholder 2"/>
          <p:cNvSpPr>
            <a:spLocks noGrp="1"/>
          </p:cNvSpPr>
          <p:nvPr>
            <p:ph idx="1"/>
          </p:nvPr>
        </p:nvSpPr>
        <p:spPr>
          <a:xfrm>
            <a:off x="4322618" y="899806"/>
            <a:ext cx="3506189" cy="50494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5400000">
            <a:off x="-1135493" y="2346084"/>
            <a:ext cx="3784487" cy="89193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1371600" y="3482623"/>
            <a:ext cx="2708355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1371600" y="899806"/>
            <a:ext cx="2708355" cy="2466622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8" name="TextBox 7"/>
          <p:cNvSpPr txBox="1"/>
          <p:nvPr userDrawn="1"/>
        </p:nvSpPr>
        <p:spPr>
          <a:xfrm>
            <a:off x="310785" y="6334826"/>
            <a:ext cx="4445000" cy="265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25" dirty="0" smtClean="0">
                <a:solidFill>
                  <a:schemeClr val="bg1"/>
                </a:solidFill>
                <a:latin typeface="Century Gothic" charset="0"/>
              </a:rPr>
              <a:t>Click</a:t>
            </a:r>
            <a:r>
              <a:rPr lang="en-US" sz="1125" baseline="0" dirty="0" smtClean="0">
                <a:solidFill>
                  <a:schemeClr val="bg1"/>
                </a:solidFill>
                <a:latin typeface="Century Gothic" charset="0"/>
              </a:rPr>
              <a:t> to edit text.</a:t>
            </a:r>
            <a:endParaRPr lang="en-US" sz="1125" dirty="0">
              <a:solidFill>
                <a:schemeClr val="bg1"/>
              </a:solidFill>
              <a:latin typeface="Century 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32900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1a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909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1a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37352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1" hasCustomPrompt="1"/>
          </p:nvPr>
        </p:nvSpPr>
        <p:spPr>
          <a:xfrm>
            <a:off x="4581228" y="2291969"/>
            <a:ext cx="37352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04804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1a- one column w/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352800" y="2306973"/>
            <a:ext cx="4989116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2" hasCustomPrompt="1"/>
          </p:nvPr>
        </p:nvSpPr>
        <p:spPr>
          <a:xfrm>
            <a:off x="429769" y="2291969"/>
            <a:ext cx="2764616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0870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1a- one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1102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+ Content 1a- two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37352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1" hasCustomPrompt="1"/>
          </p:nvPr>
        </p:nvSpPr>
        <p:spPr>
          <a:xfrm>
            <a:off x="4581228" y="2291969"/>
            <a:ext cx="37352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7459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2116571"/>
            <a:ext cx="8253943" cy="898477"/>
          </a:xfrm>
        </p:spPr>
        <p:txBody>
          <a:bodyPr>
            <a:normAutofit/>
          </a:bodyPr>
          <a:lstStyle>
            <a:lvl1pPr algn="ctr">
              <a:defRPr sz="2250" b="0" i="0" baseline="0">
                <a:latin typeface="Impact" charset="0"/>
              </a:defRPr>
            </a:lvl1pPr>
          </a:lstStyle>
          <a:p>
            <a:r>
              <a:rPr lang="en-US" dirty="0" smtClean="0"/>
              <a:t>CLICK TO EDIT TEXT COPY</a:t>
            </a:r>
            <a:endParaRPr lang="en-US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29768" y="2780269"/>
            <a:ext cx="8253943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750" b="0" i="0" baseline="0" dirty="0" smtClean="0">
                <a:solidFill>
                  <a:srgbClr val="B2D23E"/>
                </a:solidFill>
                <a:latin typeface="Impact" charset="0"/>
                <a:ea typeface="Gobold Bold" charset="0"/>
                <a:cs typeface="Gobold Bold" charset="0"/>
              </a:rPr>
              <a:t>LARGER SECOND HEADLINE</a:t>
            </a:r>
            <a:endParaRPr lang="en-US" sz="3750" b="0" i="0" baseline="0" dirty="0">
              <a:solidFill>
                <a:srgbClr val="B2D23E"/>
              </a:solidFill>
              <a:latin typeface="Impact" charset="0"/>
              <a:ea typeface="Gobold Bold" charset="0"/>
              <a:cs typeface="Gobold 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8416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1a- one column w/seal+char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352800" y="2306973"/>
            <a:ext cx="4989116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2" hasCustomPrompt="1"/>
          </p:nvPr>
        </p:nvSpPr>
        <p:spPr>
          <a:xfrm>
            <a:off x="429769" y="2291969"/>
            <a:ext cx="2764616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21650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a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02637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a-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37352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1" hasCustomPrompt="1"/>
          </p:nvPr>
        </p:nvSpPr>
        <p:spPr>
          <a:xfrm>
            <a:off x="4581228" y="2291969"/>
            <a:ext cx="37352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114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2a- one column 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352800" y="2306973"/>
            <a:ext cx="4989116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2" hasCustomPrompt="1"/>
          </p:nvPr>
        </p:nvSpPr>
        <p:spPr>
          <a:xfrm>
            <a:off x="429769" y="2291969"/>
            <a:ext cx="2764616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83839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2a- one column w/se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1144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2a- two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37352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1" hasCustomPrompt="1"/>
          </p:nvPr>
        </p:nvSpPr>
        <p:spPr>
          <a:xfrm>
            <a:off x="4581228" y="2291969"/>
            <a:ext cx="37352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12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2a- one column /seal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352800" y="2306973"/>
            <a:ext cx="4989116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2" hasCustomPrompt="1"/>
          </p:nvPr>
        </p:nvSpPr>
        <p:spPr>
          <a:xfrm>
            <a:off x="429769" y="2291969"/>
            <a:ext cx="2764616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5308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3a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29768" y="2333625"/>
            <a:ext cx="7886700" cy="2912143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4375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3a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 userDrawn="1"/>
        </p:nvSpPr>
        <p:spPr>
          <a:xfrm>
            <a:off x="429768" y="831470"/>
            <a:ext cx="7561283" cy="1325563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 baseline="0">
                <a:solidFill>
                  <a:srgbClr val="007155"/>
                </a:solidFill>
                <a:latin typeface="Playfair Display Bold" charset="0"/>
                <a:ea typeface="+mj-ea"/>
                <a:cs typeface="+mj-cs"/>
              </a:defRPr>
            </a:lvl1pPr>
          </a:lstStyle>
          <a:p>
            <a:r>
              <a:rPr lang="en-US" sz="2475" dirty="0" smtClean="0"/>
              <a:t>Click to edit title copy</a:t>
            </a:r>
            <a:endParaRPr lang="en-US" sz="2475" dirty="0"/>
          </a:p>
        </p:txBody>
      </p:sp>
      <p:sp>
        <p:nvSpPr>
          <p:cNvPr id="5" name="Content Placeholder 8"/>
          <p:cNvSpPr>
            <a:spLocks noGrp="1"/>
          </p:cNvSpPr>
          <p:nvPr>
            <p:ph sz="quarter" idx="10" hasCustomPrompt="1"/>
          </p:nvPr>
        </p:nvSpPr>
        <p:spPr>
          <a:xfrm>
            <a:off x="4255810" y="2277729"/>
            <a:ext cx="3735241" cy="3810250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12"/>
          <p:cNvSpPr>
            <a:spLocks noGrp="1"/>
          </p:cNvSpPr>
          <p:nvPr>
            <p:ph type="body" sz="quarter" idx="12" hasCustomPrompt="1"/>
          </p:nvPr>
        </p:nvSpPr>
        <p:spPr>
          <a:xfrm>
            <a:off x="429768" y="2277729"/>
            <a:ext cx="3735241" cy="3810250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747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+ Content 3a- one column w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9769" y="2306974"/>
            <a:ext cx="2719832" cy="3656989"/>
          </a:xfrm>
        </p:spPr>
        <p:txBody>
          <a:bodyPr/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352800" y="2306973"/>
            <a:ext cx="4989116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0069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580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3a- one column w/seal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8022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3a- two column w/se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37352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1" hasCustomPrompt="1"/>
          </p:nvPr>
        </p:nvSpPr>
        <p:spPr>
          <a:xfrm>
            <a:off x="4581228" y="2291969"/>
            <a:ext cx="373524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0142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+ Content 3a- one column /seal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352800" y="2306973"/>
            <a:ext cx="4989116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2" hasCustomPrompt="1"/>
          </p:nvPr>
        </p:nvSpPr>
        <p:spPr>
          <a:xfrm>
            <a:off x="429769" y="2291969"/>
            <a:ext cx="2764616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234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4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4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8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4-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0" hasCustomPrompt="1"/>
          </p:nvPr>
        </p:nvSpPr>
        <p:spPr>
          <a:xfrm>
            <a:off x="429769" y="2438214"/>
            <a:ext cx="3841442" cy="39144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idx="11" hasCustomPrompt="1"/>
          </p:nvPr>
        </p:nvSpPr>
        <p:spPr>
          <a:xfrm>
            <a:off x="4475026" y="2434296"/>
            <a:ext cx="3841442" cy="391837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209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4- one column w/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352800" y="2306973"/>
            <a:ext cx="4989116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  <p:sp>
        <p:nvSpPr>
          <p:cNvPr id="6" name="Text Placeholder 2"/>
          <p:cNvSpPr>
            <a:spLocks noGrp="1"/>
          </p:cNvSpPr>
          <p:nvPr>
            <p:ph idx="12" hasCustomPrompt="1"/>
          </p:nvPr>
        </p:nvSpPr>
        <p:spPr>
          <a:xfrm>
            <a:off x="429769" y="2291969"/>
            <a:ext cx="2764616" cy="35900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4239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5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69"/>
            <a:ext cx="8221313" cy="1330706"/>
          </a:xfrm>
        </p:spPr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429768" y="2291970"/>
            <a:ext cx="8221313" cy="37849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Font typeface="Arial" charset="0"/>
              <a:buNone/>
              <a:defRPr b="1" i="0" baseline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  <a:lvl2pPr>
              <a:defRPr b="1" i="0" baseline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2pPr>
            <a:lvl3pPr>
              <a:defRPr b="1" i="0" baseline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3pPr>
            <a:lvl4pPr>
              <a:defRPr b="1" i="0" baseline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4pPr>
            <a:lvl5pPr>
              <a:defRPr b="1" i="0" baseline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102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5-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69"/>
            <a:ext cx="8221313" cy="1330706"/>
          </a:xfrm>
        </p:spPr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11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29768" y="2271966"/>
            <a:ext cx="3942207" cy="381025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  <a:lvl2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2pPr>
            <a:lvl3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3pPr>
            <a:lvl4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4pPr>
            <a:lvl5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dirty="0" smtClean="0"/>
              <a:t>Click to edit text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08874" y="2271966"/>
            <a:ext cx="3942207" cy="381025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  <a:lvl2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2pPr>
            <a:lvl3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3pPr>
            <a:lvl4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4pPr>
            <a:lvl5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dirty="0" smtClean="0"/>
              <a:t>Click to edit text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6872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6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69"/>
            <a:ext cx="8221313" cy="1330706"/>
          </a:xfrm>
        </p:spPr>
        <p:txBody>
          <a:bodyPr/>
          <a:lstStyle>
            <a:lvl1pPr>
              <a:defRPr baseline="0">
                <a:solidFill>
                  <a:srgbClr val="D5EEF7"/>
                </a:solidFill>
              </a:defRPr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29768" y="2271966"/>
            <a:ext cx="8221313" cy="381025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  <a:lvl2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2pPr>
            <a:lvl3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3pPr>
            <a:lvl4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4pPr>
            <a:lvl5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dirty="0" smtClean="0"/>
              <a:t>Click to edit text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6241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6- two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69"/>
            <a:ext cx="8221313" cy="1330706"/>
          </a:xfrm>
        </p:spPr>
        <p:txBody>
          <a:bodyPr/>
          <a:lstStyle>
            <a:lvl1pPr>
              <a:defRPr baseline="0">
                <a:solidFill>
                  <a:srgbClr val="D5EEF7"/>
                </a:solidFill>
              </a:defRPr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29768" y="2271966"/>
            <a:ext cx="3942207" cy="381025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  <a:lvl2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2pPr>
            <a:lvl3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3pPr>
            <a:lvl4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4pPr>
            <a:lvl5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dirty="0" smtClean="0"/>
              <a:t>Click to edit text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08874" y="2271966"/>
            <a:ext cx="3942207" cy="381025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  <a:lvl2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2pPr>
            <a:lvl3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3pPr>
            <a:lvl4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4pPr>
            <a:lvl5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dirty="0" smtClean="0"/>
              <a:t>Click to edit text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856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two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Text Placeholder 2"/>
          <p:cNvSpPr>
            <a:spLocks noGrp="1"/>
          </p:cNvSpPr>
          <p:nvPr>
            <p:ph idx="1" hasCustomPrompt="1"/>
          </p:nvPr>
        </p:nvSpPr>
        <p:spPr>
          <a:xfrm>
            <a:off x="429768" y="2291969"/>
            <a:ext cx="37905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defRPr baseline="0"/>
            </a:lvl1pPr>
          </a:lstStyle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0" hasCustomPrompt="1"/>
          </p:nvPr>
        </p:nvSpPr>
        <p:spPr>
          <a:xfrm>
            <a:off x="4525929" y="2291969"/>
            <a:ext cx="37905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454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7- one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69"/>
            <a:ext cx="8221313" cy="1330706"/>
          </a:xfrm>
        </p:spPr>
        <p:txBody>
          <a:bodyPr/>
          <a:lstStyle>
            <a:lvl1pPr>
              <a:defRPr baseline="0">
                <a:solidFill>
                  <a:srgbClr val="005E4F"/>
                </a:solidFill>
              </a:defRPr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29768" y="2271966"/>
            <a:ext cx="8221313" cy="381025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  <a:lvl2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2pPr>
            <a:lvl3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3pPr>
            <a:lvl4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4pPr>
            <a:lvl5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dirty="0" smtClean="0"/>
              <a:t>Click to edit text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02653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7- two colum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69"/>
            <a:ext cx="8221313" cy="1330706"/>
          </a:xfrm>
        </p:spPr>
        <p:txBody>
          <a:bodyPr/>
          <a:lstStyle>
            <a:lvl1pPr>
              <a:defRPr baseline="0">
                <a:solidFill>
                  <a:srgbClr val="005E4F"/>
                </a:solidFill>
              </a:defRPr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429768" y="2271966"/>
            <a:ext cx="3942207" cy="381025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  <a:lvl2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2pPr>
            <a:lvl3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3pPr>
            <a:lvl4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4pPr>
            <a:lvl5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dirty="0" smtClean="0"/>
              <a:t>Click to edit text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08874" y="2271966"/>
            <a:ext cx="3942207" cy="3810250"/>
          </a:xfrm>
        </p:spPr>
        <p:txBody>
          <a:bodyPr/>
          <a:lstStyle>
            <a:lvl1pPr marL="0" indent="0">
              <a:buNone/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1pPr>
            <a:lvl2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2pPr>
            <a:lvl3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3pPr>
            <a:lvl4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4pPr>
            <a:lvl5pPr>
              <a:defRPr b="1" i="0">
                <a:solidFill>
                  <a:schemeClr val="bg1"/>
                </a:solidFill>
                <a:latin typeface="Raleway SemiBold" charset="0"/>
                <a:ea typeface="Raleway SemiBold" charset="0"/>
                <a:cs typeface="Raleway SemiBold" charset="0"/>
              </a:defRPr>
            </a:lvl5pPr>
          </a:lstStyle>
          <a:p>
            <a:pPr lvl="0"/>
            <a:r>
              <a:rPr lang="en-US" dirty="0" smtClean="0"/>
              <a:t>Click to edit text copy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191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8- yellow photo-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1"/>
            <a:ext cx="4643051" cy="6857999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Full bleed photo 585 x 655 </a:t>
            </a:r>
            <a:r>
              <a:rPr lang="en-US" dirty="0" err="1" smtClean="0"/>
              <a:t>px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800600" y="831470"/>
            <a:ext cx="3799703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"/>
          </p:nvPr>
        </p:nvSpPr>
        <p:spPr>
          <a:xfrm>
            <a:off x="4800600" y="2291969"/>
            <a:ext cx="3799703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ext Placeholder 2"/>
          <p:cNvSpPr>
            <a:spLocks noGrp="1"/>
          </p:cNvSpPr>
          <p:nvPr>
            <p:ph idx="11" hasCustomPrompt="1"/>
          </p:nvPr>
        </p:nvSpPr>
        <p:spPr>
          <a:xfrm>
            <a:off x="164900" y="6052127"/>
            <a:ext cx="4313250" cy="80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 i="1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2pPr>
            <a:lvl3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3pPr>
            <a:lvl4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4pPr>
            <a:lvl5pPr>
              <a:defRPr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5pPr>
          </a:lstStyle>
          <a:p>
            <a:pPr lvl="0"/>
            <a:r>
              <a:rPr lang="en-US" dirty="0" smtClean="0"/>
              <a:t>Click to edit caption text</a:t>
            </a:r>
          </a:p>
        </p:txBody>
      </p:sp>
    </p:spTree>
    <p:extLst>
      <p:ext uri="{BB962C8B-B14F-4D97-AF65-F5344CB8AC3E}">
        <p14:creationId xmlns:p14="http://schemas.microsoft.com/office/powerpoint/2010/main" val="9112543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8- lt green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2"/>
            <a:ext cx="4643051" cy="6857999"/>
          </a:xfrm>
        </p:spPr>
        <p:txBody>
          <a:bodyPr/>
          <a:lstStyle/>
          <a:p>
            <a:r>
              <a:rPr lang="en-US" dirty="0" smtClean="0"/>
              <a:t>Full bleed photo 585 x 655 </a:t>
            </a:r>
            <a:r>
              <a:rPr lang="en-US" dirty="0" err="1" smtClean="0"/>
              <a:t>px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00600" y="831470"/>
            <a:ext cx="3515868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idx="1"/>
          </p:nvPr>
        </p:nvSpPr>
        <p:spPr>
          <a:xfrm>
            <a:off x="4800600" y="2291969"/>
            <a:ext cx="351586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idx="11" hasCustomPrompt="1"/>
          </p:nvPr>
        </p:nvSpPr>
        <p:spPr>
          <a:xfrm>
            <a:off x="185351" y="6059440"/>
            <a:ext cx="4272349" cy="798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 i="1" baseline="0"/>
            </a:lvl1pPr>
          </a:lstStyle>
          <a:p>
            <a:pPr lvl="0"/>
            <a:r>
              <a:rPr lang="en-US" dirty="0" smtClean="0"/>
              <a:t>Click to edit caption text</a:t>
            </a:r>
          </a:p>
        </p:txBody>
      </p:sp>
    </p:spTree>
    <p:extLst>
      <p:ext uri="{BB962C8B-B14F-4D97-AF65-F5344CB8AC3E}">
        <p14:creationId xmlns:p14="http://schemas.microsoft.com/office/powerpoint/2010/main" val="1746007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8- mid blue photo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1" y="2"/>
            <a:ext cx="4643051" cy="6857999"/>
          </a:xfrm>
        </p:spPr>
        <p:txBody>
          <a:bodyPr/>
          <a:lstStyle/>
          <a:p>
            <a:r>
              <a:rPr lang="en-US" dirty="0" smtClean="0"/>
              <a:t>Full bleed photo 585 x 655 </a:t>
            </a:r>
            <a:r>
              <a:rPr lang="en-US" dirty="0" err="1" smtClean="0"/>
              <a:t>px</a:t>
            </a:r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4800600" y="831470"/>
            <a:ext cx="3929449" cy="1325563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idx="1"/>
          </p:nvPr>
        </p:nvSpPr>
        <p:spPr>
          <a:xfrm>
            <a:off x="4800598" y="2291969"/>
            <a:ext cx="39294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idx="11" hasCustomPrompt="1"/>
          </p:nvPr>
        </p:nvSpPr>
        <p:spPr>
          <a:xfrm>
            <a:off x="162182" y="5972942"/>
            <a:ext cx="4318686" cy="8850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>
              <a:buNone/>
              <a:defRPr sz="1200" b="0" i="1" baseline="0">
                <a:latin typeface="Raleway" charset="0"/>
                <a:ea typeface="Raleway" charset="0"/>
                <a:cs typeface="Raleway" charset="0"/>
              </a:defRPr>
            </a:lvl1pPr>
          </a:lstStyle>
          <a:p>
            <a:pPr lvl="0"/>
            <a:r>
              <a:rPr lang="en-US" dirty="0" smtClean="0"/>
              <a:t>Click to edit caption text</a:t>
            </a:r>
          </a:p>
        </p:txBody>
      </p:sp>
    </p:spTree>
    <p:extLst>
      <p:ext uri="{BB962C8B-B14F-4D97-AF65-F5344CB8AC3E}">
        <p14:creationId xmlns:p14="http://schemas.microsoft.com/office/powerpoint/2010/main" val="19282561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629835" y="6275670"/>
            <a:ext cx="2133600" cy="365125"/>
          </a:xfrm>
          <a:prstGeom prst="rect">
            <a:avLst/>
          </a:prstGeom>
        </p:spPr>
        <p:txBody>
          <a:bodyPr/>
          <a:lstStyle/>
          <a:p>
            <a:fld id="{5AE75E7F-4DDD-2A45-BF0A-F1E447800782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458" y="6275670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897906" y="6275670"/>
            <a:ext cx="990600" cy="365125"/>
          </a:xfrm>
          <a:prstGeom prst="rect">
            <a:avLst/>
          </a:prstGeom>
        </p:spPr>
        <p:txBody>
          <a:bodyPr/>
          <a:lstStyle/>
          <a:p>
            <a:fld id="{65ED2656-8618-1646-8F5C-E0C362100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3313366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6" y="107576"/>
            <a:ext cx="8042276" cy="1336956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200"/>
              </a:spcBef>
              <a:defRPr sz="1500"/>
            </a:lvl1pPr>
            <a:lvl2pPr>
              <a:defRPr sz="1350"/>
            </a:lvl2pPr>
            <a:lvl3pPr>
              <a:defRPr sz="135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629835" y="6275670"/>
            <a:ext cx="2133600" cy="365125"/>
          </a:xfrm>
          <a:prstGeom prst="rect">
            <a:avLst/>
          </a:prstGeom>
        </p:spPr>
        <p:txBody>
          <a:bodyPr/>
          <a:lstStyle/>
          <a:p>
            <a:fld id="{5AE75E7F-4DDD-2A45-BF0A-F1E447800782}" type="datetimeFigureOut">
              <a:rPr lang="en-US" smtClean="0"/>
              <a:t>3/7/2018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64458" y="6275670"/>
            <a:ext cx="4840941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897906" y="6275670"/>
            <a:ext cx="990600" cy="365125"/>
          </a:xfrm>
          <a:prstGeom prst="rect">
            <a:avLst/>
          </a:prstGeom>
        </p:spPr>
        <p:txBody>
          <a:bodyPr/>
          <a:lstStyle/>
          <a:p>
            <a:fld id="{65ED2656-8618-1646-8F5C-E0C362100F7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95860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1- one column w/chart+ Content 1- one column with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9769" y="2298082"/>
            <a:ext cx="2719832" cy="3656989"/>
          </a:xfrm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Chart Placeholder 8"/>
          <p:cNvSpPr>
            <a:spLocks noGrp="1"/>
          </p:cNvSpPr>
          <p:nvPr>
            <p:ph type="chart" sz="quarter" idx="11"/>
          </p:nvPr>
        </p:nvSpPr>
        <p:spPr>
          <a:xfrm>
            <a:off x="3327400" y="2298081"/>
            <a:ext cx="4989116" cy="3575050"/>
          </a:xfrm>
        </p:spPr>
        <p:txBody>
          <a:bodyPr/>
          <a:lstStyle/>
          <a:p>
            <a:r>
              <a:rPr lang="en-US" smtClean="0"/>
              <a:t>Click icon to add chart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0301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429768" y="831470"/>
            <a:ext cx="8100915" cy="1325563"/>
          </a:xfrm>
        </p:spPr>
        <p:txBody>
          <a:bodyPr/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5" name="Content Placeholder 6"/>
          <p:cNvSpPr>
            <a:spLocks noGrp="1"/>
          </p:cNvSpPr>
          <p:nvPr>
            <p:ph sz="quarter" idx="10" hasCustomPrompt="1"/>
          </p:nvPr>
        </p:nvSpPr>
        <p:spPr>
          <a:xfrm>
            <a:off x="429769" y="2298082"/>
            <a:ext cx="2719832" cy="3656989"/>
          </a:xfrm>
        </p:spPr>
        <p:txBody>
          <a:bodyPr/>
          <a:lstStyle>
            <a:lvl1pPr marL="0" indent="0">
              <a:buFont typeface="Arial" charset="0"/>
              <a:buNone/>
              <a:defRPr/>
            </a:lvl1pPr>
          </a:lstStyle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1244173784"/>
              </p:ext>
            </p:extLst>
          </p:nvPr>
        </p:nvGraphicFramePr>
        <p:xfrm>
          <a:off x="3288681" y="2298079"/>
          <a:ext cx="5242003" cy="365699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4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4733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4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3139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31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31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31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31398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68580" marR="68580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 userDrawn="1"/>
        </p:nvGraphicFramePr>
        <p:xfrm>
          <a:off x="-443261" y="-1773044"/>
          <a:ext cx="156210" cy="365760"/>
        </p:xfrm>
        <a:graphic>
          <a:graphicData uri="http://schemas.openxmlformats.org/drawingml/2006/table">
            <a:tbl>
              <a:tblPr/>
              <a:tblGrid>
                <a:gridCol w="1625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68580" marR="6858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01864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6" Type="http://schemas.openxmlformats.org/officeDocument/2006/relationships/slideLayout" Target="../slideLayouts/slideLayout26.xml"/><Relationship Id="rId21" Type="http://schemas.openxmlformats.org/officeDocument/2006/relationships/slideLayout" Target="../slideLayouts/slideLayout21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63" Type="http://schemas.openxmlformats.org/officeDocument/2006/relationships/slideLayout" Target="../slideLayouts/slideLayout63.xml"/><Relationship Id="rId68" Type="http://schemas.openxmlformats.org/officeDocument/2006/relationships/slideLayout" Target="../slideLayouts/slideLayout68.xml"/><Relationship Id="rId1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74" Type="http://schemas.openxmlformats.org/officeDocument/2006/relationships/slideLayout" Target="../slideLayouts/slideLayout74.xml"/><Relationship Id="rId5" Type="http://schemas.openxmlformats.org/officeDocument/2006/relationships/slideLayout" Target="../slideLayouts/slideLayout5.xml"/><Relationship Id="rId61" Type="http://schemas.openxmlformats.org/officeDocument/2006/relationships/slideLayout" Target="../slideLayouts/slideLayout61.xml"/><Relationship Id="rId1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slideLayout" Target="../slideLayouts/slideLayout69.xml"/><Relationship Id="rId77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72" Type="http://schemas.openxmlformats.org/officeDocument/2006/relationships/slideLayout" Target="../slideLayouts/slideLayout72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70" Type="http://schemas.openxmlformats.org/officeDocument/2006/relationships/slideLayout" Target="../slideLayouts/slideLayout70.xml"/><Relationship Id="rId75" Type="http://schemas.openxmlformats.org/officeDocument/2006/relationships/slideLayout" Target="../slideLayouts/slideLayout75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73" Type="http://schemas.openxmlformats.org/officeDocument/2006/relationships/slideLayout" Target="../slideLayouts/slideLayout7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9" Type="http://schemas.openxmlformats.org/officeDocument/2006/relationships/slideLayout" Target="../slideLayouts/slideLayout39.xml"/><Relationship Id="rId34" Type="http://schemas.openxmlformats.org/officeDocument/2006/relationships/slideLayout" Target="../slideLayouts/slideLayout34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6" Type="http://schemas.openxmlformats.org/officeDocument/2006/relationships/slideLayout" Target="../slideLayouts/slideLayout76.xml"/><Relationship Id="rId7" Type="http://schemas.openxmlformats.org/officeDocument/2006/relationships/slideLayout" Target="../slideLayouts/slideLayout7.xml"/><Relationship Id="rId71" Type="http://schemas.openxmlformats.org/officeDocument/2006/relationships/slideLayout" Target="../slideLayouts/slideLayout71.xml"/><Relationship Id="rId2" Type="http://schemas.openxmlformats.org/officeDocument/2006/relationships/slideLayout" Target="../slideLayouts/slideLayout2.xml"/><Relationship Id="rId29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9768" y="831470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title copy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9768" y="2291969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text. 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2022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13" r:id="rId3"/>
    <p:sldLayoutId id="2147483693" r:id="rId4"/>
    <p:sldLayoutId id="2147483694" r:id="rId5"/>
    <p:sldLayoutId id="2147483651" r:id="rId6"/>
    <p:sldLayoutId id="2147483652" r:id="rId7"/>
    <p:sldLayoutId id="2147483653" r:id="rId8"/>
    <p:sldLayoutId id="2147483714" r:id="rId9"/>
    <p:sldLayoutId id="2147483720" r:id="rId10"/>
    <p:sldLayoutId id="2147483654" r:id="rId11"/>
    <p:sldLayoutId id="2147483655" r:id="rId12"/>
    <p:sldLayoutId id="2147483658" r:id="rId13"/>
    <p:sldLayoutId id="2147483715" r:id="rId14"/>
    <p:sldLayoutId id="2147483721" r:id="rId15"/>
    <p:sldLayoutId id="2147483656" r:id="rId16"/>
    <p:sldLayoutId id="2147483657" r:id="rId17"/>
    <p:sldLayoutId id="2147483659" r:id="rId18"/>
    <p:sldLayoutId id="2147483716" r:id="rId19"/>
    <p:sldLayoutId id="2147483722" r:id="rId20"/>
    <p:sldLayoutId id="2147483660" r:id="rId21"/>
    <p:sldLayoutId id="2147483661" r:id="rId22"/>
    <p:sldLayoutId id="2147483662" r:id="rId23"/>
    <p:sldLayoutId id="2147483663" r:id="rId24"/>
    <p:sldLayoutId id="2147483664" r:id="rId25"/>
    <p:sldLayoutId id="2147483665" r:id="rId26"/>
    <p:sldLayoutId id="2147483666" r:id="rId27"/>
    <p:sldLayoutId id="2147483667" r:id="rId28"/>
    <p:sldLayoutId id="2147483668" r:id="rId29"/>
    <p:sldLayoutId id="2147483669" r:id="rId30"/>
    <p:sldLayoutId id="2147483708" r:id="rId31"/>
    <p:sldLayoutId id="2147483671" r:id="rId32"/>
    <p:sldLayoutId id="2147483717" r:id="rId33"/>
    <p:sldLayoutId id="2147483723" r:id="rId34"/>
    <p:sldLayoutId id="2147483672" r:id="rId35"/>
    <p:sldLayoutId id="2147483673" r:id="rId36"/>
    <p:sldLayoutId id="2147483674" r:id="rId37"/>
    <p:sldLayoutId id="2147483718" r:id="rId38"/>
    <p:sldLayoutId id="2147483724" r:id="rId39"/>
    <p:sldLayoutId id="2147483676" r:id="rId40"/>
    <p:sldLayoutId id="2147483677" r:id="rId41"/>
    <p:sldLayoutId id="2147483678" r:id="rId42"/>
    <p:sldLayoutId id="2147483719" r:id="rId43"/>
    <p:sldLayoutId id="2147483725" r:id="rId44"/>
    <p:sldLayoutId id="2147483695" r:id="rId45"/>
    <p:sldLayoutId id="2147483696" r:id="rId46"/>
    <p:sldLayoutId id="2147483697" r:id="rId47"/>
    <p:sldLayoutId id="2147483698" r:id="rId48"/>
    <p:sldLayoutId id="2147483702" r:id="rId49"/>
    <p:sldLayoutId id="2147483700" r:id="rId50"/>
    <p:sldLayoutId id="2147483703" r:id="rId51"/>
    <p:sldLayoutId id="2147483699" r:id="rId52"/>
    <p:sldLayoutId id="2147483701" r:id="rId53"/>
    <p:sldLayoutId id="2147483704" r:id="rId54"/>
    <p:sldLayoutId id="2147483705" r:id="rId55"/>
    <p:sldLayoutId id="2147483706" r:id="rId56"/>
    <p:sldLayoutId id="2147483707" r:id="rId57"/>
    <p:sldLayoutId id="2147483670" r:id="rId58"/>
    <p:sldLayoutId id="2147483709" r:id="rId59"/>
    <p:sldLayoutId id="2147483710" r:id="rId60"/>
    <p:sldLayoutId id="2147483711" r:id="rId61"/>
    <p:sldLayoutId id="2147483712" r:id="rId62"/>
    <p:sldLayoutId id="2147483679" r:id="rId63"/>
    <p:sldLayoutId id="2147483680" r:id="rId64"/>
    <p:sldLayoutId id="2147483681" r:id="rId65"/>
    <p:sldLayoutId id="2147483682" r:id="rId66"/>
    <p:sldLayoutId id="2147483683" r:id="rId67"/>
    <p:sldLayoutId id="2147483685" r:id="rId68"/>
    <p:sldLayoutId id="2147483684" r:id="rId69"/>
    <p:sldLayoutId id="2147483686" r:id="rId70"/>
    <p:sldLayoutId id="2147483687" r:id="rId71"/>
    <p:sldLayoutId id="2147483688" r:id="rId72"/>
    <p:sldLayoutId id="2147483689" r:id="rId73"/>
    <p:sldLayoutId id="2147483690" r:id="rId74"/>
    <p:sldLayoutId id="2147483726" r:id="rId75"/>
    <p:sldLayoutId id="2147483727" r:id="rId76"/>
  </p:sldLayoutIdLst>
  <p:timing>
    <p:tnLst>
      <p:par>
        <p:cTn id="1" dur="indefinite" restart="never" nodeType="tmRoot"/>
      </p:par>
    </p:tnLst>
  </p:timing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625" b="1" i="0" u="none" kern="1200" baseline="0">
          <a:solidFill>
            <a:srgbClr val="007155"/>
          </a:solidFill>
          <a:latin typeface="Times New Roman" charset="0"/>
          <a:ea typeface="+mj-ea"/>
          <a:cs typeface="+mj-cs"/>
        </a:defRPr>
      </a:lvl1pPr>
    </p:titleStyle>
    <p:bodyStyle>
      <a:lvl1pPr marL="0" indent="0" algn="l" defTabSz="685800" rtl="0" eaLnBrk="1" latinLnBrk="0" hangingPunct="1">
        <a:lnSpc>
          <a:spcPct val="150000"/>
        </a:lnSpc>
        <a:spcBef>
          <a:spcPts val="750"/>
        </a:spcBef>
        <a:spcAft>
          <a:spcPts val="300"/>
        </a:spcAft>
        <a:buFont typeface="Arial"/>
        <a:buNone/>
        <a:defRPr sz="1350" kern="1200" baseline="0">
          <a:solidFill>
            <a:schemeClr val="tx1">
              <a:lumMod val="75000"/>
              <a:lumOff val="25000"/>
            </a:schemeClr>
          </a:solidFill>
          <a:latin typeface="Century Gothic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150000"/>
        </a:lnSpc>
        <a:spcBef>
          <a:spcPts val="375"/>
        </a:spcBef>
        <a:spcAft>
          <a:spcPts val="300"/>
        </a:spcAft>
        <a:buFont typeface="Arial"/>
        <a:buChar char="•"/>
        <a:defRPr sz="1200" b="0" i="0" u="none" kern="1200" baseline="0">
          <a:solidFill>
            <a:schemeClr val="tx1">
              <a:lumMod val="75000"/>
              <a:lumOff val="25000"/>
            </a:schemeClr>
          </a:solidFill>
          <a:latin typeface="Century Gothic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150000"/>
        </a:lnSpc>
        <a:spcBef>
          <a:spcPts val="375"/>
        </a:spcBef>
        <a:spcAft>
          <a:spcPts val="300"/>
        </a:spcAft>
        <a:buFont typeface="Arial"/>
        <a:buChar char="•"/>
        <a:defRPr sz="1125" kern="1200" baseline="0">
          <a:solidFill>
            <a:schemeClr val="tx1">
              <a:lumMod val="75000"/>
              <a:lumOff val="25000"/>
            </a:schemeClr>
          </a:solidFill>
          <a:latin typeface="Century Gothic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150000"/>
        </a:lnSpc>
        <a:spcBef>
          <a:spcPts val="375"/>
        </a:spcBef>
        <a:spcAft>
          <a:spcPts val="300"/>
        </a:spcAft>
        <a:buFont typeface="Arial"/>
        <a:buChar char="•"/>
        <a:defRPr sz="1050" kern="1200" baseline="0">
          <a:solidFill>
            <a:schemeClr val="tx1">
              <a:lumMod val="75000"/>
              <a:lumOff val="25000"/>
            </a:schemeClr>
          </a:solidFill>
          <a:latin typeface="Century Gothic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150000"/>
        </a:lnSpc>
        <a:spcBef>
          <a:spcPts val="375"/>
        </a:spcBef>
        <a:spcAft>
          <a:spcPts val="300"/>
        </a:spcAft>
        <a:buFont typeface="Arial"/>
        <a:buChar char="•"/>
        <a:defRPr sz="900" kern="1200" baseline="0">
          <a:solidFill>
            <a:schemeClr val="tx1">
              <a:lumMod val="75000"/>
              <a:lumOff val="25000"/>
            </a:schemeClr>
          </a:solidFill>
          <a:latin typeface="Century Gothic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6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5673436" y="1923863"/>
            <a:ext cx="3470564" cy="1466309"/>
          </a:xfrm>
        </p:spPr>
        <p:txBody>
          <a:bodyPr>
            <a:normAutofit/>
          </a:bodyPr>
          <a:lstStyle/>
          <a:p>
            <a:pPr algn="ctr" rtl="0" eaLnBrk="1" latinLnBrk="0" hangingPunct="1"/>
            <a:r>
              <a:rPr lang="en-US" sz="2475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Making Connections: Vermont’s Early Intervention Partnerships</a:t>
            </a:r>
            <a:endParaRPr lang="en-US" dirty="0" smtClean="0">
              <a:effectLst/>
            </a:endParaRPr>
          </a:p>
        </p:txBody>
      </p:sp>
      <p:pic>
        <p:nvPicPr>
          <p:cNvPr id="3" name="Picture 2" descr="Vermont Sensory Access Project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436" y="3456260"/>
            <a:ext cx="3470564" cy="562794"/>
          </a:xfrm>
          <a:prstGeom prst="rect">
            <a:avLst/>
          </a:prstGeom>
        </p:spPr>
      </p:pic>
      <p:pic>
        <p:nvPicPr>
          <p:cNvPr id="5" name="Picture 4" descr="Vermont I-Team: Early Intervention Project logo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4666" y="4019055"/>
            <a:ext cx="2538722" cy="9264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513" y="2526895"/>
            <a:ext cx="3115925" cy="2071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340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I-Team EI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1500" dirty="0">
                <a:latin typeface="Arial" charset="0"/>
                <a:ea typeface="Arial" charset="0"/>
                <a:cs typeface="Arial" charset="0"/>
              </a:rPr>
              <a:t>Interdisciplinary team of highly qualified professionals including:</a:t>
            </a:r>
          </a:p>
          <a:p>
            <a:pPr marL="728663" lvl="1" indent="-214313">
              <a:buFont typeface="Arial" charset="0"/>
              <a:buChar char="•"/>
            </a:pPr>
            <a:r>
              <a:rPr lang="en-US" sz="1500" dirty="0">
                <a:latin typeface="Arial" charset="0"/>
                <a:ea typeface="Arial" charset="0"/>
                <a:cs typeface="Arial" charset="0"/>
              </a:rPr>
              <a:t>Early Childhood Special Educator with expertise in deafblindness</a:t>
            </a:r>
          </a:p>
          <a:p>
            <a:pPr marL="728663" lvl="1" indent="-214313">
              <a:buFont typeface="Arial" charset="0"/>
              <a:buChar char="•"/>
            </a:pPr>
            <a:r>
              <a:rPr lang="en-US" sz="1500" dirty="0">
                <a:latin typeface="Arial" charset="0"/>
                <a:ea typeface="Arial" charset="0"/>
                <a:cs typeface="Arial" charset="0"/>
              </a:rPr>
              <a:t>Speech and Language Pathologist with expertise in Alternative and Augmentative Communication (AAC)</a:t>
            </a:r>
          </a:p>
          <a:p>
            <a:pPr marL="728663" lvl="1" indent="-214313">
              <a:buFont typeface="Arial" charset="0"/>
              <a:buChar char="•"/>
            </a:pPr>
            <a:r>
              <a:rPr lang="en-US" sz="1500" dirty="0">
                <a:latin typeface="Arial" charset="0"/>
                <a:ea typeface="Arial" charset="0"/>
                <a:cs typeface="Arial" charset="0"/>
              </a:rPr>
              <a:t>Pediatric Occupational Therapist</a:t>
            </a:r>
          </a:p>
          <a:p>
            <a:pPr marL="728663" lvl="1" indent="-214313">
              <a:buFont typeface="Arial" charset="0"/>
              <a:buChar char="•"/>
            </a:pPr>
            <a:r>
              <a:rPr lang="en-US" sz="1500" dirty="0">
                <a:latin typeface="Arial" charset="0"/>
                <a:ea typeface="Arial" charset="0"/>
                <a:cs typeface="Arial" charset="0"/>
              </a:rPr>
              <a:t>Pediatric Physical Therapist</a:t>
            </a:r>
          </a:p>
          <a:p>
            <a:pPr marL="728663" lvl="1" indent="-214313">
              <a:buFont typeface="Arial" charset="0"/>
              <a:buChar char="•"/>
            </a:pPr>
            <a:r>
              <a:rPr lang="en-US" sz="1500" dirty="0">
                <a:latin typeface="Arial" charset="0"/>
                <a:ea typeface="Arial" charset="0"/>
                <a:cs typeface="Arial" charset="0"/>
              </a:rPr>
              <a:t>3 regional Family Resources </a:t>
            </a:r>
            <a:r>
              <a:rPr lang="en-US" sz="1500" dirty="0" smtClean="0">
                <a:latin typeface="Arial" charset="0"/>
                <a:ea typeface="Arial" charset="0"/>
                <a:cs typeface="Arial" charset="0"/>
              </a:rPr>
              <a:t>Consultants</a:t>
            </a:r>
            <a:endParaRPr lang="en-US" sz="1500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6" name="Content Placeholder 4" descr="Photograph of six wom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151" y="809614"/>
            <a:ext cx="3840956" cy="121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465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Making Partnerships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135" y="2475024"/>
            <a:ext cx="7886700" cy="3263504"/>
          </a:xfrm>
        </p:spPr>
        <p:txBody>
          <a:bodyPr/>
          <a:lstStyle/>
          <a:p>
            <a:r>
              <a:rPr lang="en-US" sz="2100" dirty="0">
                <a:latin typeface="Arial" charset="0"/>
                <a:ea typeface="Arial" charset="0"/>
                <a:cs typeface="Arial" charset="0"/>
              </a:rPr>
              <a:t>From 12/2016 to 12/2017</a:t>
            </a:r>
          </a:p>
          <a:p>
            <a:pPr lvl="1"/>
            <a:r>
              <a:rPr lang="en-US" sz="2100" dirty="0">
                <a:latin typeface="Arial" charset="0"/>
                <a:ea typeface="Arial" charset="0"/>
                <a:cs typeface="Arial" charset="0"/>
              </a:rPr>
              <a:t>25 total, 19 active referrals</a:t>
            </a:r>
          </a:p>
          <a:p>
            <a:pPr lvl="1"/>
            <a:r>
              <a:rPr lang="en-US" sz="2100" dirty="0">
                <a:latin typeface="Arial" charset="0"/>
                <a:ea typeface="Arial" charset="0"/>
                <a:cs typeface="Arial" charset="0"/>
              </a:rPr>
              <a:t>5 Deafblind</a:t>
            </a:r>
          </a:p>
          <a:p>
            <a:pPr lvl="1"/>
            <a:r>
              <a:rPr lang="en-US" sz="2100" dirty="0">
                <a:latin typeface="Arial" charset="0"/>
                <a:ea typeface="Arial" charset="0"/>
                <a:cs typeface="Arial" charset="0"/>
              </a:rPr>
              <a:t>All children on the Deafblind Census were referred to I-Team Early Intervention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4741" y="1734174"/>
            <a:ext cx="2823616" cy="1877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503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Outcomes Achieved 12/15 – 12/18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43378" y="2417647"/>
            <a:ext cx="7886700" cy="3263504"/>
          </a:xfrm>
        </p:spPr>
        <p:txBody>
          <a:bodyPr>
            <a:normAutofit/>
          </a:bodyPr>
          <a:lstStyle/>
          <a:p>
            <a:pPr marL="257175" indent="-257175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Active Participation in OHOA Modules by I-Team EI PT, Family Consultants</a:t>
            </a:r>
          </a:p>
          <a:p>
            <a:pPr marL="257175" indent="-257175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Active Participation in OHOA Modules by 66% of EI Teams &amp; preschool teams in anticipation of transition</a:t>
            </a:r>
          </a:p>
          <a:p>
            <a:pPr marL="257175" indent="-257175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Deafblind Project collaboration with I-Team to integrate best practices in Deafblindness into I-Team EI TA including: Communication, Feeding, Positioning &amp; Mobility, Play, and Activities of Daily Living</a:t>
            </a:r>
          </a:p>
        </p:txBody>
      </p:sp>
    </p:spTree>
    <p:extLst>
      <p:ext uri="{BB962C8B-B14F-4D97-AF65-F5344CB8AC3E}">
        <p14:creationId xmlns:p14="http://schemas.microsoft.com/office/powerpoint/2010/main" val="168624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Outcomes Achieved 12/15 - 12/18 </a:t>
            </a:r>
            <a:r>
              <a:rPr lang="en-US" dirty="0" err="1" smtClean="0">
                <a:latin typeface="Arial" charset="0"/>
                <a:ea typeface="Arial" charset="0"/>
                <a:cs typeface="Arial" charset="0"/>
              </a:rPr>
              <a:t>cont</a:t>
            </a:r>
            <a:r>
              <a:rPr lang="is-IS" dirty="0" smtClean="0">
                <a:latin typeface="Arial" charset="0"/>
                <a:ea typeface="Arial" charset="0"/>
                <a:cs typeface="Arial" charset="0"/>
              </a:rPr>
              <a:t>…</a:t>
            </a:r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 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I-Team EI regional and statewide training content included deafblind child examples to increase awareness of diversity of population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I-Team EI partnerships made with statewide, regional, &amp; local EI teams increased visibility of Deafblind Project 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I-Team EI actively works with local partners to facilitate and support identification and referrals to Deafblind Census (increased ID &amp; Referral)</a:t>
            </a:r>
          </a:p>
        </p:txBody>
      </p:sp>
    </p:spTree>
    <p:extLst>
      <p:ext uri="{BB962C8B-B14F-4D97-AF65-F5344CB8AC3E}">
        <p14:creationId xmlns:p14="http://schemas.microsoft.com/office/powerpoint/2010/main" val="10525369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Next Steps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50" y="2238948"/>
            <a:ext cx="7886700" cy="3263504"/>
          </a:xfrm>
        </p:spPr>
        <p:txBody>
          <a:bodyPr>
            <a:normAutofit fontScale="92500"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Complete EI &amp; R Self Assessment Guide Again: Identification and Referrals from Local Early Intervention Providers/Teams have not yet increased</a:t>
            </a:r>
          </a:p>
          <a:p>
            <a:pPr marL="728663" lvl="1" indent="-214313">
              <a:buFont typeface="Arial" charset="0"/>
              <a:buChar char="•"/>
            </a:pPr>
            <a:r>
              <a:rPr lang="en-US" sz="1650" dirty="0">
                <a:latin typeface="Arial" charset="0"/>
                <a:ea typeface="Arial" charset="0"/>
                <a:cs typeface="Arial" charset="0"/>
              </a:rPr>
              <a:t>Referrals come from I-Team EI or other Statewide Partners</a:t>
            </a:r>
          </a:p>
          <a:p>
            <a:pPr marL="728663" lvl="1" indent="-214313">
              <a:buFont typeface="Arial" charset="0"/>
              <a:buChar char="•"/>
            </a:pPr>
            <a:r>
              <a:rPr lang="en-US" sz="1650" dirty="0">
                <a:latin typeface="Arial" charset="0"/>
                <a:ea typeface="Arial" charset="0"/>
                <a:cs typeface="Arial" charset="0"/>
              </a:rPr>
              <a:t>Self Assessment Guide may point to other Systems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Work with Part C to develop a protocol for ID &amp; Referral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Utilization of The Sooner the Better Framework to supplement trainings completed by other statewide partners</a:t>
            </a:r>
          </a:p>
        </p:txBody>
      </p:sp>
    </p:spTree>
    <p:extLst>
      <p:ext uri="{BB962C8B-B14F-4D97-AF65-F5344CB8AC3E}">
        <p14:creationId xmlns:p14="http://schemas.microsoft.com/office/powerpoint/2010/main" val="1675216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Questions?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371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Outcomes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Participants will:</a:t>
            </a:r>
          </a:p>
          <a:p>
            <a:pPr marL="728663" lvl="1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Learn how and why the partnership between the Vermont Sensory Access Project and the I-Team Early Intervention Project was forged</a:t>
            </a:r>
          </a:p>
          <a:p>
            <a:pPr marL="728663" lvl="1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What outcomes have been achieved as a result of collaboration</a:t>
            </a:r>
          </a:p>
          <a:p>
            <a:pPr marL="728663" lvl="1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What steps have been taken over the last three years to improve outcomes</a:t>
            </a:r>
          </a:p>
        </p:txBody>
      </p:sp>
    </p:spTree>
    <p:extLst>
      <p:ext uri="{BB962C8B-B14F-4D97-AF65-F5344CB8AC3E}">
        <p14:creationId xmlns:p14="http://schemas.microsoft.com/office/powerpoint/2010/main" val="1104650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EI &amp; R Self Assessment Guide Findings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Completed Self Assessment Guide in Spring 2014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Determined Vermont needed to focus on both an identification and referral for infants and toddlers who are Deafblind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Determined Part C was best system to target</a:t>
            </a:r>
          </a:p>
        </p:txBody>
      </p:sp>
    </p:spTree>
    <p:extLst>
      <p:ext uri="{BB962C8B-B14F-4D97-AF65-F5344CB8AC3E}">
        <p14:creationId xmlns:p14="http://schemas.microsoft.com/office/powerpoint/2010/main" val="504730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Feasibility and Potential for Facilitating Systematic Changes in Vermont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3" descr="Table using 5 point scale to assess systems for feasibility and potential for facilitating systemic changes. (SAG Decision-Making Matrix, step 3.) Arrow pointing to Part C total.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649" y="2629712"/>
            <a:ext cx="4591050" cy="2533650"/>
          </a:xfrm>
        </p:spPr>
      </p:pic>
      <p:cxnSp>
        <p:nvCxnSpPr>
          <p:cNvPr id="6" name="Straight Arrow Connector 5" descr="Arrow pointing to total number of Part C (26)."/>
          <p:cNvCxnSpPr/>
          <p:nvPr/>
        </p:nvCxnSpPr>
        <p:spPr>
          <a:xfrm flipV="1">
            <a:off x="2003823" y="5113259"/>
            <a:ext cx="2068115" cy="278606"/>
          </a:xfrm>
          <a:prstGeom prst="straightConnector1">
            <a:avLst/>
          </a:prstGeom>
          <a:ln w="76200">
            <a:solidFill>
              <a:schemeClr val="tx1">
                <a:lumMod val="65000"/>
                <a:lumOff val="3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1037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Current Early Identification and Referral Efforts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4" name="Content Placeholder 3" descr="Table showing assessment of current EIR efforts, (SAG Developing an Action Plan, step 5.)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2172" y="2798866"/>
            <a:ext cx="6719657" cy="2221931"/>
          </a:xfrm>
        </p:spPr>
      </p:pic>
    </p:spTree>
    <p:extLst>
      <p:ext uri="{BB962C8B-B14F-4D97-AF65-F5344CB8AC3E}">
        <p14:creationId xmlns:p14="http://schemas.microsoft.com/office/powerpoint/2010/main" val="1562357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Action Plan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1650" dirty="0">
                <a:latin typeface="Arial" charset="0"/>
                <a:ea typeface="Arial" charset="0"/>
                <a:cs typeface="Arial" charset="0"/>
              </a:rPr>
              <a:t>Developed Outcomes:</a:t>
            </a:r>
          </a:p>
          <a:p>
            <a:pPr marL="728663" lvl="1" indent="-214313">
              <a:buFont typeface="Arial" charset="0"/>
              <a:buChar char="•"/>
            </a:pPr>
            <a:r>
              <a:rPr lang="en-US" sz="1650" dirty="0">
                <a:latin typeface="Arial" charset="0"/>
                <a:ea typeface="Arial" charset="0"/>
                <a:cs typeface="Arial" charset="0"/>
              </a:rPr>
              <a:t>Immediate: Increase the awareness and knowledge of CIS Providers and Administrators throughout Vermont regarding the impact of combined vision and hearing loss on development in the first two years of life</a:t>
            </a:r>
          </a:p>
          <a:p>
            <a:pPr marL="728663" lvl="1" indent="-214313">
              <a:buFont typeface="Arial" charset="0"/>
              <a:buChar char="•"/>
            </a:pPr>
            <a:r>
              <a:rPr lang="en-US" sz="1650" dirty="0">
                <a:latin typeface="Arial" charset="0"/>
                <a:ea typeface="Arial" charset="0"/>
                <a:cs typeface="Arial" charset="0"/>
              </a:rPr>
              <a:t>Long Term: Increase the number of CIS personnel identifying infants and toddlers with a combined vision and hearing loss and making referrals to the Vermont Sensory Access Project</a:t>
            </a:r>
          </a:p>
        </p:txBody>
      </p:sp>
    </p:spTree>
    <p:extLst>
      <p:ext uri="{BB962C8B-B14F-4D97-AF65-F5344CB8AC3E}">
        <p14:creationId xmlns:p14="http://schemas.microsoft.com/office/powerpoint/2010/main" val="3978690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Success!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graphicFrame>
        <p:nvGraphicFramePr>
          <p:cNvPr id="4" name="Content Placeholder 3" descr="Table listing child count year and children 0-2.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13977947"/>
              </p:ext>
            </p:extLst>
          </p:nvPr>
        </p:nvGraphicFramePr>
        <p:xfrm>
          <a:off x="429816" y="2576513"/>
          <a:ext cx="7886700" cy="2057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433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943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Child Count</a:t>
                      </a:r>
                      <a:r>
                        <a:rPr lang="en-US" sz="18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</a:t>
                      </a:r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Year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Children</a:t>
                      </a:r>
                      <a:r>
                        <a:rPr lang="en-US" sz="1800" baseline="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 0-2 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2013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2014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1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2015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2016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4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2900"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2017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dirty="0" smtClean="0">
                          <a:latin typeface="Arial" charset="0"/>
                          <a:ea typeface="Arial" charset="0"/>
                          <a:cs typeface="Arial" charset="0"/>
                        </a:rPr>
                        <a:t>3</a:t>
                      </a:r>
                      <a:endParaRPr lang="en-US" sz="1800" dirty="0">
                        <a:latin typeface="Arial" charset="0"/>
                        <a:ea typeface="Arial" charset="0"/>
                        <a:cs typeface="Arial" charset="0"/>
                      </a:endParaRPr>
                    </a:p>
                  </a:txBody>
                  <a:tcPr marL="68580" marR="68580" marT="34290" marB="3429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85761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Key Partner: I-Team Early Intervention Project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952" y="2306404"/>
            <a:ext cx="7886700" cy="3263504"/>
          </a:xfrm>
        </p:spPr>
        <p:txBody>
          <a:bodyPr>
            <a:noAutofit/>
          </a:bodyPr>
          <a:lstStyle/>
          <a:p>
            <a:pPr marL="214313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Developed in partnership with:</a:t>
            </a:r>
          </a:p>
          <a:p>
            <a:pPr marL="728663" lvl="1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Center on Disability and Community Inclusion, VT UCEDD at UVM</a:t>
            </a:r>
          </a:p>
          <a:p>
            <a:pPr marL="728663" lvl="1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Part C- Children’s Integrated Services Early Intervention</a:t>
            </a:r>
          </a:p>
          <a:p>
            <a:pPr marL="214313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Annual Funding from:</a:t>
            </a:r>
          </a:p>
          <a:p>
            <a:pPr marL="728663" lvl="1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Small grant from Part C</a:t>
            </a:r>
          </a:p>
          <a:p>
            <a:pPr marL="728663" lvl="1" indent="-214313">
              <a:buFont typeface="Arial" charset="0"/>
              <a:buChar char="•"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Medicaid Match: Vermont Child Health Improvement Program </a:t>
            </a:r>
          </a:p>
        </p:txBody>
      </p:sp>
    </p:spTree>
    <p:extLst>
      <p:ext uri="{BB962C8B-B14F-4D97-AF65-F5344CB8AC3E}">
        <p14:creationId xmlns:p14="http://schemas.microsoft.com/office/powerpoint/2010/main" val="8718948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Arial" charset="0"/>
                <a:ea typeface="Arial" charset="0"/>
                <a:cs typeface="Arial" charset="0"/>
              </a:rPr>
              <a:t>I-Team EI Mission</a:t>
            </a:r>
            <a:endParaRPr lang="en-US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spcBef>
                <a:spcPts val="750"/>
              </a:spcBef>
              <a:buNone/>
            </a:pPr>
            <a:r>
              <a:rPr lang="en-US" sz="1800" dirty="0">
                <a:latin typeface="Arial" charset="0"/>
                <a:ea typeface="Arial" charset="0"/>
                <a:cs typeface="Arial" charset="0"/>
              </a:rPr>
              <a:t>Increase capacity of approximately 20 local early intervention teams including families in the delivery of quality early intervention services to Medicaid-eligible children with complex medical and developmental needs from birth to age three, through training, technical assistance, and collaboration.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0327" y="3904001"/>
            <a:ext cx="1225964" cy="163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37984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Making Connections: Vermont’s Early Intervention Partnerships&amp;quot;&quot;/&gt;&lt;property id=&quot;20307&quot; value=&quot;257&quot;/&gt;&lt;/object&gt;&lt;object type=&quot;3&quot; unique_id=&quot;10004&quot;&gt;&lt;property id=&quot;20148&quot; value=&quot;5&quot;/&gt;&lt;property id=&quot;20300&quot; value=&quot;Slide 2 - &amp;quot;Outcomes&amp;quot;&quot;/&gt;&lt;property id=&quot;20307&quot; value=&quot;263&quot;/&gt;&lt;/object&gt;&lt;object type=&quot;3&quot; unique_id=&quot;10005&quot;&gt;&lt;property id=&quot;20148&quot; value=&quot;5&quot;/&gt;&lt;property id=&quot;20300&quot; value=&quot;Slide 3 - &amp;quot;EI &amp;amp; R Self Assessment Guide Findings&amp;quot;&quot;/&gt;&lt;property id=&quot;20307&quot; value=&quot;264&quot;/&gt;&lt;/object&gt;&lt;object type=&quot;3&quot; unique_id=&quot;10006&quot;&gt;&lt;property id=&quot;20148&quot; value=&quot;5&quot;/&gt;&lt;property id=&quot;20300&quot; value=&quot;Slide 4 - &amp;quot;Feasibility and Potential for Facilitating Systematic Changes in Vermont&amp;quot;&quot;/&gt;&lt;property id=&quot;20307&quot; value=&quot;266&quot;/&gt;&lt;/object&gt;&lt;object type=&quot;3&quot; unique_id=&quot;10007&quot;&gt;&lt;property id=&quot;20148&quot; value=&quot;5&quot;/&gt;&lt;property id=&quot;20300&quot; value=&quot;Slide 5 - &amp;quot;Current Early Identification and Referral Efforts&amp;quot;&quot;/&gt;&lt;property id=&quot;20307&quot; value=&quot;267&quot;/&gt;&lt;/object&gt;&lt;object type=&quot;3&quot; unique_id=&quot;10008&quot;&gt;&lt;property id=&quot;20148&quot; value=&quot;5&quot;/&gt;&lt;property id=&quot;20300&quot; value=&quot;Slide 6 - &amp;quot;Action Plan&amp;quot;&quot;/&gt;&lt;property id=&quot;20307&quot; value=&quot;265&quot;/&gt;&lt;/object&gt;&lt;object type=&quot;3&quot; unique_id=&quot;10009&quot;&gt;&lt;property id=&quot;20148&quot; value=&quot;5&quot;/&gt;&lt;property id=&quot;20300&quot; value=&quot;Slide 7 - &amp;quot;Success!&amp;quot;&quot;/&gt;&lt;property id=&quot;20307&quot; value=&quot;268&quot;/&gt;&lt;/object&gt;&lt;object type=&quot;3&quot; unique_id=&quot;10010&quot;&gt;&lt;property id=&quot;20148&quot; value=&quot;5&quot;/&gt;&lt;property id=&quot;20300&quot; value=&quot;Slide 8 - &amp;quot;Key Partner: I-Team Early Intervention Project&amp;quot;&quot;/&gt;&lt;property id=&quot;20307&quot; value=&quot;270&quot;/&gt;&lt;/object&gt;&lt;object type=&quot;3&quot; unique_id=&quot;10011&quot;&gt;&lt;property id=&quot;20148&quot; value=&quot;5&quot;/&gt;&lt;property id=&quot;20300&quot; value=&quot;Slide 10 - &amp;quot;I-Team EI&amp;quot;&quot;/&gt;&lt;property id=&quot;20307&quot; value=&quot;271&quot;/&gt;&lt;/object&gt;&lt;object type=&quot;3&quot; unique_id=&quot;10012&quot;&gt;&lt;property id=&quot;20148&quot; value=&quot;5&quot;/&gt;&lt;property id=&quot;20300&quot; value=&quot;Slide 9 - &amp;quot;I-Team EI Mission&amp;quot;&quot;/&gt;&lt;property id=&quot;20307&quot; value=&quot;272&quot;/&gt;&lt;/object&gt;&lt;object type=&quot;3&quot; unique_id=&quot;10013&quot;&gt;&lt;property id=&quot;20148&quot; value=&quot;5&quot;/&gt;&lt;property id=&quot;20300&quot; value=&quot;Slide 11 - &amp;quot;Making Partnerships&amp;quot;&quot;/&gt;&lt;property id=&quot;20307&quot; value=&quot;269&quot;/&gt;&lt;/object&gt;&lt;object type=&quot;3&quot; unique_id=&quot;10014&quot;&gt;&lt;property id=&quot;20148&quot; value=&quot;5&quot;/&gt;&lt;property id=&quot;20300&quot; value=&quot;Slide 12 - &amp;quot;Outcomes Achieved 12/15 – 12/18&amp;quot;&quot;/&gt;&lt;property id=&quot;20307&quot; value=&quot;273&quot;/&gt;&lt;/object&gt;&lt;object type=&quot;3&quot; unique_id=&quot;10015&quot;&gt;&lt;property id=&quot;20148&quot; value=&quot;5&quot;/&gt;&lt;property id=&quot;20300&quot; value=&quot;Slide 13 - &amp;quot;Outcomes Achieved 12/15 - 12/18 cont… &amp;quot;&quot;/&gt;&lt;property id=&quot;20307&quot; value=&quot;274&quot;/&gt;&lt;/object&gt;&lt;object type=&quot;3&quot; unique_id=&quot;10016&quot;&gt;&lt;property id=&quot;20148&quot; value=&quot;5&quot;/&gt;&lt;property id=&quot;20300&quot; value=&quot;Slide 14 - &amp;quot;Next Steps&amp;quot;&quot;/&gt;&lt;property id=&quot;20307&quot; value=&quot;275&quot;/&gt;&lt;/object&gt;&lt;object type=&quot;3&quot; unique_id=&quot;10017&quot;&gt;&lt;property id=&quot;20148&quot; value=&quot;5&quot;/&gt;&lt;property id=&quot;20300&quot; value=&quot;Slide 15 - &amp;quot;Questions?&amp;quot;&quot;/&gt;&lt;property id=&quot;20307&quot; value=&quot;276&quot;/&gt;&lt;/object&gt;&lt;/object&gt;&lt;object type=&quot;8&quot; unique_id=&quot;10034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3" id="{6143460A-9444-F340-ABC5-F2BEE87330EF}" vid="{6D15CC32-E19B-604F-AD0D-639C471659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Presentation3</Template>
  <TotalTime>315</TotalTime>
  <Words>557</Words>
  <Application>Microsoft Office PowerPoint</Application>
  <PresentationFormat>On-screen Show (4:3)</PresentationFormat>
  <Paragraphs>66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Century Gothic</vt:lpstr>
      <vt:lpstr>Gobold Bold</vt:lpstr>
      <vt:lpstr>Impact</vt:lpstr>
      <vt:lpstr>Playfair Display Bold</vt:lpstr>
      <vt:lpstr>Raleway</vt:lpstr>
      <vt:lpstr>Raleway SemiBold</vt:lpstr>
      <vt:lpstr>Times New Roman</vt:lpstr>
      <vt:lpstr>Office Theme</vt:lpstr>
      <vt:lpstr>Making Connections: Vermont’s Early Intervention Partnerships</vt:lpstr>
      <vt:lpstr>Outcomes</vt:lpstr>
      <vt:lpstr>EI &amp; R Self Assessment Guide Findings</vt:lpstr>
      <vt:lpstr>Feasibility and Potential for Facilitating Systematic Changes in Vermont</vt:lpstr>
      <vt:lpstr>Current Early Identification and Referral Efforts</vt:lpstr>
      <vt:lpstr>Action Plan</vt:lpstr>
      <vt:lpstr>Success!</vt:lpstr>
      <vt:lpstr>Key Partner: I-Team Early Intervention Project</vt:lpstr>
      <vt:lpstr>I-Team EI Mission</vt:lpstr>
      <vt:lpstr>I-Team EI</vt:lpstr>
      <vt:lpstr>Making Partnerships</vt:lpstr>
      <vt:lpstr>Outcomes Achieved 12/15 – 12/18</vt:lpstr>
      <vt:lpstr>Outcomes Achieved 12/15 - 12/18 cont… </vt:lpstr>
      <vt:lpstr>Next Steps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Windows User</cp:lastModifiedBy>
  <cp:revision>36</cp:revision>
  <dcterms:created xsi:type="dcterms:W3CDTF">2018-02-26T15:24:54Z</dcterms:created>
  <dcterms:modified xsi:type="dcterms:W3CDTF">2018-03-07T16:28:23Z</dcterms:modified>
</cp:coreProperties>
</file>