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37"/>
  </p:notesMasterIdLst>
  <p:handoutMasterIdLst>
    <p:handoutMasterId r:id="rId38"/>
  </p:handoutMasterIdLst>
  <p:sldIdLst>
    <p:sldId id="256" r:id="rId2"/>
    <p:sldId id="326" r:id="rId3"/>
    <p:sldId id="392" r:id="rId4"/>
    <p:sldId id="391" r:id="rId5"/>
    <p:sldId id="398" r:id="rId6"/>
    <p:sldId id="400" r:id="rId7"/>
    <p:sldId id="399" r:id="rId8"/>
    <p:sldId id="325" r:id="rId9"/>
    <p:sldId id="397" r:id="rId10"/>
    <p:sldId id="393" r:id="rId11"/>
    <p:sldId id="300" r:id="rId12"/>
    <p:sldId id="348" r:id="rId13"/>
    <p:sldId id="307" r:id="rId14"/>
    <p:sldId id="308" r:id="rId15"/>
    <p:sldId id="355" r:id="rId16"/>
    <p:sldId id="354" r:id="rId17"/>
    <p:sldId id="358" r:id="rId18"/>
    <p:sldId id="357" r:id="rId19"/>
    <p:sldId id="377" r:id="rId20"/>
    <p:sldId id="378" r:id="rId21"/>
    <p:sldId id="394" r:id="rId22"/>
    <p:sldId id="395" r:id="rId23"/>
    <p:sldId id="386" r:id="rId24"/>
    <p:sldId id="401" r:id="rId25"/>
    <p:sldId id="402" r:id="rId26"/>
    <p:sldId id="403" r:id="rId27"/>
    <p:sldId id="405" r:id="rId28"/>
    <p:sldId id="408" r:id="rId29"/>
    <p:sldId id="406" r:id="rId30"/>
    <p:sldId id="412" r:id="rId31"/>
    <p:sldId id="407" r:id="rId32"/>
    <p:sldId id="413" r:id="rId33"/>
    <p:sldId id="409" r:id="rId34"/>
    <p:sldId id="410" r:id="rId35"/>
    <p:sldId id="411" r:id="rId36"/>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6433" autoAdjust="0"/>
  </p:normalViewPr>
  <p:slideViewPr>
    <p:cSldViewPr snapToGrid="0">
      <p:cViewPr varScale="1">
        <p:scale>
          <a:sx n="97" d="100"/>
          <a:sy n="97" d="100"/>
        </p:scale>
        <p:origin x="1184"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2578" y="53"/>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70BB6-C274-4354-B64A-DAA9D25AB759}" type="datetimeFigureOut">
              <a:rPr lang="en-US" smtClean="0"/>
              <a:t>6/27/17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94B4-9B4E-4767-A5A0-0118893EEC42}" type="slidenum">
              <a:rPr lang="en-US" smtClean="0"/>
              <a:t>‹#›</a:t>
            </a:fld>
            <a:endParaRPr lang="en-US" dirty="0"/>
          </a:p>
        </p:txBody>
      </p:sp>
    </p:spTree>
    <p:extLst>
      <p:ext uri="{BB962C8B-B14F-4D97-AF65-F5344CB8AC3E}">
        <p14:creationId xmlns:p14="http://schemas.microsoft.com/office/powerpoint/2010/main" val="65144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5EB07-F3EA-46B9-93DE-47D8279CAC85}" type="datetimeFigureOut">
              <a:rPr lang="en-US" smtClean="0"/>
              <a:t>6/27/17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28787-E71C-4EAE-87C3-A60F796019F4}" type="slidenum">
              <a:rPr lang="en-US" smtClean="0"/>
              <a:t>‹#›</a:t>
            </a:fld>
            <a:endParaRPr lang="en-US" dirty="0"/>
          </a:p>
        </p:txBody>
      </p:sp>
    </p:spTree>
    <p:extLst>
      <p:ext uri="{BB962C8B-B14F-4D97-AF65-F5344CB8AC3E}">
        <p14:creationId xmlns:p14="http://schemas.microsoft.com/office/powerpoint/2010/main" val="94508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7028787-E71C-4EAE-87C3-A60F796019F4}" type="slidenum">
              <a:rPr lang="en-US" smtClean="0"/>
              <a:t>1</a:t>
            </a:fld>
            <a:endParaRPr lang="en-US" dirty="0"/>
          </a:p>
        </p:txBody>
      </p:sp>
    </p:spTree>
    <p:extLst>
      <p:ext uri="{BB962C8B-B14F-4D97-AF65-F5344CB8AC3E}">
        <p14:creationId xmlns:p14="http://schemas.microsoft.com/office/powerpoint/2010/main" val="179353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 map of South Dakota with the counties outlined and the cities labeled. The cities of Aberdeen, Custer, Sioux Falls, and Vermillion all have one green oval on or near them representing information from Fall of 2015. The Cities of Sioux falls and Aberdeen also have red rectangles on them representing information from summer of 2015. </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14</a:t>
            </a:fld>
            <a:endParaRPr lang="en-US" dirty="0"/>
          </a:p>
        </p:txBody>
      </p:sp>
    </p:spTree>
    <p:extLst>
      <p:ext uri="{BB962C8B-B14F-4D97-AF65-F5344CB8AC3E}">
        <p14:creationId xmlns:p14="http://schemas.microsoft.com/office/powerpoint/2010/main" val="413343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 map of North Dakota with the counties outlined and the cities listed. </a:t>
            </a:r>
          </a:p>
          <a:p>
            <a:endParaRPr lang="en-US" dirty="0" smtClean="0"/>
          </a:p>
          <a:p>
            <a:r>
              <a:rPr lang="en-US" dirty="0" smtClean="0"/>
              <a:t>The cities of Grand Forks, Fargo, Bismarck, Valley City and Dickinson have red rectangles on them representing data from summer of 2015. </a:t>
            </a:r>
          </a:p>
          <a:p>
            <a:endParaRPr lang="en-US" dirty="0" smtClean="0"/>
          </a:p>
          <a:p>
            <a:r>
              <a:rPr lang="en-US" dirty="0" smtClean="0"/>
              <a:t>The cities of Fargo, Jamestown, Bismarck, and Lisbon all have green ovals on or near them representing data from the fall of 2015. Bismarck has two green ovals near it, Fargo has three and Jamestown and Lisbon have one each. </a:t>
            </a:r>
          </a:p>
          <a:p>
            <a:endParaRPr lang="en-US" dirty="0" smtClean="0"/>
          </a:p>
          <a:p>
            <a:r>
              <a:rPr lang="en-US" dirty="0" smtClean="0"/>
              <a:t>The cities of Mott, Dickinson, Williston, Minot, Bismarck, Fargo and Grand Forks have blue shapes on them representing data from spring of 2016. Minot has two blue circles on or near it whereas the other cities have one each. </a:t>
            </a:r>
          </a:p>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15</a:t>
            </a:fld>
            <a:endParaRPr lang="en-US" dirty="0"/>
          </a:p>
        </p:txBody>
      </p:sp>
    </p:spTree>
    <p:extLst>
      <p:ext uri="{BB962C8B-B14F-4D97-AF65-F5344CB8AC3E}">
        <p14:creationId xmlns:p14="http://schemas.microsoft.com/office/powerpoint/2010/main" val="75113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 map of South Dakota with the counties outlined and the cities listed. The cities of Aberdeen and Sioux falls have red rectangles on them representing Summer of 2015 data. </a:t>
            </a:r>
          </a:p>
          <a:p>
            <a:endParaRPr lang="en-US" dirty="0" smtClean="0"/>
          </a:p>
          <a:p>
            <a:r>
              <a:rPr lang="en-US" dirty="0" smtClean="0"/>
              <a:t>The cities of Vermillion, Sioux Falls, and Custer have green ovals on them representing information from Fall of 2015. </a:t>
            </a:r>
          </a:p>
          <a:p>
            <a:endParaRPr lang="en-US" dirty="0" smtClean="0"/>
          </a:p>
          <a:p>
            <a:r>
              <a:rPr lang="en-US" dirty="0" smtClean="0"/>
              <a:t>The Cities of Custer, Flandreau, Brookings, Aberdeen, all have blue circles on them representing data from Spring 2016. All of the cities with blue circles have one blue circle on or near them other than </a:t>
            </a:r>
            <a:r>
              <a:rPr lang="en-US" dirty="0"/>
              <a:t>B</a:t>
            </a:r>
            <a:r>
              <a:rPr lang="en-US" dirty="0" smtClean="0"/>
              <a:t>rookings which has two. </a:t>
            </a:r>
          </a:p>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16</a:t>
            </a:fld>
            <a:endParaRPr lang="en-US" dirty="0"/>
          </a:p>
        </p:txBody>
      </p:sp>
    </p:spTree>
    <p:extLst>
      <p:ext uri="{BB962C8B-B14F-4D97-AF65-F5344CB8AC3E}">
        <p14:creationId xmlns:p14="http://schemas.microsoft.com/office/powerpoint/2010/main" val="347587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 map of North Dakota with the counties outlined and the cities listed. </a:t>
            </a:r>
          </a:p>
          <a:p>
            <a:endParaRPr lang="en-US" baseline="0" dirty="0" smtClean="0"/>
          </a:p>
          <a:p>
            <a:r>
              <a:rPr lang="en-US" baseline="0" dirty="0" smtClean="0"/>
              <a:t>The cities of Grand Forks, Fargo, Valley City, Bismarck, and Dickinson all have one red rectangle on or near them representing data from summer of 2015.</a:t>
            </a:r>
          </a:p>
          <a:p>
            <a:endParaRPr lang="en-US" baseline="0" dirty="0" smtClean="0"/>
          </a:p>
          <a:p>
            <a:r>
              <a:rPr lang="en-US" baseline="0" dirty="0" smtClean="0"/>
              <a:t>The cities of Bismarck, Jamestown, Lisbon, and Fargo all have green ovals on or near them representing data from fall of 2015. Bismarck has two green ovals on or near it and Fargo has three. The rest of the cities have one. </a:t>
            </a:r>
          </a:p>
          <a:p>
            <a:endParaRPr lang="en-US" baseline="0" dirty="0" smtClean="0"/>
          </a:p>
          <a:p>
            <a:r>
              <a:rPr lang="en-US" baseline="0" dirty="0" smtClean="0"/>
              <a:t>The cities of Williston, Minot, Dickinson, Mott, Bismarck, Fargo, and Grand Forks have blue ovals on or near them. Minot has two ovals, and the rest of the cities have one oval. The blue ovals represent data from spring of 2016. </a:t>
            </a:r>
          </a:p>
          <a:p>
            <a:endParaRPr lang="en-US" baseline="0" dirty="0" smtClean="0"/>
          </a:p>
          <a:p>
            <a:r>
              <a:rPr lang="en-US" baseline="0" dirty="0" smtClean="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17</a:t>
            </a:fld>
            <a:endParaRPr lang="en-US" dirty="0"/>
          </a:p>
        </p:txBody>
      </p:sp>
    </p:spTree>
    <p:extLst>
      <p:ext uri="{BB962C8B-B14F-4D97-AF65-F5344CB8AC3E}">
        <p14:creationId xmlns:p14="http://schemas.microsoft.com/office/powerpoint/2010/main" val="146966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 map of South Dakota with the counties outlined and the cities listed. The cities of Aberdeen and Sioux falls have red rectangles on them representing Summer of 2015 data. </a:t>
            </a:r>
          </a:p>
          <a:p>
            <a:endParaRPr lang="en-US" dirty="0" smtClean="0"/>
          </a:p>
          <a:p>
            <a:r>
              <a:rPr lang="en-US" dirty="0" smtClean="0"/>
              <a:t>The cities of Vermillion, Sioux Falls, and Custer have green ovals on them representing information from Fall of 2015. </a:t>
            </a:r>
          </a:p>
          <a:p>
            <a:endParaRPr lang="en-US" dirty="0" smtClean="0"/>
          </a:p>
          <a:p>
            <a:r>
              <a:rPr lang="en-US" dirty="0" smtClean="0"/>
              <a:t>The Cities of Custer, Flandreau, Brookings, Aberdeen, all have blue circles on them representing data from Spring 2016. All of the cities with blue circles have one blue circle on or near them other than </a:t>
            </a:r>
            <a:r>
              <a:rPr lang="en-US" dirty="0"/>
              <a:t>B</a:t>
            </a:r>
            <a:r>
              <a:rPr lang="en-US" dirty="0" smtClean="0"/>
              <a:t>rookings which has two. </a:t>
            </a:r>
          </a:p>
          <a:p>
            <a:endParaRPr lang="en-US" dirty="0" smtClean="0"/>
          </a:p>
          <a:p>
            <a:r>
              <a:rPr lang="en-US" dirty="0" smtClean="0"/>
              <a:t>The cities of Aberdeen, Huron, Brookings, Wall, and Rapid City all have yellow seven-pointed stars on or near them. The stars are slightly larger than all of the previous shapes. They represent the data from summer 2016. </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18</a:t>
            </a:fld>
            <a:endParaRPr lang="en-US" dirty="0"/>
          </a:p>
        </p:txBody>
      </p:sp>
    </p:spTree>
    <p:extLst>
      <p:ext uri="{BB962C8B-B14F-4D97-AF65-F5344CB8AC3E}">
        <p14:creationId xmlns:p14="http://schemas.microsoft.com/office/powerpoint/2010/main" val="423348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19</a:t>
            </a:fld>
            <a:endParaRPr lang="en-US" dirty="0"/>
          </a:p>
        </p:txBody>
      </p:sp>
    </p:spTree>
    <p:extLst>
      <p:ext uri="{BB962C8B-B14F-4D97-AF65-F5344CB8AC3E}">
        <p14:creationId xmlns:p14="http://schemas.microsoft.com/office/powerpoint/2010/main" val="17498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7028787-E71C-4EAE-87C3-A60F796019F4}" type="slidenum">
              <a:rPr lang="en-US" smtClean="0"/>
              <a:t>20</a:t>
            </a:fld>
            <a:endParaRPr lang="en-US" dirty="0"/>
          </a:p>
        </p:txBody>
      </p:sp>
    </p:spTree>
    <p:extLst>
      <p:ext uri="{BB962C8B-B14F-4D97-AF65-F5344CB8AC3E}">
        <p14:creationId xmlns:p14="http://schemas.microsoft.com/office/powerpoint/2010/main" val="32604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21</a:t>
            </a:fld>
            <a:endParaRPr lang="en-US" dirty="0"/>
          </a:p>
        </p:txBody>
      </p:sp>
    </p:spTree>
    <p:extLst>
      <p:ext uri="{BB962C8B-B14F-4D97-AF65-F5344CB8AC3E}">
        <p14:creationId xmlns:p14="http://schemas.microsoft.com/office/powerpoint/2010/main" val="271617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7028787-E71C-4EAE-87C3-A60F796019F4}" type="slidenum">
              <a:rPr lang="en-US" smtClean="0"/>
              <a:t>22</a:t>
            </a:fld>
            <a:endParaRPr lang="en-US" dirty="0"/>
          </a:p>
        </p:txBody>
      </p:sp>
    </p:spTree>
    <p:extLst>
      <p:ext uri="{BB962C8B-B14F-4D97-AF65-F5344CB8AC3E}">
        <p14:creationId xmlns:p14="http://schemas.microsoft.com/office/powerpoint/2010/main" val="4032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2</a:t>
            </a:fld>
            <a:endParaRPr lang="en-US" dirty="0"/>
          </a:p>
        </p:txBody>
      </p:sp>
    </p:spTree>
    <p:extLst>
      <p:ext uri="{BB962C8B-B14F-4D97-AF65-F5344CB8AC3E}">
        <p14:creationId xmlns:p14="http://schemas.microsoft.com/office/powerpoint/2010/main" val="419883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4</a:t>
            </a:fld>
            <a:endParaRPr lang="en-US" dirty="0"/>
          </a:p>
        </p:txBody>
      </p:sp>
    </p:spTree>
    <p:extLst>
      <p:ext uri="{BB962C8B-B14F-4D97-AF65-F5344CB8AC3E}">
        <p14:creationId xmlns:p14="http://schemas.microsoft.com/office/powerpoint/2010/main" val="278924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5</a:t>
            </a:fld>
            <a:endParaRPr lang="en-US" dirty="0"/>
          </a:p>
        </p:txBody>
      </p:sp>
    </p:spTree>
    <p:extLst>
      <p:ext uri="{BB962C8B-B14F-4D97-AF65-F5344CB8AC3E}">
        <p14:creationId xmlns:p14="http://schemas.microsoft.com/office/powerpoint/2010/main" val="392326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7</a:t>
            </a:fld>
            <a:endParaRPr lang="en-US" dirty="0"/>
          </a:p>
        </p:txBody>
      </p:sp>
    </p:spTree>
    <p:extLst>
      <p:ext uri="{BB962C8B-B14F-4D97-AF65-F5344CB8AC3E}">
        <p14:creationId xmlns:p14="http://schemas.microsoft.com/office/powerpoint/2010/main" val="81242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8</a:t>
            </a:fld>
            <a:endParaRPr lang="en-US" dirty="0"/>
          </a:p>
        </p:txBody>
      </p:sp>
    </p:spTree>
    <p:extLst>
      <p:ext uri="{BB962C8B-B14F-4D97-AF65-F5344CB8AC3E}">
        <p14:creationId xmlns:p14="http://schemas.microsoft.com/office/powerpoint/2010/main" val="103317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11</a:t>
            </a:fld>
            <a:endParaRPr lang="en-US" dirty="0"/>
          </a:p>
        </p:txBody>
      </p:sp>
    </p:spTree>
    <p:extLst>
      <p:ext uri="{BB962C8B-B14F-4D97-AF65-F5344CB8AC3E}">
        <p14:creationId xmlns:p14="http://schemas.microsoft.com/office/powerpoint/2010/main" val="27472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 map of South Dakota with the counties outlined and the cities listed. The cities of Aberdeen and Sioux falls have red rectangles on them representing Summer of 2015 data. </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12</a:t>
            </a:fld>
            <a:endParaRPr lang="en-US" dirty="0"/>
          </a:p>
        </p:txBody>
      </p:sp>
    </p:spTree>
    <p:extLst>
      <p:ext uri="{BB962C8B-B14F-4D97-AF65-F5344CB8AC3E}">
        <p14:creationId xmlns:p14="http://schemas.microsoft.com/office/powerpoint/2010/main" val="16350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 tan map of North Dakota with the counties outlines and the city names listed. The cities of Grand Forks, Dickinson, Bismarck, Fargo, and Valley City have small red rectangles and squares of varying sizes on them. The red squares and rectangles represent information from Summer of 2015. </a:t>
            </a:r>
          </a:p>
          <a:p>
            <a:endParaRPr lang="en-US" baseline="0" dirty="0" smtClean="0"/>
          </a:p>
          <a:p>
            <a:r>
              <a:rPr lang="en-US" baseline="0" dirty="0" smtClean="0"/>
              <a:t>The cities of Center. Bismarck, Jamestown, Lisbon, and Fargo all have green ovals on or near them. Fargo has four green ovals and the other cities have one. </a:t>
            </a:r>
          </a:p>
          <a:p>
            <a:endParaRPr lang="en-US" baseline="0" dirty="0" smtClean="0"/>
          </a:p>
          <a:p>
            <a:r>
              <a:rPr lang="en-US" baseline="0" dirty="0" smtClean="0"/>
              <a:t>The green ovals represent information from the fall of 2015. </a:t>
            </a:r>
          </a:p>
          <a:p>
            <a:endParaRPr lang="en-US" baseline="0" dirty="0" smtClean="0"/>
          </a:p>
          <a:p>
            <a:r>
              <a:rPr lang="en-US" baseline="0" dirty="0" smtClean="0"/>
              <a:t>There is one blue rectangle near the city of Mott. Blue rectangles represent information from spring of 2016.  </a:t>
            </a:r>
            <a:endParaRPr lang="en-US" dirty="0"/>
          </a:p>
        </p:txBody>
      </p:sp>
      <p:sp>
        <p:nvSpPr>
          <p:cNvPr id="4" name="Slide Number Placeholder 3"/>
          <p:cNvSpPr>
            <a:spLocks noGrp="1"/>
          </p:cNvSpPr>
          <p:nvPr>
            <p:ph type="sldNum" sz="quarter" idx="10"/>
          </p:nvPr>
        </p:nvSpPr>
        <p:spPr/>
        <p:txBody>
          <a:bodyPr/>
          <a:lstStyle/>
          <a:p>
            <a:fld id="{37028787-E71C-4EAE-87C3-A60F796019F4}" type="slidenum">
              <a:rPr lang="en-US" smtClean="0"/>
              <a:t>13</a:t>
            </a:fld>
            <a:endParaRPr lang="en-US" dirty="0"/>
          </a:p>
        </p:txBody>
      </p:sp>
    </p:spTree>
    <p:extLst>
      <p:ext uri="{BB962C8B-B14F-4D97-AF65-F5344CB8AC3E}">
        <p14:creationId xmlns:p14="http://schemas.microsoft.com/office/powerpoint/2010/main" val="192423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84890-85D2-4D7B-8EF5-15A9C1DB8F42}" type="datetimeFigureOut">
              <a:rPr lang="en-US" smtClean="0"/>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195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856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64DA5-CD3D-4590-A511-FCD3BC7A793E}" type="datetimeFigureOut">
              <a:rPr lang="en-US" smtClean="0"/>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8161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5661D-6934-4B32-B92C-470368BF1EC6}" type="datetimeFigureOut">
              <a:rPr lang="en-US" smtClean="0"/>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2870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6/27/17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469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48D31E-DCDA-41A7-9C67-C4B11B94D21D}" type="datetimeFigureOut">
              <a:rPr lang="en-US" smtClean="0"/>
              <a:t>6/27/17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210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762C0-B258-48F1-ADE6-176B4174CCDD}" type="datetimeFigureOut">
              <a:rPr lang="en-US" smtClean="0"/>
              <a:t>6/27/17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993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7919A6-33EB-49BD-A62F-1FA56B9F9712}" type="datetimeFigureOut">
              <a:rPr lang="en-US" smtClean="0"/>
              <a:t>6/27/17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459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6/27/17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055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6/27/17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164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6/27/17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3313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6/27/17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10150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cid:BFFE32E7-7787-44AA-8690-03EDF1FAD078@attlocal.net" TargetMode="External"/><Relationship Id="rId7" Type="http://schemas.openxmlformats.org/officeDocument/2006/relationships/image" Target="../media/image4.png"/><Relationship Id="rId8"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eg"/><Relationship Id="rId5" Type="http://schemas.openxmlformats.org/officeDocument/2006/relationships/image" Target="cid:06C5A023-8B21-48B4-9FC4-93CC80ADC6CD" TargetMode="External"/><Relationship Id="rId6"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hyperlink" Target="mailto:Shnelson@nd.gov" TargetMode="External"/><Relationship Id="rId4" Type="http://schemas.openxmlformats.org/officeDocument/2006/relationships/image" Target="../media/image3.png"/><Relationship Id="rId5" Type="http://schemas.openxmlformats.org/officeDocument/2006/relationships/image" Target="cid:BFFE32E7-7787-44AA-8690-03EDF1FAD078@attlocal.net" TargetMode="External"/><Relationship Id="rId6" Type="http://schemas.openxmlformats.org/officeDocument/2006/relationships/image" Target="../media/image26.emf"/><Relationship Id="rId1" Type="http://schemas.openxmlformats.org/officeDocument/2006/relationships/slideLayout" Target="../slideLayouts/slideLayout4.xml"/><Relationship Id="rId2" Type="http://schemas.openxmlformats.org/officeDocument/2006/relationships/hyperlink" Target="mailto:rose.Moehring@usd.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hyperlink" Target="http://www.perkinselearning.org/videos/webcast/reflections-deafblindness-hands-touch" TargetMode="External"/><Relationship Id="rId4" Type="http://schemas.openxmlformats.org/officeDocument/2006/relationships/hyperlink" Target="https://www.communicationmatrix.org/" TargetMode="External"/><Relationship Id="rId5" Type="http://schemas.openxmlformats.org/officeDocument/2006/relationships/hyperlink" Target="http://www.tsbvi.edu/distance/communication/calendars/introduction/" TargetMode="External"/><Relationship Id="rId6" Type="http://schemas.openxmlformats.org/officeDocument/2006/relationships/hyperlink" Target="http://literacy.nationaldb.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ctrTitle"/>
          </p:nvPr>
        </p:nvSpPr>
        <p:spPr>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smtClean="0">
                <a:latin typeface="Arial" panose="020B0604020202020204" pitchFamily="34" charset="0"/>
                <a:cs typeface="Arial" panose="020B0604020202020204" pitchFamily="34" charset="0"/>
              </a:rPr>
              <a:t>Dakota Cohort Trainings in Deaf-Blindness for Early Interventionists </a:t>
            </a:r>
            <a:endParaRPr lang="en-US" sz="6600" dirty="0">
              <a:latin typeface="Arial" panose="020B0604020202020204" pitchFamily="34" charset="0"/>
              <a:cs typeface="Arial" panose="020B0604020202020204" pitchFamily="34" charset="0"/>
            </a:endParaRPr>
          </a:p>
        </p:txBody>
      </p:sp>
      <p:sp>
        <p:nvSpPr>
          <p:cNvPr id="14" name="Subtitle 2"/>
          <p:cNvSpPr>
            <a:spLocks noGrp="1"/>
          </p:cNvSpPr>
          <p:nvPr>
            <p:ph type="subTitle" idx="1"/>
          </p:nvPr>
        </p:nvSpPr>
        <p:spPr>
          <a:xfrm>
            <a:off x="1152939" y="3602038"/>
            <a:ext cx="9859617" cy="1619319"/>
          </a:xfrm>
        </p:spPr>
        <p:txBody>
          <a:bodyPr>
            <a:normAutofit/>
          </a:bodyPr>
          <a:lstStyle/>
          <a:p>
            <a:r>
              <a:rPr lang="en-US" dirty="0" smtClean="0">
                <a:latin typeface="Arial" panose="020B0604020202020204" pitchFamily="34" charset="0"/>
                <a:cs typeface="Arial" panose="020B0604020202020204" pitchFamily="34" charset="0"/>
              </a:rPr>
              <a:t>Rose Moehring, South Dakota Center for Disabilities Deaf-Blind Project</a:t>
            </a:r>
          </a:p>
          <a:p>
            <a:r>
              <a:rPr lang="en-US" dirty="0" smtClean="0">
                <a:latin typeface="Arial" panose="020B0604020202020204" pitchFamily="34" charset="0"/>
                <a:cs typeface="Arial" panose="020B0604020202020204" pitchFamily="34" charset="0"/>
              </a:rPr>
              <a:t>             Sherri Nelson, North Dakota Dual Sensory Project  	</a:t>
            </a:r>
            <a:r>
              <a:rPr lang="en-US" dirty="0" smtClean="0"/>
              <a:t>		</a:t>
            </a:r>
          </a:p>
          <a:p>
            <a:endParaRPr lang="en-US" dirty="0" smtClean="0"/>
          </a:p>
          <a:p>
            <a:endParaRPr lang="en-US" dirty="0"/>
          </a:p>
        </p:txBody>
      </p:sp>
      <p:pic>
        <p:nvPicPr>
          <p:cNvPr id="15" name="Picture 14" descr="The National Center on Deaf-Blindnes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54" y="4943474"/>
            <a:ext cx="1134835" cy="1306286"/>
          </a:xfrm>
          <a:prstGeom prst="rect">
            <a:avLst/>
          </a:prstGeom>
          <a:noFill/>
          <a:ln>
            <a:noFill/>
          </a:ln>
        </p:spPr>
      </p:pic>
      <p:pic>
        <p:nvPicPr>
          <p:cNvPr id="16" name="Picture 2" descr="North Dakota Dual Sensory Project logo."/>
          <p:cNvPicPr>
            <a:picLocks noChangeAspect="1" noChangeArrowheads="1"/>
          </p:cNvPicPr>
          <p:nvPr/>
        </p:nvPicPr>
        <p:blipFill>
          <a:blip r:embed="rId4">
            <a:extLst>
              <a:ext uri="{28A0092B-C50C-407E-A947-70E740481C1C}">
                <a14:useLocalDpi xmlns:a14="http://schemas.microsoft.com/office/drawing/2010/main" val="0"/>
              </a:ext>
            </a:extLst>
          </a:blip>
          <a:srcRect t="5853" r="70418"/>
          <a:stretch>
            <a:fillRect/>
          </a:stretch>
        </p:blipFill>
        <p:spPr bwMode="auto">
          <a:xfrm>
            <a:off x="1840432" y="4943474"/>
            <a:ext cx="2196192" cy="1330778"/>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descr="Deaf-Blind program logo"/>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770859" y="5075409"/>
            <a:ext cx="2177592" cy="1087744"/>
          </a:xfrm>
          <a:prstGeom prst="rect">
            <a:avLst/>
          </a:prstGeom>
          <a:noFill/>
          <a:ln>
            <a:noFill/>
          </a:ln>
        </p:spPr>
      </p:pic>
      <p:pic>
        <p:nvPicPr>
          <p:cNvPr id="18" name="Picture 17" descr="University of South Dakota logo "/>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2686" y="4954837"/>
            <a:ext cx="2302325" cy="1208316"/>
          </a:xfrm>
          <a:prstGeom prst="rect">
            <a:avLst/>
          </a:prstGeom>
          <a:noFill/>
          <a:ln>
            <a:noFill/>
          </a:ln>
        </p:spPr>
      </p:pic>
      <p:pic>
        <p:nvPicPr>
          <p:cNvPr id="19" name="Picture 18" descr="OSEP ‘IDEAs that Work’ 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61033" y="5019821"/>
            <a:ext cx="1426845" cy="899160"/>
          </a:xfrm>
          <a:prstGeom prst="rect">
            <a:avLst/>
          </a:prstGeom>
          <a:noFill/>
          <a:ln>
            <a:noFill/>
          </a:ln>
        </p:spPr>
      </p:pic>
    </p:spTree>
    <p:extLst>
      <p:ext uri="{BB962C8B-B14F-4D97-AF65-F5344CB8AC3E}">
        <p14:creationId xmlns:p14="http://schemas.microsoft.com/office/powerpoint/2010/main" val="3365731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61"/>
            <a:ext cx="10515600" cy="1225331"/>
          </a:xfrm>
        </p:spPr>
        <p:txBody>
          <a:bodyPr>
            <a:normAutofit fontScale="90000"/>
          </a:bodyPr>
          <a:lstStyle/>
          <a:p>
            <a:r>
              <a:rPr lang="en-US" dirty="0" smtClean="0">
                <a:latin typeface="Arial" panose="020B0604020202020204" pitchFamily="34" charset="0"/>
                <a:cs typeface="Arial" panose="020B0604020202020204" pitchFamily="34" charset="0"/>
              </a:rPr>
              <a:t>Building Capacity through the Dakota Cohort! </a:t>
            </a:r>
            <a:endParaRPr lang="en-US" dirty="0">
              <a:latin typeface="Arial" panose="020B0604020202020204" pitchFamily="34" charset="0"/>
              <a:cs typeface="Arial" panose="020B0604020202020204" pitchFamily="34" charset="0"/>
            </a:endParaRPr>
          </a:p>
        </p:txBody>
      </p:sp>
      <p:sp>
        <p:nvSpPr>
          <p:cNvPr id="6" name="Rectangle 5" descr="Red rectangle Summer 2015"/>
          <p:cNvSpPr/>
          <p:nvPr/>
        </p:nvSpPr>
        <p:spPr>
          <a:xfrm>
            <a:off x="1086339" y="1547446"/>
            <a:ext cx="1636696" cy="10742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Summer</a:t>
            </a:r>
          </a:p>
          <a:p>
            <a:pPr algn="ctr"/>
            <a:r>
              <a:rPr lang="en-US" dirty="0" smtClean="0"/>
              <a:t>2015</a:t>
            </a:r>
            <a:endParaRPr lang="en-US" dirty="0"/>
          </a:p>
        </p:txBody>
      </p:sp>
      <p:sp>
        <p:nvSpPr>
          <p:cNvPr id="7" name="Oval 6" descr="Wide green oval Fall 2015"/>
          <p:cNvSpPr/>
          <p:nvPr/>
        </p:nvSpPr>
        <p:spPr>
          <a:xfrm flipH="1">
            <a:off x="3464980" y="1547446"/>
            <a:ext cx="2404374" cy="11932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Fall 2015</a:t>
            </a:r>
            <a:endParaRPr lang="en-US" dirty="0"/>
          </a:p>
        </p:txBody>
      </p:sp>
      <p:sp>
        <p:nvSpPr>
          <p:cNvPr id="4" name="Oval 3" descr="Narrow turquoise oval Spring 2016"/>
          <p:cNvSpPr/>
          <p:nvPr/>
        </p:nvSpPr>
        <p:spPr>
          <a:xfrm>
            <a:off x="1023816" y="3399692"/>
            <a:ext cx="1505522" cy="110270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Spring 2016</a:t>
            </a:r>
            <a:endParaRPr lang="en-US" dirty="0"/>
          </a:p>
        </p:txBody>
      </p:sp>
      <p:sp>
        <p:nvSpPr>
          <p:cNvPr id="8" name="7-Point Star 7" descr="Seven point yellow star Summer 2016"/>
          <p:cNvSpPr/>
          <p:nvPr/>
        </p:nvSpPr>
        <p:spPr>
          <a:xfrm>
            <a:off x="3157414" y="3104997"/>
            <a:ext cx="1836617" cy="150608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Summer 2016</a:t>
            </a:r>
            <a:endParaRPr lang="en-US" dirty="0">
              <a:solidFill>
                <a:srgbClr val="FF0000"/>
              </a:solidFill>
            </a:endParaRPr>
          </a:p>
        </p:txBody>
      </p:sp>
      <p:sp>
        <p:nvSpPr>
          <p:cNvPr id="9" name="Isosceles Triangle 8" descr="Purple isosceles triangle Fall 2016"/>
          <p:cNvSpPr/>
          <p:nvPr/>
        </p:nvSpPr>
        <p:spPr>
          <a:xfrm>
            <a:off x="5622107" y="2812718"/>
            <a:ext cx="1961660" cy="2118703"/>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Fall 2016</a:t>
            </a:r>
            <a:endParaRPr lang="en-US" sz="1200" dirty="0"/>
          </a:p>
        </p:txBody>
      </p:sp>
      <p:sp>
        <p:nvSpPr>
          <p:cNvPr id="5" name="Heart 4" descr="Blue heart Summer 2017"/>
          <p:cNvSpPr/>
          <p:nvPr/>
        </p:nvSpPr>
        <p:spPr>
          <a:xfrm>
            <a:off x="838201" y="4908062"/>
            <a:ext cx="2233245" cy="120356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Summer 2017</a:t>
            </a:r>
            <a:endParaRPr lang="en-US" dirty="0"/>
          </a:p>
        </p:txBody>
      </p:sp>
    </p:spTree>
    <p:extLst>
      <p:ext uri="{BB962C8B-B14F-4D97-AF65-F5344CB8AC3E}">
        <p14:creationId xmlns:p14="http://schemas.microsoft.com/office/powerpoint/2010/main" val="3897545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9579"/>
            <a:ext cx="10515600" cy="1325563"/>
          </a:xfrm>
        </p:spPr>
        <p:txBody>
          <a:bodyPr/>
          <a:lstStyle/>
          <a:p>
            <a:r>
              <a:rPr lang="en-US" dirty="0" smtClean="0">
                <a:latin typeface="Arial" panose="020B0604020202020204" pitchFamily="34" charset="0"/>
                <a:cs typeface="Arial" panose="020B0604020202020204" pitchFamily="34" charset="0"/>
              </a:rPr>
              <a:t>North Dakota Summer 2015: </a:t>
            </a:r>
            <a:endParaRPr lang="en-US" dirty="0">
              <a:latin typeface="Arial" panose="020B0604020202020204" pitchFamily="34" charset="0"/>
              <a:cs typeface="Arial" panose="020B0604020202020204" pitchFamily="34" charset="0"/>
            </a:endParaRPr>
          </a:p>
        </p:txBody>
      </p:sp>
      <p:pic>
        <p:nvPicPr>
          <p:cNvPr id="3" name="Picture 2" descr="A map of North Dakota that shows cities that have joined the Dakota Cohort during the Summer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69" y="1063548"/>
            <a:ext cx="5780674" cy="4321252"/>
          </a:xfrm>
          <a:prstGeom prst="rect">
            <a:avLst/>
          </a:prstGeom>
        </p:spPr>
      </p:pic>
      <p:sp>
        <p:nvSpPr>
          <p:cNvPr id="4" name="Content Placeholder 3" hidden="1"/>
          <p:cNvSpPr>
            <a:spLocks noGrp="1"/>
          </p:cNvSpPr>
          <p:nvPr>
            <p:ph idx="1"/>
          </p:nvPr>
        </p:nvSpPr>
        <p:spPr>
          <a:xfrm>
            <a:off x="4656667" y="1063547"/>
            <a:ext cx="7220572" cy="3542319"/>
          </a:xfrm>
        </p:spPr>
        <p:txBody>
          <a:bodyPr>
            <a:normAutofit/>
          </a:bodyPr>
          <a:lstStyle/>
          <a:p>
            <a:r>
              <a:rPr lang="en-US" sz="1400" dirty="0" smtClean="0"/>
              <a:t>A </a:t>
            </a:r>
            <a:r>
              <a:rPr lang="en-US" sz="1400" dirty="0"/>
              <a:t>map of North Dakota with the counties outlines and the city names listed. The cities of Grand Forks, Dickinson, Bismarck, Fargo, and Valley City have small red rectangles and squares of varying sizes on them. The red squares and rectangles represent information from Summer of 2015. </a:t>
            </a:r>
          </a:p>
        </p:txBody>
      </p:sp>
    </p:spTree>
    <p:extLst>
      <p:ext uri="{BB962C8B-B14F-4D97-AF65-F5344CB8AC3E}">
        <p14:creationId xmlns:p14="http://schemas.microsoft.com/office/powerpoint/2010/main" val="2389789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South Dakota Summer 2015: </a:t>
            </a:r>
            <a:endParaRPr lang="en-US" dirty="0">
              <a:latin typeface="Arial" panose="020B0604020202020204" pitchFamily="34" charset="0"/>
              <a:cs typeface="Arial" panose="020B0604020202020204" pitchFamily="34" charset="0"/>
            </a:endParaRPr>
          </a:p>
        </p:txBody>
      </p:sp>
      <p:pic>
        <p:nvPicPr>
          <p:cNvPr id="3" name="Picture 2" descr="A map of South Dakota that shows cities that have joined the Dakota Cohort during the Summer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473" y="1412661"/>
            <a:ext cx="6552766" cy="4750434"/>
          </a:xfrm>
          <a:prstGeom prst="rect">
            <a:avLst/>
          </a:prstGeom>
        </p:spPr>
      </p:pic>
      <p:sp>
        <p:nvSpPr>
          <p:cNvPr id="4" name="Content Placeholder 3" hidden="1"/>
          <p:cNvSpPr>
            <a:spLocks noGrp="1"/>
          </p:cNvSpPr>
          <p:nvPr>
            <p:ph idx="1"/>
          </p:nvPr>
        </p:nvSpPr>
        <p:spPr/>
        <p:txBody>
          <a:bodyPr/>
          <a:lstStyle/>
          <a:p>
            <a:r>
              <a:rPr lang="en-US" dirty="0"/>
              <a:t>A map of South Dakota with the counties outlined and the cities listed. The cities of Aberdeen and Sioux falls have red rectangles on them representing Summer of 2015 data. </a:t>
            </a:r>
          </a:p>
        </p:txBody>
      </p:sp>
    </p:spTree>
    <p:extLst>
      <p:ext uri="{BB962C8B-B14F-4D97-AF65-F5344CB8AC3E}">
        <p14:creationId xmlns:p14="http://schemas.microsoft.com/office/powerpoint/2010/main" val="2956909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North Dakota Fall 2015:   </a:t>
            </a:r>
            <a:endParaRPr lang="en-US" dirty="0">
              <a:latin typeface="Arial" panose="020B0604020202020204" pitchFamily="34" charset="0"/>
              <a:cs typeface="Arial" panose="020B0604020202020204" pitchFamily="34" charset="0"/>
            </a:endParaRPr>
          </a:p>
        </p:txBody>
      </p:sp>
      <p:pic>
        <p:nvPicPr>
          <p:cNvPr id="22" name="Picture 21" descr="A map of North Dakota that shows cities that have joined the Dakota Cohort during the Fall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539" y="1814757"/>
            <a:ext cx="5812769" cy="4155459"/>
          </a:xfrm>
          <a:prstGeom prst="rect">
            <a:avLst/>
          </a:prstGeom>
        </p:spPr>
      </p:pic>
      <p:sp>
        <p:nvSpPr>
          <p:cNvPr id="3" name="Content Placeholder 2" hidden="1"/>
          <p:cNvSpPr>
            <a:spLocks noGrp="1"/>
          </p:cNvSpPr>
          <p:nvPr>
            <p:ph idx="1"/>
          </p:nvPr>
        </p:nvSpPr>
        <p:spPr/>
        <p:txBody>
          <a:bodyPr>
            <a:normAutofit lnSpcReduction="10000"/>
          </a:bodyPr>
          <a:lstStyle/>
          <a:p>
            <a:r>
              <a:rPr lang="en-US" dirty="0"/>
              <a:t>A </a:t>
            </a:r>
            <a:r>
              <a:rPr lang="en-US" dirty="0" smtClean="0"/>
              <a:t>map </a:t>
            </a:r>
            <a:r>
              <a:rPr lang="en-US" dirty="0"/>
              <a:t>of North Dakota with the counties outlines and the city names listed. The cities of Grand Forks, Dickinson, Bismarck, Fargo, and Valley City have small red rectangles and squares of varying sizes on them. The red squares and rectangles represent information from Summer of 2015. </a:t>
            </a:r>
          </a:p>
          <a:p>
            <a:r>
              <a:rPr lang="en-US" dirty="0"/>
              <a:t>The cities of </a:t>
            </a:r>
            <a:r>
              <a:rPr lang="en-US" dirty="0" smtClean="0"/>
              <a:t>Center, </a:t>
            </a:r>
            <a:r>
              <a:rPr lang="en-US" dirty="0"/>
              <a:t>Bismarck, Jamestown, Lisbon, and Fargo all have green ovals on or near them. Fargo has four green ovals and the other cities have one. </a:t>
            </a:r>
          </a:p>
          <a:p>
            <a:r>
              <a:rPr lang="en-US" dirty="0"/>
              <a:t>The green ovals represent information from the fall of 2015. </a:t>
            </a:r>
          </a:p>
          <a:p>
            <a:r>
              <a:rPr lang="en-US" dirty="0"/>
              <a:t>There is one blue rectangle near the city of Mott. Blue rectangles represent information from spring of 2016. </a:t>
            </a:r>
          </a:p>
        </p:txBody>
      </p:sp>
    </p:spTree>
    <p:extLst>
      <p:ext uri="{BB962C8B-B14F-4D97-AF65-F5344CB8AC3E}">
        <p14:creationId xmlns:p14="http://schemas.microsoft.com/office/powerpoint/2010/main" val="3287980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South Dakota Fall 2015: </a:t>
            </a:r>
            <a:endParaRPr lang="en-US" dirty="0">
              <a:latin typeface="Arial" panose="020B0604020202020204" pitchFamily="34" charset="0"/>
              <a:cs typeface="Arial" panose="020B0604020202020204" pitchFamily="34" charset="0"/>
            </a:endParaRPr>
          </a:p>
        </p:txBody>
      </p:sp>
      <p:pic>
        <p:nvPicPr>
          <p:cNvPr id="9" name="Picture 8" descr="A map of South Dakota that shows cities that have joined the Dakota Cohort during the Fall of 2015.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344" y="1690688"/>
            <a:ext cx="6283312" cy="4491685"/>
          </a:xfrm>
          <a:prstGeom prst="rect">
            <a:avLst/>
          </a:prstGeom>
        </p:spPr>
      </p:pic>
      <p:sp>
        <p:nvSpPr>
          <p:cNvPr id="3" name="Content Placeholder 2" hidden="1"/>
          <p:cNvSpPr>
            <a:spLocks noGrp="1"/>
          </p:cNvSpPr>
          <p:nvPr>
            <p:ph idx="1"/>
          </p:nvPr>
        </p:nvSpPr>
        <p:spPr/>
        <p:txBody>
          <a:bodyPr/>
          <a:lstStyle/>
          <a:p>
            <a:r>
              <a:rPr lang="en-US" dirty="0"/>
              <a:t> A map of South Dakota with the counties outlined and the cities labeled. The cities of Aberdeen, Custer, Sioux Falls, and Vermillion all have one green oval on or near them representing information from Fall of 2015. The Cities of Sioux falls and Aberdeen also have red rectangles on them representing information from summer of 2015. </a:t>
            </a:r>
          </a:p>
        </p:txBody>
      </p:sp>
    </p:spTree>
    <p:extLst>
      <p:ext uri="{BB962C8B-B14F-4D97-AF65-F5344CB8AC3E}">
        <p14:creationId xmlns:p14="http://schemas.microsoft.com/office/powerpoint/2010/main" val="2782761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North Dakota Spring 2016:  </a:t>
            </a:r>
            <a:endParaRPr lang="en-US" dirty="0">
              <a:latin typeface="Arial" panose="020B0604020202020204" pitchFamily="34" charset="0"/>
              <a:cs typeface="Arial" panose="020B0604020202020204" pitchFamily="34" charset="0"/>
            </a:endParaRPr>
          </a:p>
        </p:txBody>
      </p:sp>
      <p:pic>
        <p:nvPicPr>
          <p:cNvPr id="14" name="Picture 13" descr="A map of North Dakota that shows cities that have joined the Dakota Cohort during the Spring of 2016.&#10;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203" y="1528499"/>
            <a:ext cx="6541702" cy="4642944"/>
          </a:xfrm>
          <a:prstGeom prst="rect">
            <a:avLst/>
          </a:prstGeom>
        </p:spPr>
      </p:pic>
      <p:sp>
        <p:nvSpPr>
          <p:cNvPr id="3" name="Content Placeholder 2" hidden="1"/>
          <p:cNvSpPr>
            <a:spLocks noGrp="1"/>
          </p:cNvSpPr>
          <p:nvPr>
            <p:ph idx="1"/>
          </p:nvPr>
        </p:nvSpPr>
        <p:spPr/>
        <p:txBody>
          <a:bodyPr>
            <a:normAutofit fontScale="92500" lnSpcReduction="10000"/>
          </a:bodyPr>
          <a:lstStyle/>
          <a:p>
            <a:r>
              <a:rPr lang="en-US" dirty="0"/>
              <a:t>A map of North Dakota with the counties outlined and the cities listed. </a:t>
            </a:r>
          </a:p>
          <a:p>
            <a:r>
              <a:rPr lang="en-US" dirty="0"/>
              <a:t>The cities of Grand Forks, Fargo, Bismarck, Valley City and Dickinson have red rectangles on them representing data from summer of 2015. </a:t>
            </a:r>
          </a:p>
          <a:p>
            <a:r>
              <a:rPr lang="en-US" dirty="0"/>
              <a:t>The cities of Fargo, Jamestown, Bismarck, and Lisbon all have green ovals on or near them representing data from the fall of 2015. Bismarck has two green ovals near it, Fargo has three and Jamestown and Lisbon have one each. </a:t>
            </a:r>
          </a:p>
          <a:p>
            <a:r>
              <a:rPr lang="en-US" dirty="0"/>
              <a:t>The cities of Mott, Dickinson, Williston, Minot, Bismarck, Fargo and Grand Forks have blue shapes on them representing data from spring of 2016. Minot has two blue circles on or near it whereas the other cities have one each. </a:t>
            </a:r>
          </a:p>
          <a:p>
            <a:endParaRPr lang="en-US" dirty="0"/>
          </a:p>
        </p:txBody>
      </p:sp>
    </p:spTree>
    <p:extLst>
      <p:ext uri="{BB962C8B-B14F-4D97-AF65-F5344CB8AC3E}">
        <p14:creationId xmlns:p14="http://schemas.microsoft.com/office/powerpoint/2010/main" val="4175537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South Dakota Spring 2016 </a:t>
            </a:r>
            <a:endParaRPr lang="en-US" dirty="0">
              <a:latin typeface="Arial" panose="020B0604020202020204" pitchFamily="34" charset="0"/>
              <a:cs typeface="Arial" panose="020B0604020202020204" pitchFamily="34" charset="0"/>
            </a:endParaRPr>
          </a:p>
        </p:txBody>
      </p:sp>
      <p:pic>
        <p:nvPicPr>
          <p:cNvPr id="7" name="Picture 6" descr="A map of South Dakota that shows cities that have joined the Dakota Cohort during the Spring of 2016.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177" y="1445934"/>
            <a:ext cx="6601646" cy="4752104"/>
          </a:xfrm>
          <a:prstGeom prst="rect">
            <a:avLst/>
          </a:prstGeom>
        </p:spPr>
      </p:pic>
      <p:sp>
        <p:nvSpPr>
          <p:cNvPr id="3" name="Content Placeholder 2" hidden="1"/>
          <p:cNvSpPr>
            <a:spLocks noGrp="1"/>
          </p:cNvSpPr>
          <p:nvPr>
            <p:ph idx="1"/>
          </p:nvPr>
        </p:nvSpPr>
        <p:spPr/>
        <p:txBody>
          <a:bodyPr>
            <a:normAutofit/>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a:t>
            </a:r>
            <a:r>
              <a:rPr lang="en-US" dirty="0" err="1"/>
              <a:t>brookings</a:t>
            </a:r>
            <a:r>
              <a:rPr lang="en-US" dirty="0"/>
              <a:t> which has two. </a:t>
            </a:r>
          </a:p>
          <a:p>
            <a:endParaRPr lang="en-US" dirty="0"/>
          </a:p>
        </p:txBody>
      </p:sp>
    </p:spTree>
    <p:extLst>
      <p:ext uri="{BB962C8B-B14F-4D97-AF65-F5344CB8AC3E}">
        <p14:creationId xmlns:p14="http://schemas.microsoft.com/office/powerpoint/2010/main" val="401880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North Dakota Summer 2016:  </a:t>
            </a:r>
            <a:endParaRPr lang="en-US" dirty="0">
              <a:latin typeface="Arial" panose="020B0604020202020204" pitchFamily="34" charset="0"/>
              <a:cs typeface="Arial" panose="020B0604020202020204" pitchFamily="34" charset="0"/>
            </a:endParaRPr>
          </a:p>
        </p:txBody>
      </p:sp>
      <p:pic>
        <p:nvPicPr>
          <p:cNvPr id="32" name="Picture 31" descr="A map of North Dakota that shows cities that have joined the Dakota Cohort during the Summer of 2016.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553" y="1690688"/>
            <a:ext cx="6462894" cy="4636995"/>
          </a:xfrm>
          <a:prstGeom prst="rect">
            <a:avLst/>
          </a:prstGeom>
        </p:spPr>
      </p:pic>
      <p:sp>
        <p:nvSpPr>
          <p:cNvPr id="3" name="Content Placeholder 2" hidden="1"/>
          <p:cNvSpPr>
            <a:spLocks noGrp="1"/>
          </p:cNvSpPr>
          <p:nvPr>
            <p:ph idx="1"/>
          </p:nvPr>
        </p:nvSpPr>
        <p:spPr/>
        <p:txBody>
          <a:bodyPr>
            <a:normAutofit fontScale="85000" lnSpcReduction="20000"/>
          </a:bodyPr>
          <a:lstStyle/>
          <a:p>
            <a:r>
              <a:rPr lang="en-US" dirty="0"/>
              <a:t>A map of North Dakota with the counties outlined and the cities listed. </a:t>
            </a:r>
          </a:p>
          <a:p>
            <a:r>
              <a:rPr lang="en-US" dirty="0"/>
              <a:t>The cities of Grand Forks, Fargo, Valley City, Bismarck, and Dickinson all have one red rectangle on or near them representing data from summer of 2015</a:t>
            </a:r>
            <a:r>
              <a:rPr lang="en-US" dirty="0" smtClean="0"/>
              <a:t>.</a:t>
            </a:r>
            <a:endParaRPr lang="en-US" dirty="0"/>
          </a:p>
          <a:p>
            <a:r>
              <a:rPr lang="en-US" dirty="0"/>
              <a:t>The cities of Bismarck, Jamestown, Lisbon, and Fargo all have green ovals on or near them representing data from fall of 2015. Bismarck has two green ovals on or near it and Fargo has three. The rest of the cities have one. </a:t>
            </a:r>
          </a:p>
          <a:p>
            <a:r>
              <a:rPr lang="en-US" dirty="0"/>
              <a:t>The cities of Williston, Minot, Dickinson, Mott, Bismarck, Fargo, and Grand Forks have blue ovals on or near them. Minot has two ovals, and the rest of the cities have one oval. The blue ovals represent data from spring of 2016. </a:t>
            </a:r>
          </a:p>
          <a:p>
            <a:r>
              <a:rPr lang="en-US" dirty="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p>
        </p:txBody>
      </p:sp>
    </p:spTree>
    <p:extLst>
      <p:ext uri="{BB962C8B-B14F-4D97-AF65-F5344CB8AC3E}">
        <p14:creationId xmlns:p14="http://schemas.microsoft.com/office/powerpoint/2010/main" val="390165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South Dakota Summer 2016 </a:t>
            </a:r>
            <a:endParaRPr lang="en-US" dirty="0">
              <a:latin typeface="Arial" panose="020B0604020202020204" pitchFamily="34" charset="0"/>
              <a:cs typeface="Arial" panose="020B0604020202020204" pitchFamily="34" charset="0"/>
            </a:endParaRPr>
          </a:p>
        </p:txBody>
      </p:sp>
      <p:pic>
        <p:nvPicPr>
          <p:cNvPr id="7" name="Picture 6" descr="A map of South Dakota that shows cities that have joined the Dakota Cohort during the Summer of 2016. Description provided in slide tex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96" y="1510709"/>
            <a:ext cx="6175136" cy="4321391"/>
          </a:xfrm>
          <a:prstGeom prst="rect">
            <a:avLst/>
          </a:prstGeom>
        </p:spPr>
      </p:pic>
      <p:sp>
        <p:nvSpPr>
          <p:cNvPr id="3" name="Content Placeholder 2" hidden="1"/>
          <p:cNvSpPr>
            <a:spLocks noGrp="1"/>
          </p:cNvSpPr>
          <p:nvPr>
            <p:ph idx="1"/>
          </p:nvPr>
        </p:nvSpPr>
        <p:spPr/>
        <p:txBody>
          <a:bodyPr>
            <a:normAutofit fontScale="92500" lnSpcReduction="20000"/>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a:t>
            </a:r>
            <a:r>
              <a:rPr lang="en-US" dirty="0" smtClean="0"/>
              <a:t>Brookings </a:t>
            </a:r>
            <a:r>
              <a:rPr lang="en-US" dirty="0"/>
              <a:t>which has two. </a:t>
            </a:r>
          </a:p>
          <a:p>
            <a:r>
              <a:rPr lang="en-US" dirty="0"/>
              <a:t>The cities of Aberdeen, Huron, Brookings, Wall, and Rapid City all have yellow seven-pointed stars on or near them. The stars are slightly larger than all of the previous shapes. They represent the data from summer 2016.</a:t>
            </a:r>
          </a:p>
        </p:txBody>
      </p:sp>
    </p:spTree>
    <p:extLst>
      <p:ext uri="{BB962C8B-B14F-4D97-AF65-F5344CB8AC3E}">
        <p14:creationId xmlns:p14="http://schemas.microsoft.com/office/powerpoint/2010/main" val="800616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North Dakota Fall 2016:  </a:t>
            </a:r>
            <a:endParaRPr lang="en-US" dirty="0">
              <a:latin typeface="Arial" panose="020B0604020202020204" pitchFamily="34" charset="0"/>
              <a:cs typeface="Arial" panose="020B0604020202020204" pitchFamily="34" charset="0"/>
            </a:endParaRPr>
          </a:p>
        </p:txBody>
      </p:sp>
      <p:grpSp>
        <p:nvGrpSpPr>
          <p:cNvPr id="4" name="Group 3" descr="A map of North Dakota that shows cities that have joined the Dakota Cohort during the fall of 2016. Description provided in slide text."/>
          <p:cNvGrpSpPr/>
          <p:nvPr/>
        </p:nvGrpSpPr>
        <p:grpSpPr>
          <a:xfrm>
            <a:off x="2864552" y="1690688"/>
            <a:ext cx="6961091" cy="4942868"/>
            <a:chOff x="2864553" y="1690688"/>
            <a:chExt cx="6462894" cy="4636995"/>
          </a:xfrm>
        </p:grpSpPr>
        <p:sp>
          <p:nvSpPr>
            <p:cNvPr id="7" name="Isosceles Triangle 6"/>
            <p:cNvSpPr/>
            <p:nvPr/>
          </p:nvSpPr>
          <p:spPr>
            <a:xfrm>
              <a:off x="7706868" y="429463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7555992" y="33758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5577840" y="4806696"/>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4854561" y="478231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6684264" y="31472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map of North Dakota that shows cities that have joined the Dakota Cohort during the Fall of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553" y="1690688"/>
              <a:ext cx="6462894" cy="4636995"/>
            </a:xfrm>
            <a:prstGeom prst="rect">
              <a:avLst/>
            </a:prstGeom>
          </p:spPr>
        </p:pic>
      </p:grpSp>
      <p:sp>
        <p:nvSpPr>
          <p:cNvPr id="3" name="Content Placeholder 2" hidden="1"/>
          <p:cNvSpPr>
            <a:spLocks noGrp="1"/>
          </p:cNvSpPr>
          <p:nvPr>
            <p:ph idx="1"/>
          </p:nvPr>
        </p:nvSpPr>
        <p:spPr>
          <a:xfrm>
            <a:off x="838200" y="1879600"/>
            <a:ext cx="6140508" cy="3132640"/>
          </a:xfrm>
        </p:spPr>
        <p:txBody>
          <a:bodyPr>
            <a:normAutofit fontScale="47500" lnSpcReduction="20000"/>
          </a:bodyPr>
          <a:lstStyle/>
          <a:p>
            <a:r>
              <a:rPr lang="en-US" dirty="0"/>
              <a:t>A map of North Dakota with the counties outlined and the cities listed. </a:t>
            </a:r>
          </a:p>
          <a:p>
            <a:r>
              <a:rPr lang="en-US" dirty="0"/>
              <a:t>The cities of Grand Forks, Fargo, Valley City, Bismarck, and Dickinson all have one red rectangle on or near them representing data from summer of 2015</a:t>
            </a:r>
            <a:r>
              <a:rPr lang="en-US" dirty="0" smtClean="0"/>
              <a:t>.</a:t>
            </a:r>
            <a:endParaRPr lang="en-US" dirty="0"/>
          </a:p>
          <a:p>
            <a:r>
              <a:rPr lang="en-US" dirty="0"/>
              <a:t>The cities of Bismarck, Jamestown, Lisbon, and Fargo all have green ovals on or near them representing data from fall of 2015. Bismarck has two green ovals on or near it and Fargo has three. The rest of the cities have one. </a:t>
            </a:r>
          </a:p>
          <a:p>
            <a:r>
              <a:rPr lang="en-US" dirty="0"/>
              <a:t>The cities of Williston, Minot, Dickinson, Mott, Bismarck, Fargo, and Grand Forks have blue ovals on or near them. Minot has two ovals, and the rest of the cities have one oval. The blue ovals represent data from spring of 2016. </a:t>
            </a:r>
          </a:p>
          <a:p>
            <a:r>
              <a:rPr lang="en-US" dirty="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p>
        </p:txBody>
      </p:sp>
    </p:spTree>
    <p:extLst>
      <p:ext uri="{BB962C8B-B14F-4D97-AF65-F5344CB8AC3E}">
        <p14:creationId xmlns:p14="http://schemas.microsoft.com/office/powerpoint/2010/main" val="3165990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44893" cy="1325563"/>
          </a:xfrm>
        </p:spPr>
        <p:txBody>
          <a:bodyPr>
            <a:normAutofit/>
          </a:bodyPr>
          <a:lstStyle/>
          <a:p>
            <a:pPr algn="ctr"/>
            <a:r>
              <a:rPr lang="en-US" dirty="0" smtClean="0">
                <a:latin typeface="Arial" panose="020B0604020202020204" pitchFamily="34" charset="0"/>
                <a:cs typeface="Arial" panose="020B0604020202020204" pitchFamily="34" charset="0"/>
              </a:rPr>
              <a:t>The Dakota Cohort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Trainings in Deaf-Blindness: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Began in the Summer of 2015</a:t>
            </a:r>
          </a:p>
          <a:p>
            <a:r>
              <a:rPr lang="en-US" sz="2400" dirty="0" smtClean="0">
                <a:latin typeface="Arial" panose="020B0604020202020204" pitchFamily="34" charset="0"/>
                <a:cs typeface="Arial" panose="020B0604020202020204" pitchFamily="34" charset="0"/>
              </a:rPr>
              <a:t>State collaboration:</a:t>
            </a:r>
          </a:p>
          <a:p>
            <a:pPr lvl="1"/>
            <a:r>
              <a:rPr lang="en-US" dirty="0" smtClean="0">
                <a:latin typeface="Arial" panose="020B0604020202020204" pitchFamily="34" charset="0"/>
                <a:cs typeface="Arial" panose="020B0604020202020204" pitchFamily="34" charset="0"/>
              </a:rPr>
              <a:t>South Dakota, Rose Moehring, Project Director, University of South Dakota, Center for Disabilities, Deaf-Blind Project. The Center for Disabilities is a UCED </a:t>
            </a:r>
          </a:p>
          <a:p>
            <a:pPr lvl="1"/>
            <a:r>
              <a:rPr lang="en-US" dirty="0" smtClean="0">
                <a:latin typeface="Arial" panose="020B0604020202020204" pitchFamily="34" charset="0"/>
                <a:cs typeface="Arial" panose="020B0604020202020204" pitchFamily="34" charset="0"/>
              </a:rPr>
              <a:t>North Dakota, Sherri Nelson, Project Director, employed by the North Dakota School for the Deaf</a:t>
            </a:r>
          </a:p>
          <a:p>
            <a:pPr marL="914400" lvl="2" indent="0">
              <a:buNone/>
            </a:pPr>
            <a:endParaRPr lang="en-US" sz="2400" dirty="0" smtClean="0">
              <a:latin typeface="Arial" panose="020B0604020202020204" pitchFamily="34" charset="0"/>
              <a:cs typeface="Arial" panose="020B0604020202020204" pitchFamily="34" charset="0"/>
            </a:endParaRPr>
          </a:p>
          <a:p>
            <a:pPr marL="228600" lvl="1">
              <a:spcBef>
                <a:spcPts val="1000"/>
              </a:spcBef>
            </a:pPr>
            <a:r>
              <a:rPr lang="en-US" dirty="0">
                <a:latin typeface="Arial" panose="020B0604020202020204" pitchFamily="34" charset="0"/>
                <a:cs typeface="Arial" panose="020B0604020202020204" pitchFamily="34" charset="0"/>
              </a:rPr>
              <a:t>Use of NCDB on-line training </a:t>
            </a:r>
            <a:r>
              <a:rPr lang="en-US" dirty="0" smtClean="0">
                <a:latin typeface="Arial" panose="020B0604020202020204" pitchFamily="34" charset="0"/>
                <a:cs typeface="Arial" panose="020B0604020202020204" pitchFamily="34" charset="0"/>
              </a:rPr>
              <a:t>modules</a:t>
            </a:r>
          </a:p>
          <a:p>
            <a:pPr marL="228600" lvl="1">
              <a:spcBef>
                <a:spcPts val="1000"/>
              </a:spcBef>
            </a:pPr>
            <a:r>
              <a:rPr lang="en-US" dirty="0" smtClean="0">
                <a:latin typeface="Arial" panose="020B0604020202020204" pitchFamily="34" charset="0"/>
                <a:cs typeface="Arial" panose="020B0604020202020204" pitchFamily="34" charset="0"/>
              </a:rPr>
              <a:t>Credit options through University of South Dakota and Texas Society of Interpreters</a:t>
            </a:r>
          </a:p>
          <a:p>
            <a:pPr marL="0" lvl="1" indent="0">
              <a:spcBef>
                <a:spcPts val="1000"/>
              </a:spcBef>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791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South Dakota Fall 2016 </a:t>
            </a:r>
            <a:endParaRPr lang="en-US" dirty="0">
              <a:latin typeface="Arial" panose="020B0604020202020204" pitchFamily="34" charset="0"/>
              <a:cs typeface="Arial" panose="020B0604020202020204" pitchFamily="34" charset="0"/>
            </a:endParaRPr>
          </a:p>
        </p:txBody>
      </p:sp>
      <p:grpSp>
        <p:nvGrpSpPr>
          <p:cNvPr id="4" name="Group 3" descr="A map of South Dakota that shows cities that have joined the Dakota Cohort during the Fall of 2017. Description provided in slide text."/>
          <p:cNvGrpSpPr/>
          <p:nvPr/>
        </p:nvGrpSpPr>
        <p:grpSpPr>
          <a:xfrm>
            <a:off x="2986781" y="1488406"/>
            <a:ext cx="6175136" cy="4321391"/>
            <a:chOff x="3120596" y="1510709"/>
            <a:chExt cx="6175136" cy="4321391"/>
          </a:xfrm>
        </p:grpSpPr>
        <p:sp>
          <p:nvSpPr>
            <p:cNvPr id="5" name="Isosceles Triangle 4"/>
            <p:cNvSpPr/>
            <p:nvPr/>
          </p:nvSpPr>
          <p:spPr>
            <a:xfrm>
              <a:off x="7677912" y="3432210"/>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8449056" y="368824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map of South Dakota that shows cities that have joined the Dakota Cohort during the Fall of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96" y="1510709"/>
              <a:ext cx="6175136" cy="4321391"/>
            </a:xfrm>
            <a:prstGeom prst="rect">
              <a:avLst/>
            </a:prstGeom>
          </p:spPr>
        </p:pic>
      </p:grpSp>
      <p:sp>
        <p:nvSpPr>
          <p:cNvPr id="3" name="Content Placeholder 2" hidden="1"/>
          <p:cNvSpPr>
            <a:spLocks noGrp="1"/>
          </p:cNvSpPr>
          <p:nvPr>
            <p:ph idx="1"/>
          </p:nvPr>
        </p:nvSpPr>
        <p:spPr>
          <a:xfrm>
            <a:off x="1013070" y="1825625"/>
            <a:ext cx="9134540" cy="4485965"/>
          </a:xfrm>
        </p:spPr>
        <p:txBody>
          <a:bodyPr>
            <a:normAutofit fontScale="92500" lnSpcReduction="20000"/>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a:t>
            </a:r>
            <a:r>
              <a:rPr lang="en-US" dirty="0" err="1"/>
              <a:t>brookings</a:t>
            </a:r>
            <a:r>
              <a:rPr lang="en-US" dirty="0"/>
              <a:t> which has two. </a:t>
            </a:r>
          </a:p>
          <a:p>
            <a:r>
              <a:rPr lang="en-US" dirty="0"/>
              <a:t>The cities of Aberdeen, Huron, Brookings, Wall, and Rapid City all have yellow seven-pointed stars on or near them. The stars are slightly larger than all of the previous shapes. They represent the data from summer 2016. </a:t>
            </a:r>
          </a:p>
        </p:txBody>
      </p:sp>
    </p:spTree>
    <p:extLst>
      <p:ext uri="{BB962C8B-B14F-4D97-AF65-F5344CB8AC3E}">
        <p14:creationId xmlns:p14="http://schemas.microsoft.com/office/powerpoint/2010/main" val="1221787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North Dakota  Summer 2017:  </a:t>
            </a:r>
            <a:endParaRPr lang="en-US" dirty="0">
              <a:latin typeface="Arial" panose="020B0604020202020204" pitchFamily="34" charset="0"/>
              <a:cs typeface="Arial" panose="020B0604020202020204" pitchFamily="34" charset="0"/>
            </a:endParaRPr>
          </a:p>
        </p:txBody>
      </p:sp>
      <p:grpSp>
        <p:nvGrpSpPr>
          <p:cNvPr id="4" name="Group 3" descr="A map of North Dakota that shows cities that have joined the Dakota Cohort during the Summer of 2017. Description provided in slide text."/>
          <p:cNvGrpSpPr/>
          <p:nvPr/>
        </p:nvGrpSpPr>
        <p:grpSpPr>
          <a:xfrm>
            <a:off x="3200400" y="1421406"/>
            <a:ext cx="6546147" cy="4696727"/>
            <a:chOff x="3200400" y="1421406"/>
            <a:chExt cx="6546147" cy="4696727"/>
          </a:xfrm>
        </p:grpSpPr>
        <p:sp>
          <p:nvSpPr>
            <p:cNvPr id="7" name="Isosceles Triangle 6"/>
            <p:cNvSpPr/>
            <p:nvPr/>
          </p:nvSpPr>
          <p:spPr>
            <a:xfrm>
              <a:off x="7706868" y="429463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7555992" y="33758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5577840" y="4806696"/>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4854561" y="478231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6684264" y="3147219"/>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art 9"/>
            <p:cNvSpPr/>
            <p:nvPr/>
          </p:nvSpPr>
          <p:spPr>
            <a:xfrm>
              <a:off x="7555992" y="4593717"/>
              <a:ext cx="301752" cy="3592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art 11"/>
            <p:cNvSpPr/>
            <p:nvPr/>
          </p:nvSpPr>
          <p:spPr>
            <a:xfrm>
              <a:off x="7706868" y="3142383"/>
              <a:ext cx="306324" cy="26086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art 12"/>
            <p:cNvSpPr/>
            <p:nvPr/>
          </p:nvSpPr>
          <p:spPr>
            <a:xfrm>
              <a:off x="4739463" y="3147219"/>
              <a:ext cx="230195" cy="39916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art 13"/>
            <p:cNvSpPr/>
            <p:nvPr/>
          </p:nvSpPr>
          <p:spPr>
            <a:xfrm>
              <a:off x="5353419" y="4038883"/>
              <a:ext cx="244362" cy="27365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art 15"/>
            <p:cNvSpPr/>
            <p:nvPr/>
          </p:nvSpPr>
          <p:spPr>
            <a:xfrm>
              <a:off x="4514850" y="4294632"/>
              <a:ext cx="454808" cy="2560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map of North Dakota that shows cities that have joined the Dakota Cohort during the Summer of 20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421406"/>
              <a:ext cx="6546147" cy="4696727"/>
            </a:xfrm>
            <a:prstGeom prst="rect">
              <a:avLst/>
            </a:prstGeom>
          </p:spPr>
        </p:pic>
      </p:grpSp>
      <p:sp>
        <p:nvSpPr>
          <p:cNvPr id="3" name="Content Placeholder 2" hidden="1"/>
          <p:cNvSpPr>
            <a:spLocks noGrp="1"/>
          </p:cNvSpPr>
          <p:nvPr>
            <p:ph idx="1"/>
          </p:nvPr>
        </p:nvSpPr>
        <p:spPr>
          <a:xfrm>
            <a:off x="838200" y="1825624"/>
            <a:ext cx="8405553" cy="3960033"/>
          </a:xfrm>
        </p:spPr>
        <p:txBody>
          <a:bodyPr>
            <a:normAutofit fontScale="70000" lnSpcReduction="20000"/>
          </a:bodyPr>
          <a:lstStyle/>
          <a:p>
            <a:r>
              <a:rPr lang="en-US" dirty="0"/>
              <a:t>A map of North Dakota with the counties outlined and the cities listed. </a:t>
            </a:r>
          </a:p>
          <a:p>
            <a:r>
              <a:rPr lang="en-US" dirty="0"/>
              <a:t>The cities of Grand Forks, Fargo, Valley City, Bismarck, and Dickinson all have one red rectangle on or near them representing data from summer of 2015</a:t>
            </a:r>
            <a:r>
              <a:rPr lang="en-US" dirty="0" smtClean="0"/>
              <a:t>.</a:t>
            </a:r>
            <a:endParaRPr lang="en-US" dirty="0"/>
          </a:p>
          <a:p>
            <a:r>
              <a:rPr lang="en-US" dirty="0"/>
              <a:t>The cities of Bismarck, Jamestown, Lisbon, and Fargo all have green ovals on or near them representing data from fall of 2015. Bismarck has two green ovals on or near it and Fargo has three. The rest of the cities have one. </a:t>
            </a:r>
          </a:p>
          <a:p>
            <a:r>
              <a:rPr lang="en-US" dirty="0"/>
              <a:t>The cities of Williston, Minot, Dickinson, Mott, Bismarck, Fargo, and Grand Forks have blue ovals on or near them. Minot has two ovals, and the rest of the cities have one oval. The blue ovals represent data from spring of 2016. </a:t>
            </a:r>
          </a:p>
          <a:p>
            <a:r>
              <a:rPr lang="en-US" dirty="0"/>
              <a:t>The cities of Minot, Dickinson, Bismarck, Grand Forks, and Fargo all have yellow seven pointed stars on or near them. These yellow stars are larger than any of the other previously stated shapes. Fargo has two stars near it whereas the other cities have one star. The yellow stars represent data from summer of 2016</a:t>
            </a:r>
          </a:p>
        </p:txBody>
      </p:sp>
    </p:spTree>
    <p:extLst>
      <p:ext uri="{BB962C8B-B14F-4D97-AF65-F5344CB8AC3E}">
        <p14:creationId xmlns:p14="http://schemas.microsoft.com/office/powerpoint/2010/main" val="2050730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South Dakota Summer 2017 </a:t>
            </a:r>
            <a:endParaRPr lang="en-US" dirty="0">
              <a:latin typeface="Arial" panose="020B0604020202020204" pitchFamily="34" charset="0"/>
              <a:cs typeface="Arial" panose="020B0604020202020204" pitchFamily="34" charset="0"/>
            </a:endParaRPr>
          </a:p>
        </p:txBody>
      </p:sp>
      <p:grpSp>
        <p:nvGrpSpPr>
          <p:cNvPr id="12" name="Group 11" descr="A map of South Dakota that shows cities that have joined the Dakota Cohort during the Summer of 2017. Description provided in slide text."/>
          <p:cNvGrpSpPr/>
          <p:nvPr/>
        </p:nvGrpSpPr>
        <p:grpSpPr>
          <a:xfrm>
            <a:off x="3175187" y="1510708"/>
            <a:ext cx="6175136" cy="4321391"/>
            <a:chOff x="3175187" y="1510708"/>
            <a:chExt cx="6175136" cy="4321391"/>
          </a:xfrm>
        </p:grpSpPr>
        <p:pic>
          <p:nvPicPr>
            <p:cNvPr id="7" name="Picture 6" descr="A map of South Dakota that shows cities that have joined the Dakota Cohort during the Summer of 2017. Description provided in slide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187" y="1510708"/>
              <a:ext cx="6175136" cy="4321391"/>
            </a:xfrm>
            <a:prstGeom prst="rect">
              <a:avLst/>
            </a:prstGeom>
          </p:spPr>
        </p:pic>
        <p:sp>
          <p:nvSpPr>
            <p:cNvPr id="5" name="Isosceles Triangle 4"/>
            <p:cNvSpPr/>
            <p:nvPr/>
          </p:nvSpPr>
          <p:spPr>
            <a:xfrm>
              <a:off x="7677912" y="3432210"/>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8449056" y="3688242"/>
              <a:ext cx="301752" cy="25603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art 5"/>
            <p:cNvSpPr/>
            <p:nvPr/>
          </p:nvSpPr>
          <p:spPr>
            <a:xfrm>
              <a:off x="4591049" y="3432210"/>
              <a:ext cx="323851" cy="23919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art 8"/>
            <p:cNvSpPr/>
            <p:nvPr/>
          </p:nvSpPr>
          <p:spPr>
            <a:xfrm>
              <a:off x="7677911" y="2352675"/>
              <a:ext cx="389763" cy="23812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art 9"/>
            <p:cNvSpPr/>
            <p:nvPr/>
          </p:nvSpPr>
          <p:spPr>
            <a:xfrm>
              <a:off x="7305674" y="3352800"/>
              <a:ext cx="152401" cy="31860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art 10"/>
            <p:cNvSpPr/>
            <p:nvPr/>
          </p:nvSpPr>
          <p:spPr>
            <a:xfrm>
              <a:off x="8599932" y="3165489"/>
              <a:ext cx="301752" cy="18731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hidden="1"/>
          <p:cNvSpPr>
            <a:spLocks noGrp="1"/>
          </p:cNvSpPr>
          <p:nvPr>
            <p:ph idx="1"/>
          </p:nvPr>
        </p:nvSpPr>
        <p:spPr>
          <a:xfrm>
            <a:off x="838200" y="1825625"/>
            <a:ext cx="8512123" cy="3609975"/>
          </a:xfrm>
        </p:spPr>
        <p:txBody>
          <a:bodyPr>
            <a:normAutofit fontScale="77500" lnSpcReduction="20000"/>
          </a:bodyPr>
          <a:lstStyle/>
          <a:p>
            <a:r>
              <a:rPr lang="en-US" dirty="0"/>
              <a:t>A map of South Dakota with the counties outlined and the cities listed. The cities of Aberdeen and Sioux falls have red rectangles on them representing Summer of 2015 data. </a:t>
            </a:r>
          </a:p>
          <a:p>
            <a:r>
              <a:rPr lang="en-US" dirty="0"/>
              <a:t>The cities of Vermillion, Sioux Falls, and Custer have green ovals on them representing information from Fall of 2015. </a:t>
            </a:r>
          </a:p>
          <a:p>
            <a:r>
              <a:rPr lang="en-US" dirty="0"/>
              <a:t>The Cities of Custer, Flandreau, Brookings, Aberdeen, all have blue circles on them representing data from Spring 2016. All of the cities with blue circles have one blue circle on or near them other than </a:t>
            </a:r>
            <a:r>
              <a:rPr lang="en-US" dirty="0" err="1"/>
              <a:t>brookings</a:t>
            </a:r>
            <a:r>
              <a:rPr lang="en-US" dirty="0"/>
              <a:t> which has two. </a:t>
            </a:r>
          </a:p>
          <a:p>
            <a:r>
              <a:rPr lang="en-US" dirty="0"/>
              <a:t>The cities of Aberdeen, Huron, Brookings, Wall, and Rapid City all have yellow seven-pointed stars on or near them. The stars are slightly larger than all of the previous shapes. They represent the data from summer 2016. </a:t>
            </a:r>
          </a:p>
        </p:txBody>
      </p:sp>
    </p:spTree>
    <p:extLst>
      <p:ext uri="{BB962C8B-B14F-4D97-AF65-F5344CB8AC3E}">
        <p14:creationId xmlns:p14="http://schemas.microsoft.com/office/powerpoint/2010/main" val="1408586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Early Interventionists say? (1 of 6) </a:t>
            </a:r>
            <a:endParaRPr lang="en-US" dirty="0"/>
          </a:p>
        </p:txBody>
      </p:sp>
      <p:sp>
        <p:nvSpPr>
          <p:cNvPr id="3" name="Content Placeholder 2"/>
          <p:cNvSpPr>
            <a:spLocks noGrp="1"/>
          </p:cNvSpPr>
          <p:nvPr>
            <p:ph idx="1"/>
          </p:nvPr>
        </p:nvSpPr>
        <p:spPr>
          <a:xfrm>
            <a:off x="838200" y="1825624"/>
            <a:ext cx="10515600" cy="4950313"/>
          </a:xfrm>
        </p:spPr>
        <p:txBody>
          <a:bodyPr>
            <a:normAutofit/>
          </a:bodyPr>
          <a:lstStyle/>
          <a:p>
            <a:pPr marL="0" indent="0">
              <a:buNone/>
            </a:pPr>
            <a:r>
              <a:rPr lang="en-US" dirty="0" smtClean="0"/>
              <a:t>Summer 2015: Residential Setting Early Interventionist</a:t>
            </a:r>
          </a:p>
          <a:p>
            <a:pPr marL="0" indent="0">
              <a:buNone/>
            </a:pPr>
            <a:r>
              <a:rPr lang="en-US" dirty="0" smtClean="0"/>
              <a:t>“The Dakota Cohort has been an exceptional learning experience.  As a new early interventionist, I had very little experience working with the DB population.  I can now say I feel prepared to teach and assist in the learning process of individuals with DB. These modules not only provide you with valuable information on research on educating the DB population, but with hands on learning.  The simulations you complete helps put the inf. being presented into real life application.  Whether you have experience or do not have experience working the DB, I highly recommend this training for anyone who is in the Ed./Spec. Ed., field.” </a:t>
            </a:r>
          </a:p>
          <a:p>
            <a:endParaRPr lang="en-US" dirty="0"/>
          </a:p>
        </p:txBody>
      </p:sp>
      <p:pic>
        <p:nvPicPr>
          <p:cNvPr id="6" name="Picture 5" descr="A baby boy smiling and wearing a bi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69668" y="444667"/>
            <a:ext cx="1976928" cy="1348306"/>
          </a:xfrm>
          <a:prstGeom prst="rect">
            <a:avLst/>
          </a:prstGeom>
        </p:spPr>
      </p:pic>
    </p:spTree>
    <p:extLst>
      <p:ext uri="{BB962C8B-B14F-4D97-AF65-F5344CB8AC3E}">
        <p14:creationId xmlns:p14="http://schemas.microsoft.com/office/powerpoint/2010/main" val="3259569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21" y="365125"/>
            <a:ext cx="10515600" cy="1325563"/>
          </a:xfrm>
        </p:spPr>
        <p:txBody>
          <a:bodyPr/>
          <a:lstStyle/>
          <a:p>
            <a:r>
              <a:rPr lang="en-US" dirty="0"/>
              <a:t>What do Early </a:t>
            </a:r>
            <a:r>
              <a:rPr lang="en-US" dirty="0" smtClean="0"/>
              <a:t>Interventionists say? (2 of 6)</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Fall 2016:  Residential Setting Early Interventionist:  </a:t>
            </a:r>
          </a:p>
          <a:p>
            <a:pPr marL="0" indent="0">
              <a:buNone/>
            </a:pPr>
            <a:r>
              <a:rPr lang="en-US" dirty="0" smtClean="0"/>
              <a:t>“I  have learned so much through these first four modules and the Barbara Miles video.  Trust, respect and integrity through teaching can lead children in wanting to explore and learn in an environment that they feel comfortable in, lowering their anxiety and raising their self esteem in the process.”</a:t>
            </a:r>
            <a:endParaRPr lang="en-US" dirty="0"/>
          </a:p>
        </p:txBody>
      </p:sp>
      <p:pic>
        <p:nvPicPr>
          <p:cNvPr id="4" name="Picture 3" descr="A young girl with Down's Syndrome smilling and touching her teeth with her fing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424" y="365125"/>
            <a:ext cx="1953415" cy="1649290"/>
          </a:xfrm>
          <a:prstGeom prst="rect">
            <a:avLst/>
          </a:prstGeom>
        </p:spPr>
      </p:pic>
    </p:spTree>
    <p:extLst>
      <p:ext uri="{BB962C8B-B14F-4D97-AF65-F5344CB8AC3E}">
        <p14:creationId xmlns:p14="http://schemas.microsoft.com/office/powerpoint/2010/main" val="2385245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1" y="317148"/>
            <a:ext cx="10515600" cy="1325563"/>
          </a:xfrm>
        </p:spPr>
        <p:txBody>
          <a:bodyPr>
            <a:normAutofit/>
          </a:bodyPr>
          <a:lstStyle/>
          <a:p>
            <a:r>
              <a:rPr lang="en-US" sz="4200" dirty="0"/>
              <a:t>What do Early </a:t>
            </a:r>
            <a:r>
              <a:rPr lang="en-US" sz="4200" dirty="0" smtClean="0"/>
              <a:t>Interventionists say? (3 of 6)</a:t>
            </a:r>
            <a:endParaRPr lang="en-US" sz="4200" dirty="0"/>
          </a:p>
        </p:txBody>
      </p:sp>
      <p:pic>
        <p:nvPicPr>
          <p:cNvPr id="7" name="Picture 6" descr="A young boy sitting at a table doing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390" y="225690"/>
            <a:ext cx="2266682" cy="1508477"/>
          </a:xfrm>
          <a:prstGeom prst="rect">
            <a:avLst/>
          </a:prstGeom>
        </p:spPr>
      </p:pic>
      <p:sp>
        <p:nvSpPr>
          <p:cNvPr id="3" name="Content Placeholder 2"/>
          <p:cNvSpPr>
            <a:spLocks noGrp="1"/>
          </p:cNvSpPr>
          <p:nvPr>
            <p:ph idx="1"/>
          </p:nvPr>
        </p:nvSpPr>
        <p:spPr/>
        <p:txBody>
          <a:bodyPr>
            <a:normAutofit lnSpcReduction="10000"/>
          </a:bodyPr>
          <a:lstStyle/>
          <a:p>
            <a:pPr marL="0" indent="0">
              <a:buNone/>
            </a:pPr>
            <a:r>
              <a:rPr lang="en-US" dirty="0" smtClean="0"/>
              <a:t>Fall 2016:  ECSE Teacher Public School: A.C. </a:t>
            </a:r>
          </a:p>
          <a:p>
            <a:pPr marL="0" indent="0">
              <a:buNone/>
            </a:pPr>
            <a:r>
              <a:rPr lang="en-US" dirty="0" smtClean="0"/>
              <a:t>“It is really difficult to describe to my paras that when a child does not  have hearing or vision, they are seeing and hearing through touch. I taught them how to touch a child so you create that bond and they can communicate with us.  After taking the modules and watching the Barbara Miles video, I am really altering how I am teaching my students.” (modules 1-4)</a:t>
            </a:r>
          </a:p>
          <a:p>
            <a:pPr marL="0" indent="0">
              <a:buNone/>
            </a:pPr>
            <a:r>
              <a:rPr lang="en-US" dirty="0" smtClean="0"/>
              <a:t>“Before taking this module I had never thought of a calendar as being part of a huge communication network.  However, as I have now learned calendars are very much an important part of communication, especially for people who are DB.”  (modules 5-8)</a:t>
            </a:r>
            <a:endParaRPr lang="en-US" dirty="0"/>
          </a:p>
        </p:txBody>
      </p:sp>
    </p:spTree>
    <p:extLst>
      <p:ext uri="{BB962C8B-B14F-4D97-AF65-F5344CB8AC3E}">
        <p14:creationId xmlns:p14="http://schemas.microsoft.com/office/powerpoint/2010/main" val="137332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What do Early </a:t>
            </a:r>
            <a:r>
              <a:rPr lang="en-US" dirty="0" smtClean="0">
                <a:solidFill>
                  <a:prstClr val="black"/>
                </a:solidFill>
              </a:rPr>
              <a:t>Interventionists say? (4 of 6)</a:t>
            </a:r>
            <a:endParaRPr lang="en-US" dirty="0"/>
          </a:p>
        </p:txBody>
      </p:sp>
      <p:pic>
        <p:nvPicPr>
          <p:cNvPr id="11" name="Picture 10" descr="A table is set up with 4 containers that say circle time, eat time, play time, and P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654" y="3889266"/>
            <a:ext cx="3577022" cy="2682766"/>
          </a:xfrm>
          <a:prstGeom prst="rect">
            <a:avLst/>
          </a:prstGeom>
        </p:spPr>
      </p:pic>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Fall 2017: Residential Setting-Early Interventionist: S.R.</a:t>
            </a:r>
          </a:p>
          <a:p>
            <a:pPr marL="0" indent="0">
              <a:buNone/>
            </a:pPr>
            <a:r>
              <a:rPr lang="en-US" dirty="0" smtClean="0"/>
              <a:t>“Throughout </a:t>
            </a:r>
            <a:r>
              <a:rPr lang="en-US" dirty="0"/>
              <a:t>this class I have been </a:t>
            </a:r>
            <a:r>
              <a:rPr lang="en-US" dirty="0" smtClean="0"/>
              <a:t>thinking about how </a:t>
            </a:r>
            <a:r>
              <a:rPr lang="en-US" dirty="0"/>
              <a:t>I can make </a:t>
            </a:r>
            <a:r>
              <a:rPr lang="en-US" dirty="0" smtClean="0"/>
              <a:t>accommodations </a:t>
            </a:r>
            <a:r>
              <a:rPr lang="en-US" dirty="0"/>
              <a:t>for toddlers, who at </a:t>
            </a:r>
            <a:r>
              <a:rPr lang="en-US" dirty="0" smtClean="0"/>
              <a:t>daycare, </a:t>
            </a:r>
            <a:r>
              <a:rPr lang="en-US" dirty="0"/>
              <a:t>are “learning” the Calendar</a:t>
            </a:r>
            <a:r>
              <a:rPr lang="en-US" dirty="0" smtClean="0"/>
              <a:t>.”</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327781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Early </a:t>
            </a:r>
            <a:r>
              <a:rPr lang="en-US" dirty="0" smtClean="0"/>
              <a:t>Interventionists say? (5 of 6)</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Summer 2016:  Residential Setting Early Intervention:  K.K. </a:t>
            </a:r>
          </a:p>
          <a:p>
            <a:pPr marL="0" indent="0">
              <a:buNone/>
            </a:pPr>
            <a:r>
              <a:rPr lang="en-US" dirty="0" smtClean="0"/>
              <a:t>I have studied levels of communication in the past and am familiar with the categories of communication behavior.  However, exploring the Communication Matrix was a real “eye opener” for me.  I can better understand how the levels of learning and behaviors have an impact on communication attempts and success for each individual child.  After filling out the Matrix on my student, I came to see that while he has made tremendous progress he still has a ways to go.  His parents and I have been focusing on the progress which is wonderful but I still have a lot of coaching to do when encouraging them to continue to work with him. The Matrix form easily shows which categories are mastered, emerging, or not used yet. He is a strong level 3.  He does well in levels 4 and 5 except for social communication.  This is an area we know is a challenge for him but the Matrix really points out thee special area of needs and gives details about how to address each area.”  </a:t>
            </a:r>
            <a:endParaRPr lang="en-US" dirty="0"/>
          </a:p>
        </p:txBody>
      </p:sp>
    </p:spTree>
    <p:extLst>
      <p:ext uri="{BB962C8B-B14F-4D97-AF65-F5344CB8AC3E}">
        <p14:creationId xmlns:p14="http://schemas.microsoft.com/office/powerpoint/2010/main" val="3396766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Early </a:t>
            </a:r>
            <a:r>
              <a:rPr lang="en-US" dirty="0" smtClean="0"/>
              <a:t>Interventionists say? (6 of 6)</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Fall 2017:  ECSE  (K.C.)</a:t>
            </a:r>
          </a:p>
          <a:p>
            <a:pPr marL="0" indent="0">
              <a:buNone/>
            </a:pPr>
            <a:r>
              <a:rPr lang="en-US" dirty="0" smtClean="0"/>
              <a:t>My opinion prior to taking this class and watching the Barbara Miles video is  that my student  who is 4 years od and has a visual impairment, along with cognitive and motor delays, is not ready to identify items by touch.  However, I have learned how important touch is to students with visual impairment and that it MUST BE a part of their life because it is how he will learn.  I will take items that are completely different form each other and have distinct features to start introducing this task to my student.  I will also want these items to be functional for him and items that he uses or has in his environment (i.e. cup, spoon, plate, fork, sock, sunglasses, toothbrush, and car).  I have approached the early childhood speech therapist that sees my student and we are going to work on this together. Our plan is to work on the same 3 items in her room and in the classroom so the he has more chances to become familiar with the items.”  </a:t>
            </a:r>
          </a:p>
          <a:p>
            <a:endParaRPr lang="en-US" dirty="0"/>
          </a:p>
        </p:txBody>
      </p:sp>
    </p:spTree>
    <p:extLst>
      <p:ext uri="{BB962C8B-B14F-4D97-AF65-F5344CB8AC3E}">
        <p14:creationId xmlns:p14="http://schemas.microsoft.com/office/powerpoint/2010/main" val="181231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2" y="101601"/>
            <a:ext cx="11205308" cy="1589088"/>
          </a:xfrm>
        </p:spPr>
        <p:txBody>
          <a:bodyPr/>
          <a:lstStyle/>
          <a:p>
            <a:r>
              <a:rPr lang="en-US" dirty="0" smtClean="0"/>
              <a:t>Early Interventionist Interviews by Sherri!</a:t>
            </a:r>
            <a:endParaRPr lang="en-US" dirty="0"/>
          </a:p>
        </p:txBody>
      </p:sp>
      <p:pic>
        <p:nvPicPr>
          <p:cNvPr id="5" name="Picture 4" descr="Sherri stands behind a girl, and embraces her in a hu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631" y="101601"/>
            <a:ext cx="2025067" cy="2696307"/>
          </a:xfrm>
          <a:prstGeom prst="rect">
            <a:avLst/>
          </a:prstGeom>
        </p:spPr>
      </p:pic>
      <p:sp>
        <p:nvSpPr>
          <p:cNvPr id="3" name="Content Placeholder 2"/>
          <p:cNvSpPr>
            <a:spLocks noGrp="1"/>
          </p:cNvSpPr>
          <p:nvPr>
            <p:ph sz="half" idx="1"/>
          </p:nvPr>
        </p:nvSpPr>
        <p:spPr>
          <a:xfrm>
            <a:off x="-341391" y="1297831"/>
            <a:ext cx="4030253" cy="5247432"/>
          </a:xfrm>
        </p:spPr>
        <p:txBody>
          <a:bodyPr>
            <a:normAutofit/>
          </a:bodyPr>
          <a:lstStyle/>
          <a:p>
            <a:pPr marL="0" indent="0">
              <a:buNone/>
            </a:pPr>
            <a:r>
              <a:rPr lang="en-US" dirty="0" smtClean="0"/>
              <a:t>     ND </a:t>
            </a:r>
            <a:r>
              <a:rPr lang="en-US" dirty="0"/>
              <a:t>Vision </a:t>
            </a:r>
            <a:r>
              <a:rPr lang="en-US" dirty="0" smtClean="0"/>
              <a:t>Services:    </a:t>
            </a:r>
            <a:endParaRPr lang="en-US" dirty="0"/>
          </a:p>
          <a:p>
            <a:pPr marL="0" indent="0">
              <a:buNone/>
            </a:pPr>
            <a:r>
              <a:rPr lang="en-US" dirty="0" smtClean="0"/>
              <a:t>			</a:t>
            </a:r>
          </a:p>
          <a:p>
            <a:pPr marL="0" indent="0">
              <a:buNone/>
            </a:pPr>
            <a:endParaRPr lang="en-US" dirty="0"/>
          </a:p>
          <a:p>
            <a:endParaRPr lang="en-US" dirty="0" smtClean="0"/>
          </a:p>
          <a:p>
            <a:pPr marL="2286000" lvl="5" indent="0">
              <a:buNone/>
            </a:pPr>
            <a:endParaRPr lang="en-US" dirty="0"/>
          </a:p>
          <a:p>
            <a:pPr marL="2286000" lvl="5" indent="0">
              <a:buNone/>
            </a:pPr>
            <a:endParaRPr lang="en-US" dirty="0" smtClean="0">
              <a:latin typeface="+mj-lt"/>
            </a:endParaRPr>
          </a:p>
          <a:p>
            <a:pPr marL="457200" lvl="1" indent="0">
              <a:buNone/>
            </a:pPr>
            <a:r>
              <a:rPr lang="en-US" sz="2000" dirty="0" smtClean="0"/>
              <a:t>Lana-TVI</a:t>
            </a:r>
          </a:p>
          <a:p>
            <a:pPr marL="457200" lvl="1" indent="0">
              <a:buNone/>
            </a:pPr>
            <a:r>
              <a:rPr lang="en-US" dirty="0"/>
              <a:t>	</a:t>
            </a:r>
          </a:p>
        </p:txBody>
      </p:sp>
      <p:pic>
        <p:nvPicPr>
          <p:cNvPr id="6" name="Picture 5" descr="5 women standing next to eachother, with their arms wrapped around each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08" y="1930400"/>
            <a:ext cx="2794600" cy="1915400"/>
          </a:xfrm>
          <a:prstGeom prst="rect">
            <a:avLst/>
          </a:prstGeom>
        </p:spPr>
      </p:pic>
      <p:sp>
        <p:nvSpPr>
          <p:cNvPr id="9" name="Content Placeholder 8"/>
          <p:cNvSpPr>
            <a:spLocks noGrp="1"/>
          </p:cNvSpPr>
          <p:nvPr>
            <p:ph sz="half" idx="2"/>
          </p:nvPr>
        </p:nvSpPr>
        <p:spPr>
          <a:xfrm>
            <a:off x="4338361" y="2680677"/>
            <a:ext cx="7015439" cy="4017108"/>
          </a:xfrm>
        </p:spPr>
        <p:txBody>
          <a:bodyPr>
            <a:normAutofit/>
          </a:bodyPr>
          <a:lstStyle/>
          <a:p>
            <a:pPr marL="0" indent="0">
              <a:buNone/>
            </a:pPr>
            <a:r>
              <a:rPr lang="en-US" dirty="0"/>
              <a:t>	     </a:t>
            </a:r>
            <a:r>
              <a:rPr lang="en-US" dirty="0" smtClean="0"/>
              <a:t>Anne </a:t>
            </a:r>
            <a:r>
              <a:rPr lang="en-US" dirty="0" err="1" smtClean="0"/>
              <a:t>Carlsen</a:t>
            </a:r>
            <a:r>
              <a:rPr lang="en-US" dirty="0" smtClean="0"/>
              <a:t> Center: </a:t>
            </a:r>
          </a:p>
          <a:p>
            <a:pPr marL="0" indent="0">
              <a:buNone/>
            </a:pPr>
            <a:r>
              <a:rPr lang="en-US" sz="2000" dirty="0" smtClean="0"/>
              <a:t>                Kathy-ECSE  	                                     Sandy-ECSE </a:t>
            </a:r>
          </a:p>
          <a:p>
            <a:pPr marL="0" indent="0" algn="ctr">
              <a:buNone/>
            </a:pPr>
            <a:endParaRPr lang="en-US" dirty="0" smtClean="0"/>
          </a:p>
        </p:txBody>
      </p:sp>
      <p:pic>
        <p:nvPicPr>
          <p:cNvPr id="7" name="Picture 6" descr="cid:06C5A023-8B21-48B4-9FC4-93CC80ADC6CD"/>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047692" y="3628303"/>
            <a:ext cx="2079939" cy="2608374"/>
          </a:xfrm>
          <a:prstGeom prst="rect">
            <a:avLst/>
          </a:prstGeom>
          <a:noFill/>
          <a:ln>
            <a:noFill/>
          </a:ln>
        </p:spPr>
      </p:pic>
      <p:pic>
        <p:nvPicPr>
          <p:cNvPr id="8" name="Picture 7" descr="A woman sitting at a table with a birthday cake in front of her" title="Sandy"/>
          <p:cNvPicPr/>
          <p:nvPr/>
        </p:nvPicPr>
        <p:blipFill rotWithShape="1">
          <a:blip r:embed="rId6">
            <a:extLst>
              <a:ext uri="{28A0092B-C50C-407E-A947-70E740481C1C}">
                <a14:useLocalDpi xmlns:a14="http://schemas.microsoft.com/office/drawing/2010/main" val="0"/>
              </a:ext>
            </a:extLst>
          </a:blip>
          <a:srcRect l="8457" t="-3652" r="3463" b="43369"/>
          <a:stretch/>
        </p:blipFill>
        <p:spPr bwMode="auto">
          <a:xfrm>
            <a:off x="8667262" y="3447801"/>
            <a:ext cx="2230409" cy="2788875"/>
          </a:xfrm>
          <a:prstGeom prst="rect">
            <a:avLst/>
          </a:prstGeom>
          <a:noFill/>
          <a:ln>
            <a:noFill/>
          </a:ln>
        </p:spPr>
      </p:pic>
    </p:spTree>
    <p:extLst>
      <p:ext uri="{BB962C8B-B14F-4D97-AF65-F5344CB8AC3E}">
        <p14:creationId xmlns:p14="http://schemas.microsoft.com/office/powerpoint/2010/main" val="2131269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267090" cy="1325563"/>
          </a:xfrm>
        </p:spPr>
        <p:txBody>
          <a:bodyPr>
            <a:normAutofit/>
          </a:bodyPr>
          <a:lstStyle/>
          <a:p>
            <a:r>
              <a:rPr lang="en-US" sz="4000" dirty="0">
                <a:latin typeface="Arial" panose="020B0604020202020204" pitchFamily="34" charset="0"/>
                <a:cs typeface="Arial" panose="020B0604020202020204" pitchFamily="34" charset="0"/>
              </a:rPr>
              <a:t>Open Hands Open Access </a:t>
            </a:r>
            <a:r>
              <a:rPr lang="en-US" sz="4000" dirty="0" smtClean="0">
                <a:latin typeface="Arial" panose="020B0604020202020204" pitchFamily="34" charset="0"/>
                <a:cs typeface="Arial" panose="020B0604020202020204" pitchFamily="34" charset="0"/>
              </a:rPr>
              <a:t>Modules (1 of 2):</a:t>
            </a:r>
            <a:endParaRPr lang="en-US" sz="4000" dirty="0"/>
          </a:p>
        </p:txBody>
      </p:sp>
      <p:pic>
        <p:nvPicPr>
          <p:cNvPr id="5" name="Picture 4" descr="The Open Hands, Open Access: Deaf-Blind Intervener Learning Modules Logo. "/>
          <p:cNvPicPr>
            <a:picLocks noChangeAspect="1"/>
          </p:cNvPicPr>
          <p:nvPr/>
        </p:nvPicPr>
        <p:blipFill>
          <a:blip r:embed="rId2"/>
          <a:stretch>
            <a:fillRect/>
          </a:stretch>
        </p:blipFill>
        <p:spPr>
          <a:xfrm>
            <a:off x="10484110" y="0"/>
            <a:ext cx="1552863" cy="1690689"/>
          </a:xfrm>
          <a:prstGeom prst="rect">
            <a:avLst/>
          </a:prstGeom>
        </p:spPr>
      </p:pic>
      <p:sp>
        <p:nvSpPr>
          <p:cNvPr id="3" name="Content Placeholder 2"/>
          <p:cNvSpPr>
            <a:spLocks noGrp="1"/>
          </p:cNvSpPr>
          <p:nvPr>
            <p:ph sz="half" idx="1"/>
          </p:nvPr>
        </p:nvSpPr>
        <p:spPr/>
        <p:txBody>
          <a:bodyPr>
            <a:normAutofit fontScale="55000" lnSpcReduction="20000"/>
          </a:bodyPr>
          <a:lstStyle/>
          <a:p>
            <a:pPr marL="0" indent="0">
              <a:buNone/>
            </a:pPr>
            <a:r>
              <a:rPr lang="en-US" sz="3300" b="1" dirty="0">
                <a:latin typeface="Arial" panose="020B0604020202020204" pitchFamily="34" charset="0"/>
                <a:cs typeface="Arial" panose="020B0604020202020204" pitchFamily="34" charset="0"/>
              </a:rPr>
              <a:t>Series 1: </a:t>
            </a:r>
            <a:endParaRPr lang="en-US" sz="3300" b="1" dirty="0" smtClean="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Welcome </a:t>
            </a:r>
            <a:r>
              <a:rPr lang="en-US" b="1" dirty="0">
                <a:latin typeface="Arial" panose="020B0604020202020204" pitchFamily="34" charset="0"/>
                <a:cs typeface="Arial" panose="020B0604020202020204" pitchFamily="34" charset="0"/>
              </a:rPr>
              <a:t>and Orientation</a:t>
            </a:r>
          </a:p>
          <a:p>
            <a:pPr marL="342900" indent="-342900">
              <a:buFont typeface="+mj-lt"/>
              <a:buAutoNum type="arabicPeriod"/>
            </a:pPr>
            <a:r>
              <a:rPr lang="en-US" b="1" dirty="0">
                <a:latin typeface="Arial" panose="020B0604020202020204" pitchFamily="34" charset="0"/>
                <a:cs typeface="Arial" panose="020B0604020202020204" pitchFamily="34" charset="0"/>
              </a:rPr>
              <a:t>An Overview of Deaf-Blindness and Instructional Strategies</a:t>
            </a:r>
          </a:p>
          <a:p>
            <a:pPr marL="342900" indent="-342900">
              <a:buFont typeface="+mj-lt"/>
              <a:buAutoNum type="arabicPeriod"/>
            </a:pPr>
            <a:r>
              <a:rPr lang="en-US" b="1" dirty="0">
                <a:latin typeface="Arial" panose="020B0604020202020204" pitchFamily="34" charset="0"/>
                <a:cs typeface="Arial" panose="020B0604020202020204" pitchFamily="34" charset="0"/>
              </a:rPr>
              <a:t>The Sensory System, the Brain and </a:t>
            </a:r>
            <a:r>
              <a:rPr lang="en-US" b="1" dirty="0" smtClean="0">
                <a:latin typeface="Arial" panose="020B0604020202020204" pitchFamily="34" charset="0"/>
                <a:cs typeface="Arial" panose="020B0604020202020204" pitchFamily="34" charset="0"/>
              </a:rPr>
              <a:t>Learning</a:t>
            </a:r>
          </a:p>
          <a:p>
            <a:pPr marL="342900" indent="-342900">
              <a:buFont typeface="+mj-lt"/>
              <a:buAutoNum type="arabicPeriod"/>
            </a:pPr>
            <a:r>
              <a:rPr lang="en-US" b="1" dirty="0" smtClean="0">
                <a:latin typeface="Arial" panose="020B0604020202020204" pitchFamily="34" charset="0"/>
                <a:cs typeface="Arial" panose="020B0604020202020204" pitchFamily="34" charset="0"/>
              </a:rPr>
              <a:t>The Role of the Intervener</a:t>
            </a:r>
          </a:p>
          <a:p>
            <a:pPr marL="0" indent="0">
              <a:buNone/>
            </a:pPr>
            <a:r>
              <a:rPr lang="en-US" b="1" dirty="0" smtClean="0">
                <a:latin typeface="Arial" panose="020B0604020202020204" pitchFamily="34" charset="0"/>
                <a:cs typeface="Arial" panose="020B0604020202020204" pitchFamily="34" charset="0"/>
              </a:rPr>
              <a:t>4.    Building </a:t>
            </a:r>
            <a:r>
              <a:rPr lang="en-US" b="1" dirty="0">
                <a:latin typeface="Arial" panose="020B0604020202020204" pitchFamily="34" charset="0"/>
                <a:cs typeface="Arial" panose="020B0604020202020204" pitchFamily="34" charset="0"/>
              </a:rPr>
              <a:t>Trusted Relationships and Positive </a:t>
            </a:r>
            <a:r>
              <a:rPr lang="en-US" b="1" dirty="0" smtClean="0">
                <a:latin typeface="Arial" panose="020B0604020202020204" pitchFamily="34" charset="0"/>
                <a:cs typeface="Arial" panose="020B0604020202020204" pitchFamily="34" charset="0"/>
              </a:rPr>
              <a:t>Self-  </a:t>
            </a:r>
          </a:p>
          <a:p>
            <a:pPr marL="0" indent="0">
              <a:buNone/>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Image</a:t>
            </a:r>
          </a:p>
          <a:p>
            <a:pPr marL="0" indent="0">
              <a:buNone/>
            </a:pPr>
            <a:endParaRPr lang="en-US" sz="2900" b="1" dirty="0" smtClean="0">
              <a:latin typeface="Arial" panose="020B0604020202020204" pitchFamily="34" charset="0"/>
              <a:cs typeface="Arial" panose="020B0604020202020204" pitchFamily="34" charset="0"/>
            </a:endParaRPr>
          </a:p>
          <a:p>
            <a:pPr marL="0" indent="0">
              <a:buNone/>
            </a:pPr>
            <a:r>
              <a:rPr lang="en-US" sz="3300" b="1" dirty="0" smtClean="0">
                <a:latin typeface="Arial" panose="020B0604020202020204" pitchFamily="34" charset="0"/>
                <a:cs typeface="Arial" panose="020B0604020202020204" pitchFamily="34" charset="0"/>
              </a:rPr>
              <a:t>Series </a:t>
            </a:r>
            <a:r>
              <a:rPr lang="en-US" sz="3300" b="1" dirty="0">
                <a:latin typeface="Arial" panose="020B0604020202020204" pitchFamily="34" charset="0"/>
                <a:cs typeface="Arial" panose="020B0604020202020204" pitchFamily="34" charset="0"/>
              </a:rPr>
              <a:t>2: </a:t>
            </a:r>
          </a:p>
          <a:p>
            <a:pPr marL="0" indent="0">
              <a:buNone/>
            </a:pPr>
            <a:r>
              <a:rPr lang="en-US" b="1" dirty="0">
                <a:latin typeface="Arial" panose="020B0604020202020204" pitchFamily="34" charset="0"/>
                <a:cs typeface="Arial" panose="020B0604020202020204" pitchFamily="34" charset="0"/>
              </a:rPr>
              <a:t>5. Availability for Learning</a:t>
            </a:r>
          </a:p>
          <a:p>
            <a:pPr marL="0" indent="0">
              <a:buNone/>
            </a:pPr>
            <a:r>
              <a:rPr lang="en-US" b="1" dirty="0">
                <a:latin typeface="Arial" panose="020B0604020202020204" pitchFamily="34" charset="0"/>
                <a:cs typeface="Arial" panose="020B0604020202020204" pitchFamily="34" charset="0"/>
              </a:rPr>
              <a:t>6. Understanding Communication Principles</a:t>
            </a:r>
          </a:p>
          <a:p>
            <a:pPr marL="0" indent="0">
              <a:buNone/>
            </a:pPr>
            <a:r>
              <a:rPr lang="en-US" b="1" dirty="0">
                <a:latin typeface="Arial" panose="020B0604020202020204" pitchFamily="34" charset="0"/>
                <a:cs typeface="Arial" panose="020B0604020202020204" pitchFamily="34" charset="0"/>
              </a:rPr>
              <a:t>7. Emergent Communication</a:t>
            </a:r>
          </a:p>
          <a:p>
            <a:pPr marL="0" indent="0">
              <a:buNone/>
            </a:pPr>
            <a:r>
              <a:rPr lang="en-US" b="1" dirty="0">
                <a:latin typeface="Arial" panose="020B0604020202020204" pitchFamily="34" charset="0"/>
                <a:cs typeface="Arial" panose="020B0604020202020204" pitchFamily="34" charset="0"/>
              </a:rPr>
              <a:t>8. Progression from Non-Symbolic to Symbolic </a:t>
            </a:r>
          </a:p>
          <a:p>
            <a:pPr marL="0" indent="0">
              <a:buNone/>
            </a:pP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Communication and complex language</a:t>
            </a:r>
          </a:p>
          <a:p>
            <a:pPr marL="342900" indent="-342900">
              <a:buFont typeface="+mj-lt"/>
              <a:buAutoNum type="arabicPeriod"/>
            </a:pPr>
            <a:endParaRPr lang="en-US" b="1" dirty="0">
              <a:solidFill>
                <a:srgbClr val="FF0000"/>
              </a:solidFill>
              <a:latin typeface="Arial" panose="020B0604020202020204" pitchFamily="34" charset="0"/>
              <a:cs typeface="Arial" panose="020B0604020202020204" pitchFamily="34" charset="0"/>
            </a:endParaRPr>
          </a:p>
          <a:p>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sz="2900" b="1" dirty="0" smtClean="0">
                <a:latin typeface="Arial" panose="020B0604020202020204" pitchFamily="34" charset="0"/>
                <a:cs typeface="Arial" panose="020B0604020202020204" pitchFamily="34" charset="0"/>
              </a:rPr>
              <a:t>Series 3: </a:t>
            </a:r>
          </a:p>
          <a:p>
            <a:pPr marL="0" indent="0">
              <a:buNone/>
            </a:pPr>
            <a:r>
              <a:rPr lang="en-US" b="1" dirty="0" smtClean="0">
                <a:latin typeface="Arial" panose="020B0604020202020204" pitchFamily="34" charset="0"/>
                <a:cs typeface="Arial" panose="020B0604020202020204" pitchFamily="34" charset="0"/>
              </a:rPr>
              <a:t>9.  Routines </a:t>
            </a:r>
            <a:r>
              <a:rPr lang="en-US" b="1" dirty="0">
                <a:latin typeface="Arial" panose="020B0604020202020204" pitchFamily="34" charset="0"/>
                <a:cs typeface="Arial" panose="020B0604020202020204" pitchFamily="34" charset="0"/>
              </a:rPr>
              <a:t>for Participation and Learning</a:t>
            </a:r>
          </a:p>
          <a:p>
            <a:pPr marL="0" indent="0">
              <a:buNone/>
            </a:pPr>
            <a:r>
              <a:rPr lang="en-US" b="1" dirty="0" smtClean="0">
                <a:latin typeface="Arial" panose="020B0604020202020204" pitchFamily="34" charset="0"/>
                <a:cs typeface="Arial" panose="020B0604020202020204" pitchFamily="34" charset="0"/>
              </a:rPr>
              <a:t>10. Concept </a:t>
            </a:r>
            <a:r>
              <a:rPr lang="en-US" b="1" dirty="0">
                <a:latin typeface="Arial" panose="020B0604020202020204" pitchFamily="34" charset="0"/>
                <a:cs typeface="Arial" panose="020B0604020202020204" pitchFamily="34" charset="0"/>
              </a:rPr>
              <a:t>Development and Active Learning</a:t>
            </a:r>
          </a:p>
          <a:p>
            <a:pPr marL="0" indent="0">
              <a:buNone/>
            </a:pPr>
            <a:r>
              <a:rPr lang="en-US" b="1" dirty="0" smtClean="0">
                <a:latin typeface="Arial" panose="020B0604020202020204" pitchFamily="34" charset="0"/>
                <a:cs typeface="Arial" panose="020B0604020202020204" pitchFamily="34" charset="0"/>
              </a:rPr>
              <a:t>11. Intervener </a:t>
            </a:r>
            <a:r>
              <a:rPr lang="en-US" b="1" dirty="0">
                <a:latin typeface="Arial" panose="020B0604020202020204" pitchFamily="34" charset="0"/>
                <a:cs typeface="Arial" panose="020B0604020202020204" pitchFamily="34" charset="0"/>
              </a:rPr>
              <a:t>Strategies</a:t>
            </a:r>
          </a:p>
          <a:p>
            <a:pPr marL="0" indent="0">
              <a:buNone/>
            </a:pPr>
            <a:r>
              <a:rPr lang="en-US" b="1" dirty="0" smtClean="0">
                <a:latin typeface="Arial" panose="020B0604020202020204" pitchFamily="34" charset="0"/>
                <a:cs typeface="Arial" panose="020B0604020202020204" pitchFamily="34" charset="0"/>
              </a:rPr>
              <a:t>13. Calendars </a:t>
            </a: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63576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Early Interventionist </a:t>
            </a:r>
            <a:r>
              <a:rPr lang="en-US" sz="4000" dirty="0" smtClean="0"/>
              <a:t>Interviews by Rose!</a:t>
            </a:r>
            <a:endParaRPr lang="en-US" sz="4000" dirty="0"/>
          </a:p>
        </p:txBody>
      </p:sp>
      <p:pic>
        <p:nvPicPr>
          <p:cNvPr id="7" name="Content Placeholder 3" descr="Rose Moeh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325" y="465188"/>
            <a:ext cx="1679575" cy="2519363"/>
          </a:xfrm>
          <a:prstGeom prst="rect">
            <a:avLst/>
          </a:prstGeom>
        </p:spPr>
      </p:pic>
      <p:sp>
        <p:nvSpPr>
          <p:cNvPr id="6" name="Content Placeholder 5"/>
          <p:cNvSpPr>
            <a:spLocks noGrp="1"/>
          </p:cNvSpPr>
          <p:nvPr>
            <p:ph sz="half" idx="1"/>
          </p:nvPr>
        </p:nvSpPr>
        <p:spPr>
          <a:xfrm>
            <a:off x="93785" y="1825625"/>
            <a:ext cx="5926015" cy="4351338"/>
          </a:xfrm>
        </p:spPr>
        <p:txBody>
          <a:bodyPr>
            <a:normAutofit fontScale="92500" lnSpcReduction="20000"/>
          </a:bodyPr>
          <a:lstStyle/>
          <a:p>
            <a:pPr marL="0" indent="0">
              <a:buNone/>
            </a:pPr>
            <a:r>
              <a:rPr lang="en-US" dirty="0" smtClean="0"/>
              <a:t>Douglas School District: </a:t>
            </a:r>
          </a:p>
          <a:p>
            <a:pPr marL="0" indent="0">
              <a:buNone/>
            </a:pP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Sarah Reimer, SLP, Early Childhood </a:t>
            </a:r>
          </a:p>
          <a:p>
            <a:endParaRPr lang="en-US" dirty="0"/>
          </a:p>
        </p:txBody>
      </p:sp>
      <p:sp>
        <p:nvSpPr>
          <p:cNvPr id="5" name="Content Placeholder 4"/>
          <p:cNvSpPr>
            <a:spLocks noGrp="1"/>
          </p:cNvSpPr>
          <p:nvPr>
            <p:ph sz="half" idx="2"/>
          </p:nvPr>
        </p:nvSpPr>
        <p:spPr>
          <a:xfrm>
            <a:off x="5963138" y="1825625"/>
            <a:ext cx="5390662" cy="4351338"/>
          </a:xfrm>
        </p:spPr>
        <p:txBody>
          <a:bodyPr>
            <a:normAutofit fontScale="92500" lnSpcReduction="20000"/>
          </a:bodyPr>
          <a:lstStyle/>
          <a:p>
            <a:pPr marL="0" indent="0">
              <a:buNone/>
            </a:pPr>
            <a:r>
              <a:rPr lang="en-US" dirty="0" smtClean="0"/>
              <a:t>Aberdeen Public School:</a:t>
            </a:r>
          </a:p>
          <a:p>
            <a:pPr marL="0" indent="0">
              <a:buNone/>
            </a:pPr>
            <a:r>
              <a:rPr lang="en-US" dirty="0" smtClean="0"/>
              <a:t>Preschool: </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smtClean="0"/>
              <a:t>Angie Hanson, SLP, Early Childhood</a:t>
            </a:r>
            <a:endParaRPr lang="en-US" dirty="0"/>
          </a:p>
        </p:txBody>
      </p:sp>
    </p:spTree>
    <p:extLst>
      <p:ext uri="{BB962C8B-B14F-4D97-AF65-F5344CB8AC3E}">
        <p14:creationId xmlns:p14="http://schemas.microsoft.com/office/powerpoint/2010/main" val="3323915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61" y="294787"/>
            <a:ext cx="10515600" cy="1325563"/>
          </a:xfrm>
        </p:spPr>
        <p:txBody>
          <a:bodyPr>
            <a:normAutofit fontScale="90000"/>
          </a:bodyPr>
          <a:lstStyle/>
          <a:p>
            <a:pPr marL="0" indent="0" algn="ctr"/>
            <a:r>
              <a:rPr lang="en-US" dirty="0"/>
              <a:t>ENDING REMARKS FROM PAUL OLSON</a:t>
            </a:r>
            <a:br>
              <a:rPr lang="en-US" dirty="0"/>
            </a:br>
            <a:r>
              <a:rPr lang="en-US" dirty="0"/>
              <a:t>ND VISION SERVICES/SCHOOL FOR THE BLIND</a:t>
            </a:r>
            <a:br>
              <a:rPr lang="en-US" dirty="0"/>
            </a:br>
            <a:endParaRPr lang="en-US" dirty="0"/>
          </a:p>
        </p:txBody>
      </p:sp>
      <p:pic>
        <p:nvPicPr>
          <p:cNvPr id="12" name="60C532F8-56C8-4DD1-99A4-B95D165DBE10" descr="Paul Olson standing in front of a building that says School for the Bl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246" y="2774461"/>
            <a:ext cx="4204677" cy="279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01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Any Questions?????</a:t>
            </a:r>
            <a:endParaRPr lang="en-US" dirty="0"/>
          </a:p>
        </p:txBody>
      </p:sp>
      <p:pic>
        <p:nvPicPr>
          <p:cNvPr id="4" name="Picture 3" descr="hands raised, holding question marks" title="Ques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092" y="1872998"/>
            <a:ext cx="5540131" cy="4293455"/>
          </a:xfrm>
          <a:prstGeom prst="rect">
            <a:avLst/>
          </a:prstGeom>
        </p:spPr>
      </p:pic>
    </p:spTree>
    <p:extLst>
      <p:ext uri="{BB962C8B-B14F-4D97-AF65-F5344CB8AC3E}">
        <p14:creationId xmlns:p14="http://schemas.microsoft.com/office/powerpoint/2010/main" val="2261583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79513"/>
            <a:ext cx="10515600" cy="1083365"/>
          </a:xfrm>
        </p:spPr>
        <p:txBody>
          <a:bodyPr/>
          <a:lstStyle/>
          <a:p>
            <a:pPr algn="ctr"/>
            <a:r>
              <a:rPr lang="en-US" dirty="0" smtClean="0"/>
              <a:t>Contact Information: </a:t>
            </a:r>
            <a:endParaRPr lang="en-US" dirty="0"/>
          </a:p>
        </p:txBody>
      </p:sp>
      <p:sp>
        <p:nvSpPr>
          <p:cNvPr id="12" name="Content Placeholder 11"/>
          <p:cNvSpPr>
            <a:spLocks noGrp="1"/>
          </p:cNvSpPr>
          <p:nvPr>
            <p:ph sz="half" idx="1"/>
          </p:nvPr>
        </p:nvSpPr>
        <p:spPr>
          <a:xfrm>
            <a:off x="838200" y="1162878"/>
            <a:ext cx="5181600" cy="5473896"/>
          </a:xfrm>
        </p:spPr>
        <p:txBody>
          <a:bodyPr/>
          <a:lstStyle/>
          <a:p>
            <a:pPr marL="0" indent="0">
              <a:buNone/>
            </a:pPr>
            <a:r>
              <a:rPr lang="en-US" dirty="0" smtClean="0"/>
              <a:t>Rose Moehring</a:t>
            </a:r>
          </a:p>
          <a:p>
            <a:pPr marL="0" indent="0">
              <a:buNone/>
            </a:pPr>
            <a:r>
              <a:rPr lang="en-US" dirty="0" smtClean="0"/>
              <a:t>SD Deaf-Blind Project </a:t>
            </a:r>
          </a:p>
          <a:p>
            <a:pPr marL="0" indent="0">
              <a:buNone/>
            </a:pPr>
            <a:r>
              <a:rPr lang="en-US" dirty="0" smtClean="0"/>
              <a:t>USD Center for Disabilities</a:t>
            </a:r>
          </a:p>
          <a:p>
            <a:pPr marL="0" indent="0">
              <a:buNone/>
            </a:pPr>
            <a:r>
              <a:rPr lang="en-US" dirty="0" smtClean="0"/>
              <a:t>1400 W. 22</a:t>
            </a:r>
            <a:r>
              <a:rPr lang="en-US" baseline="30000" dirty="0" smtClean="0"/>
              <a:t>nd</a:t>
            </a:r>
            <a:r>
              <a:rPr lang="en-US" dirty="0" smtClean="0"/>
              <a:t> Street</a:t>
            </a:r>
          </a:p>
          <a:p>
            <a:pPr marL="0" indent="0">
              <a:buNone/>
            </a:pPr>
            <a:r>
              <a:rPr lang="en-US" dirty="0" smtClean="0"/>
              <a:t>Sioux Falls, SD 57108</a:t>
            </a:r>
          </a:p>
          <a:p>
            <a:pPr marL="0" indent="0">
              <a:buNone/>
            </a:pPr>
            <a:r>
              <a:rPr lang="en-US" dirty="0" smtClean="0"/>
              <a:t>PH:  605-357-1437</a:t>
            </a:r>
          </a:p>
          <a:p>
            <a:pPr marL="0" indent="0">
              <a:buNone/>
            </a:pPr>
            <a:r>
              <a:rPr lang="en-US" dirty="0" smtClean="0"/>
              <a:t>Email:  </a:t>
            </a:r>
            <a:r>
              <a:rPr lang="en-US" dirty="0" smtClean="0">
                <a:hlinkClick r:id="rId2"/>
              </a:rPr>
              <a:t>rose.Moehring@usd.edu</a:t>
            </a:r>
            <a:endParaRPr lang="en-US" dirty="0" smtClean="0"/>
          </a:p>
          <a:p>
            <a:pPr marL="0" indent="0">
              <a:buNone/>
            </a:pPr>
            <a:endParaRPr lang="en-US" dirty="0"/>
          </a:p>
        </p:txBody>
      </p:sp>
      <p:sp>
        <p:nvSpPr>
          <p:cNvPr id="13" name="Content Placeholder 12"/>
          <p:cNvSpPr>
            <a:spLocks noGrp="1"/>
          </p:cNvSpPr>
          <p:nvPr>
            <p:ph sz="half" idx="2"/>
          </p:nvPr>
        </p:nvSpPr>
        <p:spPr>
          <a:xfrm>
            <a:off x="6172200" y="1162878"/>
            <a:ext cx="5181600" cy="5694303"/>
          </a:xfrm>
        </p:spPr>
        <p:txBody>
          <a:bodyPr/>
          <a:lstStyle/>
          <a:p>
            <a:pPr marL="0" indent="0">
              <a:buNone/>
            </a:pPr>
            <a:r>
              <a:rPr lang="en-US" dirty="0" smtClean="0"/>
              <a:t>Sherri Nelson</a:t>
            </a:r>
          </a:p>
          <a:p>
            <a:pPr marL="0" indent="0">
              <a:buNone/>
            </a:pPr>
            <a:r>
              <a:rPr lang="en-US" dirty="0" smtClean="0"/>
              <a:t>ND Dual Sensory Project</a:t>
            </a:r>
          </a:p>
          <a:p>
            <a:pPr marL="0" indent="0">
              <a:buNone/>
            </a:pPr>
            <a:r>
              <a:rPr lang="en-US" dirty="0" smtClean="0"/>
              <a:t>1321 S. 23</a:t>
            </a:r>
            <a:r>
              <a:rPr lang="en-US" baseline="30000" dirty="0" smtClean="0"/>
              <a:t>rd</a:t>
            </a:r>
            <a:r>
              <a:rPr lang="en-US" dirty="0" smtClean="0"/>
              <a:t> St. Suite A</a:t>
            </a:r>
          </a:p>
          <a:p>
            <a:pPr marL="0" indent="0">
              <a:buNone/>
            </a:pPr>
            <a:r>
              <a:rPr lang="en-US" dirty="0" smtClean="0"/>
              <a:t>Fargo, ND 58103</a:t>
            </a:r>
          </a:p>
          <a:p>
            <a:pPr marL="0" indent="0">
              <a:buNone/>
            </a:pPr>
            <a:r>
              <a:rPr lang="en-US" dirty="0" smtClean="0"/>
              <a:t>PH:  701-239-7376</a:t>
            </a:r>
          </a:p>
          <a:p>
            <a:pPr marL="0" indent="0">
              <a:buNone/>
            </a:pPr>
            <a:r>
              <a:rPr lang="en-US" dirty="0" smtClean="0"/>
              <a:t>Email:  </a:t>
            </a:r>
            <a:r>
              <a:rPr lang="en-US" dirty="0" smtClean="0">
                <a:hlinkClick r:id="rId3"/>
              </a:rPr>
              <a:t>Shnelson@nd.gov</a:t>
            </a:r>
            <a:endParaRPr lang="en-US" dirty="0" smtClean="0"/>
          </a:p>
          <a:p>
            <a:pPr marL="0" indent="0">
              <a:buNone/>
            </a:pPr>
            <a:endParaRPr lang="en-US" dirty="0" smtClean="0"/>
          </a:p>
          <a:p>
            <a:pPr marL="0" indent="0">
              <a:buNone/>
            </a:pPr>
            <a:endParaRPr lang="en-US" dirty="0"/>
          </a:p>
        </p:txBody>
      </p:sp>
      <p:pic>
        <p:nvPicPr>
          <p:cNvPr id="16" name="Picture 15" descr="cid:BFFE32E7-7787-44AA-8690-03EDF1FAD078@attlocal.net"/>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809456" y="5260259"/>
            <a:ext cx="2666679" cy="1176022"/>
          </a:xfrm>
          <a:prstGeom prst="rect">
            <a:avLst/>
          </a:prstGeom>
          <a:noFill/>
          <a:ln>
            <a:noFill/>
          </a:ln>
        </p:spPr>
      </p:pic>
      <p:pic>
        <p:nvPicPr>
          <p:cNvPr id="14" name="Picture 13" descr="North Dakota Dual Sensory Project Logo"/>
          <p:cNvPicPr>
            <a:picLocks noChangeAspect="1"/>
          </p:cNvPicPr>
          <p:nvPr/>
        </p:nvPicPr>
        <p:blipFill>
          <a:blip r:embed="rId6"/>
          <a:stretch>
            <a:fillRect/>
          </a:stretch>
        </p:blipFill>
        <p:spPr>
          <a:xfrm>
            <a:off x="7367457" y="5039993"/>
            <a:ext cx="2589525" cy="1738530"/>
          </a:xfrm>
          <a:prstGeom prst="rect">
            <a:avLst/>
          </a:prstGeom>
        </p:spPr>
      </p:pic>
    </p:spTree>
    <p:extLst>
      <p:ext uri="{BB962C8B-B14F-4D97-AF65-F5344CB8AC3E}">
        <p14:creationId xmlns:p14="http://schemas.microsoft.com/office/powerpoint/2010/main" val="527316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TA-DA!</a:t>
            </a:r>
            <a:endParaRPr lang="en-US" dirty="0"/>
          </a:p>
        </p:txBody>
      </p:sp>
      <p:pic>
        <p:nvPicPr>
          <p:cNvPr id="2050" name="BF34C589-72C4-4BEB-ADEF-5460F40EAE48" descr="A Girl doing gymna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99655" y="257602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663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7046" y="347234"/>
            <a:ext cx="10515600" cy="1325563"/>
          </a:xfrm>
        </p:spPr>
        <p:txBody>
          <a:bodyPr/>
          <a:lstStyle/>
          <a:p>
            <a:r>
              <a:rPr lang="en-US" dirty="0" smtClean="0"/>
              <a:t>Thank You from the </a:t>
            </a:r>
            <a:r>
              <a:rPr lang="en-US" dirty="0" err="1" smtClean="0"/>
              <a:t>Dakotahs</a:t>
            </a:r>
            <a:r>
              <a:rPr lang="en-US" dirty="0" smtClean="0"/>
              <a:t>!</a:t>
            </a:r>
            <a:endParaRPr lang="en-US" dirty="0"/>
          </a:p>
        </p:txBody>
      </p:sp>
      <p:sp>
        <p:nvSpPr>
          <p:cNvPr id="5" name="Content Placeholder 4"/>
          <p:cNvSpPr>
            <a:spLocks noGrp="1"/>
          </p:cNvSpPr>
          <p:nvPr>
            <p:ph idx="1"/>
          </p:nvPr>
        </p:nvSpPr>
        <p:spPr>
          <a:xfrm>
            <a:off x="814754" y="1849071"/>
            <a:ext cx="10515600" cy="4351338"/>
          </a:xfrm>
        </p:spPr>
        <p:txBody>
          <a:bodyPr/>
          <a:lstStyle/>
          <a:p>
            <a:r>
              <a:rPr lang="en-US" dirty="0"/>
              <a:t>Can’t leave out Sherri’s 3</a:t>
            </a:r>
            <a:r>
              <a:rPr lang="en-US" baseline="30000" dirty="0"/>
              <a:t>rd</a:t>
            </a:r>
            <a:r>
              <a:rPr lang="en-US" dirty="0"/>
              <a:t> grandchild! </a:t>
            </a:r>
            <a:r>
              <a:rPr lang="en-US" dirty="0" smtClean="0"/>
              <a:t> Can’t get more Dakota than that! </a:t>
            </a:r>
            <a:endParaRPr lang="en-US" dirty="0"/>
          </a:p>
        </p:txBody>
      </p:sp>
      <p:pic>
        <p:nvPicPr>
          <p:cNvPr id="7" name="04BDE489-7641-4AE2-8FB3-78495494040D" descr="Young girl dressed up with a cowboy hat, skirt and boo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72134" y="3143180"/>
            <a:ext cx="3210009" cy="222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31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83" y="365125"/>
            <a:ext cx="10515600" cy="1325563"/>
          </a:xfrm>
        </p:spPr>
        <p:txBody>
          <a:bodyPr>
            <a:normAutofit/>
          </a:bodyPr>
          <a:lstStyle/>
          <a:p>
            <a:r>
              <a:rPr lang="en-US" sz="4000" dirty="0">
                <a:latin typeface="Arial" panose="020B0604020202020204" pitchFamily="34" charset="0"/>
                <a:cs typeface="Arial" panose="020B0604020202020204" pitchFamily="34" charset="0"/>
              </a:rPr>
              <a:t>Open Hands Open Access </a:t>
            </a:r>
            <a:r>
              <a:rPr lang="en-US" sz="4000" dirty="0" smtClean="0">
                <a:latin typeface="Arial" panose="020B0604020202020204" pitchFamily="34" charset="0"/>
                <a:cs typeface="Arial" panose="020B0604020202020204" pitchFamily="34" charset="0"/>
              </a:rPr>
              <a:t>Modules (2 of 2):</a:t>
            </a:r>
            <a:endParaRPr lang="en-US" sz="4000" dirty="0"/>
          </a:p>
        </p:txBody>
      </p:sp>
      <p:sp>
        <p:nvSpPr>
          <p:cNvPr id="3" name="Content Placeholder 2"/>
          <p:cNvSpPr>
            <a:spLocks noGrp="1"/>
          </p:cNvSpPr>
          <p:nvPr>
            <p:ph sz="half" idx="1"/>
          </p:nvPr>
        </p:nvSpPr>
        <p:spPr>
          <a:xfrm>
            <a:off x="388883" y="1690688"/>
            <a:ext cx="5181600" cy="4351338"/>
          </a:xfrm>
        </p:spPr>
        <p:txBody>
          <a:bodyPr>
            <a:normAutofit/>
          </a:bodyPr>
          <a:lstStyle/>
          <a:p>
            <a:pPr marL="0" indent="0">
              <a:buNone/>
            </a:pPr>
            <a:r>
              <a:rPr lang="en-US" sz="1800" b="1" dirty="0" smtClean="0">
                <a:latin typeface="Arial" panose="020B0604020202020204" pitchFamily="34" charset="0"/>
                <a:cs typeface="Arial" panose="020B0604020202020204" pitchFamily="34" charset="0"/>
              </a:rPr>
              <a:t>Series 4:  Varies </a:t>
            </a:r>
          </a:p>
          <a:p>
            <a:r>
              <a:rPr lang="en-US" sz="1800" b="1" dirty="0" smtClean="0">
                <a:latin typeface="Arial" panose="020B0604020202020204" pitchFamily="34" charset="0"/>
                <a:cs typeface="Arial" panose="020B0604020202020204" pitchFamily="34" charset="0"/>
              </a:rPr>
              <a:t>Intervener Strategies </a:t>
            </a:r>
          </a:p>
          <a:p>
            <a:r>
              <a:rPr lang="en-US" sz="1800" b="1" dirty="0">
                <a:latin typeface="Arial" panose="020B0604020202020204" pitchFamily="34" charset="0"/>
                <a:cs typeface="Arial" panose="020B0604020202020204" pitchFamily="34" charset="0"/>
              </a:rPr>
              <a:t>Maximizing Vision and Hearing</a:t>
            </a:r>
          </a:p>
          <a:p>
            <a:r>
              <a:rPr lang="en-US" sz="1800" b="1" dirty="0" smtClean="0">
                <a:latin typeface="Arial" panose="020B0604020202020204" pitchFamily="34" charset="0"/>
                <a:cs typeface="Arial" panose="020B0604020202020204" pitchFamily="34" charset="0"/>
              </a:rPr>
              <a:t>Introduction </a:t>
            </a:r>
            <a:r>
              <a:rPr lang="en-US" sz="1800" b="1" dirty="0">
                <a:latin typeface="Arial" panose="020B0604020202020204" pitchFamily="34" charset="0"/>
                <a:cs typeface="Arial" panose="020B0604020202020204" pitchFamily="34" charset="0"/>
              </a:rPr>
              <a:t>to Orientation and Mobility for Interveners</a:t>
            </a:r>
          </a:p>
          <a:p>
            <a:r>
              <a:rPr lang="en-US" sz="1800" b="1" dirty="0">
                <a:latin typeface="Arial" panose="020B0604020202020204" pitchFamily="34" charset="0"/>
                <a:cs typeface="Arial" panose="020B0604020202020204" pitchFamily="34" charset="0"/>
              </a:rPr>
              <a:t>Orientation and Mobility in Everyday Routines</a:t>
            </a:r>
          </a:p>
          <a:p>
            <a:r>
              <a:rPr lang="en-US" sz="1800" b="1" dirty="0">
                <a:latin typeface="Arial" panose="020B0604020202020204" pitchFamily="34" charset="0"/>
                <a:cs typeface="Arial" panose="020B0604020202020204" pitchFamily="34" charset="0"/>
              </a:rPr>
              <a:t>Self Determination</a:t>
            </a:r>
          </a:p>
          <a:p>
            <a:r>
              <a:rPr lang="en-US" sz="1800" b="1" dirty="0">
                <a:latin typeface="Arial" panose="020B0604020202020204" pitchFamily="34" charset="0"/>
                <a:cs typeface="Arial" panose="020B0604020202020204" pitchFamily="34" charset="0"/>
              </a:rPr>
              <a:t>Social Skills</a:t>
            </a:r>
          </a:p>
          <a:p>
            <a:r>
              <a:rPr lang="en-US" sz="1800" b="1" dirty="0">
                <a:latin typeface="Arial" panose="020B0604020202020204" pitchFamily="34" charset="0"/>
                <a:cs typeface="Arial" panose="020B0604020202020204" pitchFamily="34" charset="0"/>
              </a:rPr>
              <a:t>Collaborative Teaming and Family Partnerships</a:t>
            </a:r>
          </a:p>
          <a:p>
            <a:r>
              <a:rPr lang="en-US" sz="1800" b="1" dirty="0">
                <a:latin typeface="Arial" panose="020B0604020202020204" pitchFamily="34" charset="0"/>
                <a:cs typeface="Arial" panose="020B0604020202020204" pitchFamily="34" charset="0"/>
              </a:rPr>
              <a:t>Accessing the Curriculum and Environment</a:t>
            </a:r>
          </a:p>
          <a:p>
            <a:endParaRPr lang="en-US" sz="1800" dirty="0"/>
          </a:p>
        </p:txBody>
      </p:sp>
      <p:sp>
        <p:nvSpPr>
          <p:cNvPr id="4" name="Content Placeholder 3"/>
          <p:cNvSpPr>
            <a:spLocks noGrp="1"/>
          </p:cNvSpPr>
          <p:nvPr>
            <p:ph sz="half" idx="2"/>
          </p:nvPr>
        </p:nvSpPr>
        <p:spPr/>
        <p:txBody>
          <a:bodyPr>
            <a:normAutofit/>
          </a:bodyPr>
          <a:lstStyle/>
          <a:p>
            <a:r>
              <a:rPr lang="en-US" sz="1800" b="1" dirty="0">
                <a:latin typeface="Arial" panose="020B0604020202020204" pitchFamily="34" charset="0"/>
                <a:cs typeface="Arial" panose="020B0604020202020204" pitchFamily="34" charset="0"/>
              </a:rPr>
              <a:t>Values, Ethics and Professionalism</a:t>
            </a:r>
          </a:p>
          <a:p>
            <a:r>
              <a:rPr lang="en-US" sz="1800" b="1" dirty="0">
                <a:latin typeface="Arial" panose="020B0604020202020204" pitchFamily="34" charset="0"/>
                <a:cs typeface="Arial" panose="020B0604020202020204" pitchFamily="34" charset="0"/>
              </a:rPr>
              <a:t>Sexuality</a:t>
            </a:r>
          </a:p>
          <a:p>
            <a:r>
              <a:rPr lang="en-US" sz="1800" b="1" dirty="0" smtClean="0">
                <a:latin typeface="Arial" panose="020B0604020202020204" pitchFamily="34" charset="0"/>
                <a:cs typeface="Arial" panose="020B0604020202020204" pitchFamily="34" charset="0"/>
              </a:rPr>
              <a:t>Introduction </a:t>
            </a:r>
            <a:r>
              <a:rPr lang="en-US" sz="1800" b="1" dirty="0">
                <a:latin typeface="Arial" panose="020B0604020202020204" pitchFamily="34" charset="0"/>
                <a:cs typeface="Arial" panose="020B0604020202020204" pitchFamily="34" charset="0"/>
              </a:rPr>
              <a:t>to Sign Language and Braille</a:t>
            </a:r>
          </a:p>
          <a:p>
            <a:r>
              <a:rPr lang="en-US" sz="1800" b="1" dirty="0">
                <a:latin typeface="Arial" panose="020B0604020202020204" pitchFamily="34" charset="0"/>
                <a:cs typeface="Arial" panose="020B0604020202020204" pitchFamily="34" charset="0"/>
              </a:rPr>
              <a:t>Behavioral and Environmental Supports</a:t>
            </a:r>
          </a:p>
          <a:p>
            <a:r>
              <a:rPr lang="en-US" sz="1800" b="1" dirty="0">
                <a:latin typeface="Arial" panose="020B0604020202020204" pitchFamily="34" charset="0"/>
                <a:cs typeface="Arial" panose="020B0604020202020204" pitchFamily="34" charset="0"/>
              </a:rPr>
              <a:t>Transition to Adulthood and Community Living</a:t>
            </a:r>
          </a:p>
          <a:p>
            <a:r>
              <a:rPr lang="en-US" sz="1800" b="1" dirty="0">
                <a:latin typeface="Arial" panose="020B0604020202020204" pitchFamily="34" charset="0"/>
                <a:cs typeface="Arial" panose="020B0604020202020204" pitchFamily="34" charset="0"/>
              </a:rPr>
              <a:t>Touch for Connecting and Learning</a:t>
            </a:r>
          </a:p>
          <a:p>
            <a:r>
              <a:rPr lang="en-US" sz="1800" b="1" dirty="0">
                <a:latin typeface="Arial" panose="020B0604020202020204" pitchFamily="34" charset="0"/>
                <a:cs typeface="Arial" panose="020B0604020202020204" pitchFamily="34" charset="0"/>
              </a:rPr>
              <a:t>Touch for Connection and Communication</a:t>
            </a:r>
          </a:p>
          <a:p>
            <a:r>
              <a:rPr lang="en-US" sz="1800" b="1" dirty="0">
                <a:latin typeface="Arial" panose="020B0604020202020204" pitchFamily="34" charset="0"/>
                <a:cs typeface="Arial" panose="020B0604020202020204" pitchFamily="34" charset="0"/>
              </a:rPr>
              <a:t>Putting It All Together</a:t>
            </a:r>
          </a:p>
          <a:p>
            <a:r>
              <a:rPr lang="en-US" sz="1800" b="1" dirty="0">
                <a:latin typeface="Arial" panose="020B0604020202020204" pitchFamily="34" charset="0"/>
                <a:cs typeface="Arial" panose="020B0604020202020204" pitchFamily="34" charset="0"/>
              </a:rPr>
              <a:t>E-Portfolio/Practicum</a:t>
            </a:r>
          </a:p>
          <a:p>
            <a:endParaRPr lang="en-US" sz="1800" dirty="0"/>
          </a:p>
        </p:txBody>
      </p:sp>
      <p:pic>
        <p:nvPicPr>
          <p:cNvPr id="5" name="Picture 4" descr="The Open Hands, Open Access: Deaf-Blind Intervener Learning Modules Logo. "/>
          <p:cNvPicPr>
            <a:picLocks noChangeAspect="1"/>
          </p:cNvPicPr>
          <p:nvPr/>
        </p:nvPicPr>
        <p:blipFill>
          <a:blip r:embed="rId3"/>
          <a:stretch>
            <a:fillRect/>
          </a:stretch>
        </p:blipFill>
        <p:spPr>
          <a:xfrm>
            <a:off x="10432925" y="-1"/>
            <a:ext cx="1552863" cy="1690689"/>
          </a:xfrm>
          <a:prstGeom prst="rect">
            <a:avLst/>
          </a:prstGeom>
        </p:spPr>
      </p:pic>
    </p:spTree>
    <p:extLst>
      <p:ext uri="{BB962C8B-B14F-4D97-AF65-F5344CB8AC3E}">
        <p14:creationId xmlns:p14="http://schemas.microsoft.com/office/powerpoint/2010/main" val="2284770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3385"/>
          </a:xfrm>
        </p:spPr>
        <p:txBody>
          <a:bodyPr/>
          <a:lstStyle/>
          <a:p>
            <a:r>
              <a:rPr lang="en-US" dirty="0" smtClean="0">
                <a:latin typeface="Arial" panose="020B0604020202020204" pitchFamily="34" charset="0"/>
                <a:cs typeface="Arial" panose="020B0604020202020204" pitchFamily="34" charset="0"/>
              </a:rPr>
              <a:t>Graduate Credit Assignments: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6596" y="963387"/>
            <a:ext cx="11138807" cy="5132614"/>
          </a:xfrm>
        </p:spPr>
        <p:txBody>
          <a:bodyPr>
            <a:noAutofit/>
          </a:bodyPr>
          <a:lstStyle/>
          <a:p>
            <a:r>
              <a:rPr lang="en-US" sz="2000" dirty="0" smtClean="0">
                <a:latin typeface="Arial" panose="020B0604020202020204" pitchFamily="34" charset="0"/>
                <a:cs typeface="Arial" panose="020B0604020202020204" pitchFamily="34" charset="0"/>
              </a:rPr>
              <a:t>Assignments (explore and write 1 page reflection paper):  </a:t>
            </a:r>
          </a:p>
          <a:p>
            <a:pPr lvl="1"/>
            <a:r>
              <a:rPr lang="en-US" sz="2000" dirty="0" smtClean="0">
                <a:latin typeface="Arial" panose="020B0604020202020204" pitchFamily="34" charset="0"/>
                <a:cs typeface="Arial" panose="020B0604020202020204" pitchFamily="34" charset="0"/>
              </a:rPr>
              <a:t>Series 1: </a:t>
            </a:r>
          </a:p>
          <a:p>
            <a:pPr lvl="2"/>
            <a:r>
              <a:rPr lang="en-US" dirty="0" smtClean="0">
                <a:latin typeface="Arial" panose="020B0604020202020204" pitchFamily="34" charset="0"/>
                <a:cs typeface="Arial" panose="020B0604020202020204" pitchFamily="34" charset="0"/>
              </a:rPr>
              <a:t>Perkins School for the Blind, Barbara Miles Video “</a:t>
            </a:r>
            <a:r>
              <a:rPr lang="en-US" dirty="0" smtClean="0">
                <a:latin typeface="Arial" panose="020B0604020202020204" pitchFamily="34" charset="0"/>
                <a:cs typeface="Arial" panose="020B0604020202020204" pitchFamily="34" charset="0"/>
                <a:hlinkClick r:id="rId3"/>
              </a:rPr>
              <a:t>Reflections on Deafblindess Hands </a:t>
            </a:r>
            <a:r>
              <a:rPr lang="en-US" dirty="0">
                <a:latin typeface="Arial" panose="020B0604020202020204" pitchFamily="34" charset="0"/>
                <a:cs typeface="Arial" panose="020B0604020202020204" pitchFamily="34" charset="0"/>
                <a:hlinkClick r:id="rId3"/>
              </a:rPr>
              <a:t>&amp; Touch</a:t>
            </a:r>
            <a:r>
              <a:rPr lang="en-US" dirty="0" smtClean="0">
                <a:latin typeface="Arial" panose="020B0604020202020204" pitchFamily="34" charset="0"/>
                <a:cs typeface="Arial" panose="020B0604020202020204" pitchFamily="34" charset="0"/>
              </a:rPr>
              <a:t>”  </a:t>
            </a:r>
          </a:p>
          <a:p>
            <a:pPr marL="685800" lvl="2"/>
            <a:r>
              <a:rPr lang="en-US" sz="2000" dirty="0" smtClean="0">
                <a:latin typeface="Arial" panose="020B0604020202020204" pitchFamily="34" charset="0"/>
                <a:cs typeface="Arial" panose="020B0604020202020204" pitchFamily="34" charset="0"/>
              </a:rPr>
              <a:t>Series 2:  </a:t>
            </a:r>
          </a:p>
          <a:p>
            <a:pPr lvl="2"/>
            <a:r>
              <a:rPr lang="en-US" dirty="0" smtClean="0">
                <a:latin typeface="Arial" panose="020B0604020202020204" pitchFamily="34" charset="0"/>
                <a:cs typeface="Arial" panose="020B0604020202020204" pitchFamily="34" charset="0"/>
                <a:hlinkClick r:id="rId4"/>
              </a:rPr>
              <a:t>Communication </a:t>
            </a:r>
            <a:r>
              <a:rPr lang="en-US" dirty="0">
                <a:latin typeface="Arial" panose="020B0604020202020204" pitchFamily="34" charset="0"/>
                <a:cs typeface="Arial" panose="020B0604020202020204" pitchFamily="34" charset="0"/>
                <a:hlinkClick r:id="rId4"/>
              </a:rPr>
              <a:t>Matrix </a:t>
            </a:r>
            <a:r>
              <a:rPr lang="en-US" dirty="0" smtClean="0">
                <a:latin typeface="Arial" panose="020B0604020202020204" pitchFamily="34" charset="0"/>
                <a:cs typeface="Arial" panose="020B0604020202020204" pitchFamily="34" charset="0"/>
                <a:hlinkClick r:id="rId4"/>
              </a:rPr>
              <a:t>Website </a:t>
            </a:r>
            <a:endParaRPr lang="en-US" dirty="0" smtClean="0">
              <a:latin typeface="Arial" panose="020B0604020202020204" pitchFamily="34" charset="0"/>
              <a:cs typeface="Arial" panose="020B0604020202020204" pitchFamily="34" charset="0"/>
            </a:endParaRPr>
          </a:p>
          <a:p>
            <a:pPr marL="685800" lvl="2"/>
            <a:r>
              <a:rPr lang="en-US" sz="2000" dirty="0" smtClean="0">
                <a:latin typeface="Arial" panose="020B0604020202020204" pitchFamily="34" charset="0"/>
                <a:cs typeface="Arial" panose="020B0604020202020204" pitchFamily="34" charset="0"/>
              </a:rPr>
              <a:t>Series 3:  (2 options)</a:t>
            </a:r>
          </a:p>
          <a:p>
            <a:pPr lvl="2"/>
            <a:r>
              <a:rPr lang="en-US" dirty="0" smtClean="0">
                <a:latin typeface="Arial" panose="020B0604020202020204" pitchFamily="34" charset="0"/>
                <a:cs typeface="Arial" panose="020B0604020202020204" pitchFamily="34" charset="0"/>
                <a:hlinkClick r:id="rId5"/>
              </a:rPr>
              <a:t>Texas School for the Blind, Calendars Website</a:t>
            </a:r>
            <a:endParaRPr lang="en-US" dirty="0" smtClean="0">
              <a:latin typeface="Arial" panose="020B0604020202020204" pitchFamily="34" charset="0"/>
              <a:cs typeface="Arial" panose="020B0604020202020204" pitchFamily="34" charset="0"/>
            </a:endParaRPr>
          </a:p>
          <a:p>
            <a:pPr lvl="2"/>
            <a:r>
              <a:rPr lang="en-US" dirty="0" smtClean="0">
                <a:latin typeface="Arial" panose="020B0604020202020204" pitchFamily="34" charset="0"/>
                <a:cs typeface="Arial" panose="020B0604020202020204" pitchFamily="34" charset="0"/>
                <a:hlinkClick r:id="rId6"/>
              </a:rPr>
              <a:t>NCDB Literacy Site</a:t>
            </a:r>
            <a:endParaRPr lang="en-US"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Series 4: (varies)</a:t>
            </a:r>
          </a:p>
          <a:p>
            <a:pPr lvl="2"/>
            <a:r>
              <a:rPr lang="en-US" dirty="0" smtClean="0">
                <a:latin typeface="Arial" panose="020B0604020202020204" pitchFamily="34" charset="0"/>
                <a:cs typeface="Arial" panose="020B0604020202020204" pitchFamily="34" charset="0"/>
              </a:rPr>
              <a:t>Perkins-Learning Media Assessment </a:t>
            </a:r>
          </a:p>
          <a:p>
            <a:pPr lvl="2"/>
            <a:r>
              <a:rPr lang="en-US" dirty="0" smtClean="0">
                <a:latin typeface="Arial" panose="020B0604020202020204" pitchFamily="34" charset="0"/>
                <a:cs typeface="Arial" panose="020B0604020202020204" pitchFamily="34" charset="0"/>
              </a:rPr>
              <a:t>NCDB Family Matters Story of Jake</a:t>
            </a:r>
          </a:p>
          <a:p>
            <a:pPr lvl="2"/>
            <a:r>
              <a:rPr lang="en-US" dirty="0" smtClean="0">
                <a:latin typeface="Arial" panose="020B0604020202020204" pitchFamily="34" charset="0"/>
                <a:cs typeface="Arial" panose="020B0604020202020204" pitchFamily="34" charset="0"/>
              </a:rPr>
              <a:t>TSBVI-ADAMLS</a:t>
            </a:r>
          </a:p>
          <a:p>
            <a:pPr lvl="2"/>
            <a:r>
              <a:rPr lang="en-US" dirty="0" smtClean="0">
                <a:latin typeface="Arial" panose="020B0604020202020204" pitchFamily="34" charset="0"/>
                <a:cs typeface="Arial" panose="020B0604020202020204" pitchFamily="34" charset="0"/>
              </a:rPr>
              <a:t>HKNC</a:t>
            </a:r>
          </a:p>
          <a:p>
            <a:pPr lvl="2"/>
            <a:r>
              <a:rPr lang="en-US" dirty="0" err="1">
                <a:latin typeface="Arial" panose="020B0604020202020204" pitchFamily="34" charset="0"/>
                <a:cs typeface="Arial" panose="020B0604020202020204" pitchFamily="34" charset="0"/>
              </a:rPr>
              <a:t>i</a:t>
            </a:r>
            <a:r>
              <a:rPr lang="en-US" dirty="0" err="1" smtClean="0">
                <a:latin typeface="Arial" panose="020B0604020202020204" pitchFamily="34" charset="0"/>
                <a:cs typeface="Arial" panose="020B0604020202020204" pitchFamily="34" charset="0"/>
              </a:rPr>
              <a:t>CanConnect</a:t>
            </a:r>
            <a:endParaRPr lang="en-US" dirty="0" smtClean="0">
              <a:latin typeface="Arial" panose="020B0604020202020204" pitchFamily="34" charset="0"/>
              <a:cs typeface="Arial" panose="020B0604020202020204" pitchFamily="34" charset="0"/>
            </a:endParaRPr>
          </a:p>
          <a:p>
            <a:pPr lvl="2"/>
            <a:endParaRPr lang="en-US"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197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Advertisement Efforts!</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North Dakota:</a:t>
            </a:r>
          </a:p>
          <a:p>
            <a:pPr lvl="1"/>
            <a:r>
              <a:rPr lang="en-US" dirty="0">
                <a:latin typeface="Arial" panose="020B0604020202020204" pitchFamily="34" charset="0"/>
                <a:cs typeface="Arial" panose="020B0604020202020204" pitchFamily="34" charset="0"/>
              </a:rPr>
              <a:t>Teachers of the Deaf/Hard Hearing</a:t>
            </a:r>
          </a:p>
          <a:p>
            <a:pPr lvl="1"/>
            <a:r>
              <a:rPr lang="en-US" dirty="0">
                <a:latin typeface="Arial" panose="020B0604020202020204" pitchFamily="34" charset="0"/>
                <a:cs typeface="Arial" panose="020B0604020202020204" pitchFamily="34" charset="0"/>
              </a:rPr>
              <a:t>Teacher of the Visually Impaired</a:t>
            </a:r>
          </a:p>
          <a:p>
            <a:pPr lvl="1"/>
            <a:r>
              <a:rPr lang="en-US" dirty="0">
                <a:latin typeface="Arial" panose="020B0604020202020204" pitchFamily="34" charset="0"/>
                <a:cs typeface="Arial" panose="020B0604020202020204" pitchFamily="34" charset="0"/>
              </a:rPr>
              <a:t>Family Voices and Pathfinder parent organizations </a:t>
            </a:r>
          </a:p>
          <a:p>
            <a:pPr lvl="1"/>
            <a:r>
              <a:rPr lang="en-US" dirty="0">
                <a:latin typeface="Arial" panose="020B0604020202020204" pitchFamily="34" charset="0"/>
                <a:cs typeface="Arial" panose="020B0604020202020204" pitchFamily="34" charset="0"/>
              </a:rPr>
              <a:t>Vocational Rehabilitation Programs statewide</a:t>
            </a:r>
          </a:p>
          <a:p>
            <a:pPr lvl="1"/>
            <a:r>
              <a:rPr lang="en-US" dirty="0">
                <a:latin typeface="Arial" panose="020B0604020202020204" pitchFamily="34" charset="0"/>
                <a:cs typeface="Arial" panose="020B0604020202020204" pitchFamily="34" charset="0"/>
              </a:rPr>
              <a:t>Newsletters </a:t>
            </a:r>
          </a:p>
          <a:p>
            <a:pPr lvl="1"/>
            <a:r>
              <a:rPr lang="en-US" dirty="0">
                <a:latin typeface="Arial" panose="020B0604020202020204" pitchFamily="34" charset="0"/>
                <a:cs typeface="Arial" panose="020B0604020202020204" pitchFamily="34" charset="0"/>
              </a:rPr>
              <a:t>Early Intervention Directors</a:t>
            </a:r>
          </a:p>
          <a:p>
            <a:pPr lvl="1"/>
            <a:r>
              <a:rPr lang="en-US" dirty="0">
                <a:latin typeface="Arial" panose="020B0604020202020204" pitchFamily="34" charset="0"/>
                <a:cs typeface="Arial" panose="020B0604020202020204" pitchFamily="34" charset="0"/>
              </a:rPr>
              <a:t>Universities</a:t>
            </a:r>
          </a:p>
          <a:p>
            <a:pPr lvl="1"/>
            <a:r>
              <a:rPr lang="en-US" dirty="0" smtClean="0">
                <a:latin typeface="Arial" panose="020B0604020202020204" pitchFamily="34" charset="0"/>
                <a:cs typeface="Arial" panose="020B0604020202020204" pitchFamily="34" charset="0"/>
              </a:rPr>
              <a:t>Interpreters</a:t>
            </a:r>
          </a:p>
          <a:p>
            <a:pPr lvl="1"/>
            <a:r>
              <a:rPr lang="en-US" dirty="0" smtClean="0">
                <a:latin typeface="Arial" panose="020B0604020202020204" pitchFamily="34" charset="0"/>
                <a:cs typeface="Arial" panose="020B0604020202020204" pitchFamily="34" charset="0"/>
              </a:rPr>
              <a:t>Conferences</a:t>
            </a:r>
          </a:p>
          <a:p>
            <a:pPr lvl="1"/>
            <a:r>
              <a:rPr lang="en-US" dirty="0" smtClean="0">
                <a:latin typeface="Arial" panose="020B0604020202020204" pitchFamily="34" charset="0"/>
                <a:cs typeface="Arial" panose="020B0604020202020204" pitchFamily="34" charset="0"/>
              </a:rPr>
              <a:t>Interpreter list serv. </a:t>
            </a:r>
          </a:p>
          <a:p>
            <a:pPr marL="457200" lvl="1" indent="0">
              <a:buNone/>
            </a:pPr>
            <a:endParaRPr lang="en-US" dirty="0">
              <a:latin typeface="Arial" panose="020B0604020202020204" pitchFamily="34" charset="0"/>
              <a:cs typeface="Arial" panose="020B0604020202020204" pitchFamily="34" charset="0"/>
            </a:endParaRPr>
          </a:p>
          <a:p>
            <a:pPr lvl="1"/>
            <a:endParaRPr lang="en-US" dirty="0" smtClean="0"/>
          </a:p>
          <a:p>
            <a:pPr lvl="1"/>
            <a:endParaRPr lang="en-US" dirty="0" smtClean="0"/>
          </a:p>
          <a:p>
            <a:pPr lvl="1"/>
            <a:endParaRPr lang="en-US" dirty="0"/>
          </a:p>
        </p:txBody>
      </p:sp>
      <p:sp>
        <p:nvSpPr>
          <p:cNvPr id="7" name="Content Placeholder 6"/>
          <p:cNvSpPr>
            <a:spLocks noGrp="1"/>
          </p:cNvSpPr>
          <p:nvPr>
            <p:ph sz="half" idx="2"/>
          </p:nvPr>
        </p:nvSpPr>
        <p:spPr/>
        <p:txBody>
          <a:bodyPr>
            <a:normAutofit fontScale="92500" lnSpcReduction="20000"/>
          </a:bodyPr>
          <a:lstStyle/>
          <a:p>
            <a:pPr marL="0" indent="0">
              <a:buNone/>
            </a:pPr>
            <a:r>
              <a:rPr lang="en-US" dirty="0" smtClean="0"/>
              <a:t>South Dakota:</a:t>
            </a:r>
          </a:p>
          <a:p>
            <a:pPr lvl="1"/>
            <a:r>
              <a:rPr lang="en-US" dirty="0" smtClean="0"/>
              <a:t>Center for Disabilities list serv.</a:t>
            </a:r>
          </a:p>
          <a:p>
            <a:pPr lvl="1"/>
            <a:r>
              <a:rPr lang="en-US" dirty="0" smtClean="0"/>
              <a:t>Deaf-Blind Program Constant Contact Newsletter</a:t>
            </a:r>
          </a:p>
          <a:p>
            <a:pPr lvl="1"/>
            <a:r>
              <a:rPr lang="en-US" dirty="0" smtClean="0"/>
              <a:t>Deaf-Blind List Serv.</a:t>
            </a:r>
          </a:p>
          <a:p>
            <a:pPr lvl="1"/>
            <a:r>
              <a:rPr lang="en-US" dirty="0" smtClean="0"/>
              <a:t>SD Dept. of Newsletter</a:t>
            </a:r>
          </a:p>
          <a:p>
            <a:pPr lvl="1"/>
            <a:r>
              <a:rPr lang="en-US" dirty="0" smtClean="0"/>
              <a:t>USD Summer Booklet for teachers</a:t>
            </a:r>
          </a:p>
          <a:p>
            <a:pPr lvl="1"/>
            <a:r>
              <a:rPr lang="en-US" dirty="0" smtClean="0"/>
              <a:t>State Interpreter list serv. </a:t>
            </a:r>
          </a:p>
          <a:p>
            <a:pPr lvl="1"/>
            <a:r>
              <a:rPr lang="en-US" dirty="0" smtClean="0"/>
              <a:t>SD School for the Blind Newsletter</a:t>
            </a:r>
          </a:p>
          <a:p>
            <a:pPr lvl="1"/>
            <a:r>
              <a:rPr lang="en-US" dirty="0" smtClean="0"/>
              <a:t>SD School for Deaf</a:t>
            </a:r>
          </a:p>
          <a:p>
            <a:pPr lvl="1"/>
            <a:r>
              <a:rPr lang="en-US" dirty="0" smtClean="0"/>
              <a:t>SD School for Blind</a:t>
            </a:r>
          </a:p>
          <a:p>
            <a:pPr lvl="1"/>
            <a:r>
              <a:rPr lang="en-US" dirty="0" smtClean="0"/>
              <a:t>Conferences</a:t>
            </a:r>
            <a:endParaRPr lang="en-US" dirty="0"/>
          </a:p>
        </p:txBody>
      </p:sp>
    </p:spTree>
    <p:extLst>
      <p:ext uri="{BB962C8B-B14F-4D97-AF65-F5344CB8AC3E}">
        <p14:creationId xmlns:p14="http://schemas.microsoft.com/office/powerpoint/2010/main" val="97817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Credit Options: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9848" y="1820636"/>
            <a:ext cx="10058400" cy="4351564"/>
          </a:xfrm>
        </p:spPr>
        <p:txBody>
          <a:bodyPr>
            <a:normAutofit/>
          </a:bodyPr>
          <a:lstStyle/>
          <a:p>
            <a:r>
              <a:rPr lang="en-US" sz="2400" dirty="0" smtClean="0">
                <a:latin typeface="Arial" panose="020B0604020202020204" pitchFamily="34" charset="0"/>
                <a:cs typeface="Arial" panose="020B0604020202020204" pitchFamily="34" charset="0"/>
              </a:rPr>
              <a:t>University of South Dakota Credit (graduate and undergraduate)  </a:t>
            </a:r>
          </a:p>
          <a:p>
            <a:r>
              <a:rPr lang="en-US" sz="2400" dirty="0" smtClean="0">
                <a:latin typeface="Arial" panose="020B0604020202020204" pitchFamily="34" charset="0"/>
                <a:cs typeface="Arial" panose="020B0604020202020204" pitchFamily="34" charset="0"/>
              </a:rPr>
              <a:t>Interpreter Registered Interpreter of the Deaf Credit  (RID)</a:t>
            </a:r>
          </a:p>
          <a:p>
            <a:r>
              <a:rPr lang="en-US" sz="2400" dirty="0" smtClean="0">
                <a:latin typeface="Arial" panose="020B0604020202020204" pitchFamily="34" charset="0"/>
                <a:cs typeface="Arial" panose="020B0604020202020204" pitchFamily="34" charset="0"/>
              </a:rPr>
              <a:t>Dakota Cohort Certificates of Completion  </a:t>
            </a:r>
          </a:p>
          <a:p>
            <a:r>
              <a:rPr lang="en-US" sz="2400" dirty="0" smtClean="0">
                <a:latin typeface="Arial" panose="020B0604020202020204" pitchFamily="34" charset="0"/>
                <a:cs typeface="Arial" panose="020B0604020202020204" pitchFamily="34" charset="0"/>
              </a:rPr>
              <a:t>State level continuing education (SLP, OT, Interpreters) </a:t>
            </a:r>
          </a:p>
          <a:p>
            <a:r>
              <a:rPr lang="en-US" sz="2400" dirty="0" smtClean="0">
                <a:latin typeface="Arial" panose="020B0604020202020204" pitchFamily="34" charset="0"/>
                <a:cs typeface="Arial" panose="020B0604020202020204" pitchFamily="34" charset="0"/>
              </a:rPr>
              <a:t>American Speech Hearing Association (ASHA continuing education unit)  </a:t>
            </a:r>
          </a:p>
          <a:p>
            <a:r>
              <a:rPr lang="en-US" sz="2400" dirty="0" smtClean="0">
                <a:latin typeface="Arial" panose="020B0604020202020204" pitchFamily="34" charset="0"/>
                <a:cs typeface="Arial" panose="020B0604020202020204" pitchFamily="34" charset="0"/>
              </a:rPr>
              <a:t>NCDB Badges</a:t>
            </a:r>
          </a:p>
          <a:p>
            <a:pPr marL="0"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188807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04" y="-381836"/>
            <a:ext cx="10515600" cy="1690688"/>
          </a:xfrm>
        </p:spPr>
        <p:txBody>
          <a:bodyPr/>
          <a:lstStyle/>
          <a:p>
            <a:r>
              <a:rPr lang="en-US" dirty="0" smtClean="0">
                <a:latin typeface="Arial" panose="020B0604020202020204" pitchFamily="34" charset="0"/>
                <a:cs typeface="Arial" panose="020B0604020202020204" pitchFamily="34" charset="0"/>
              </a:rPr>
              <a:t>Dakota Cohort Training Progression: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7215" y="859134"/>
            <a:ext cx="11716377" cy="5998866"/>
          </a:xfrm>
        </p:spPr>
        <p:txBody>
          <a:bodyPr>
            <a:normAutofit fontScale="85000" lnSpcReduction="10000"/>
          </a:bodyPr>
          <a:lstStyle/>
          <a:p>
            <a:pPr>
              <a:lnSpc>
                <a:spcPct val="120000"/>
              </a:lnSpc>
            </a:pPr>
            <a:r>
              <a:rPr lang="en-US" sz="3000" b="1" dirty="0" smtClean="0">
                <a:latin typeface="Arial" panose="020B0604020202020204" pitchFamily="34" charset="0"/>
                <a:cs typeface="Arial" panose="020B0604020202020204" pitchFamily="34" charset="0"/>
              </a:rPr>
              <a:t>Summer 2015:  </a:t>
            </a:r>
            <a:r>
              <a:rPr lang="en-US" sz="3000" dirty="0" smtClean="0">
                <a:latin typeface="Arial" panose="020B0604020202020204" pitchFamily="34" charset="0"/>
                <a:cs typeface="Arial" panose="020B0604020202020204" pitchFamily="34" charset="0"/>
              </a:rPr>
              <a:t>Series 1 (modules 1-4) </a:t>
            </a:r>
            <a:r>
              <a:rPr lang="en-US" sz="3200" u="sng" dirty="0" smtClean="0">
                <a:solidFill>
                  <a:srgbClr val="008080"/>
                </a:solidFill>
                <a:latin typeface="Arial" panose="020B0604020202020204" pitchFamily="34" charset="0"/>
                <a:cs typeface="Arial" panose="020B0604020202020204" pitchFamily="34" charset="0"/>
              </a:rPr>
              <a:t>18 Participants</a:t>
            </a:r>
            <a:endParaRPr lang="en-US" sz="3000" u="sng" dirty="0" smtClean="0">
              <a:solidFill>
                <a:srgbClr val="008080"/>
              </a:solidFill>
              <a:latin typeface="Arial" panose="020B0604020202020204" pitchFamily="34" charset="0"/>
              <a:cs typeface="Arial" panose="020B0604020202020204" pitchFamily="34" charset="0"/>
            </a:endParaRPr>
          </a:p>
          <a:p>
            <a:pPr>
              <a:lnSpc>
                <a:spcPct val="120000"/>
              </a:lnSpc>
            </a:pPr>
            <a:r>
              <a:rPr lang="en-US" sz="3000" b="1" dirty="0" smtClean="0">
                <a:latin typeface="Arial" panose="020B0604020202020204" pitchFamily="34" charset="0"/>
                <a:cs typeface="Arial" panose="020B0604020202020204" pitchFamily="34" charset="0"/>
              </a:rPr>
              <a:t>Fall 2015:  </a:t>
            </a:r>
            <a:r>
              <a:rPr lang="en-US" sz="3000" dirty="0" smtClean="0">
                <a:latin typeface="Arial" panose="020B0604020202020204" pitchFamily="34" charset="0"/>
                <a:cs typeface="Arial" panose="020B0604020202020204" pitchFamily="34" charset="0"/>
              </a:rPr>
              <a:t>Series 1 and Series 2 (modules 5, 6, 7, 8) </a:t>
            </a:r>
            <a:r>
              <a:rPr lang="en-US" sz="3000" u="sng" dirty="0" smtClean="0">
                <a:solidFill>
                  <a:srgbClr val="008080"/>
                </a:solidFill>
                <a:latin typeface="Arial" panose="020B0604020202020204" pitchFamily="34" charset="0"/>
                <a:cs typeface="Arial" panose="020B0604020202020204" pitchFamily="34" charset="0"/>
              </a:rPr>
              <a:t>30 Participants</a:t>
            </a:r>
            <a:endParaRPr lang="en-US" sz="3200" u="sng" dirty="0">
              <a:solidFill>
                <a:srgbClr val="008080"/>
              </a:solidFill>
              <a:latin typeface="Arial" panose="020B0604020202020204" pitchFamily="34" charset="0"/>
              <a:cs typeface="Arial" panose="020B0604020202020204" pitchFamily="34" charset="0"/>
            </a:endParaRPr>
          </a:p>
          <a:p>
            <a:pPr>
              <a:lnSpc>
                <a:spcPct val="120000"/>
              </a:lnSpc>
            </a:pPr>
            <a:r>
              <a:rPr lang="en-US" sz="3000" b="1" dirty="0" smtClean="0">
                <a:latin typeface="Arial" panose="020B0604020202020204" pitchFamily="34" charset="0"/>
                <a:cs typeface="Arial" panose="020B0604020202020204" pitchFamily="34" charset="0"/>
              </a:rPr>
              <a:t>Spring 2016:</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Series 1, 2 and 3 (modules 9-11 and 13)  </a:t>
            </a:r>
            <a:r>
              <a:rPr lang="en-US" sz="3000" u="sng" dirty="0" smtClean="0">
                <a:solidFill>
                  <a:srgbClr val="008080"/>
                </a:solidFill>
                <a:latin typeface="Arial" panose="020B0604020202020204" pitchFamily="34" charset="0"/>
                <a:cs typeface="Arial" panose="020B0604020202020204" pitchFamily="34" charset="0"/>
              </a:rPr>
              <a:t>49 Participants</a:t>
            </a:r>
          </a:p>
          <a:p>
            <a:pPr>
              <a:lnSpc>
                <a:spcPct val="120000"/>
              </a:lnSpc>
            </a:pPr>
            <a:r>
              <a:rPr lang="en-US" sz="3000" b="1" dirty="0" smtClean="0">
                <a:latin typeface="Arial" panose="020B0604020202020204" pitchFamily="34" charset="0"/>
                <a:cs typeface="Arial" panose="020B0604020202020204" pitchFamily="34" charset="0"/>
              </a:rPr>
              <a:t>Summer 2016:</a:t>
            </a:r>
            <a:r>
              <a:rPr lang="en-US" sz="3000" dirty="0" smtClean="0">
                <a:latin typeface="Arial" panose="020B0604020202020204" pitchFamily="34" charset="0"/>
                <a:cs typeface="Arial" panose="020B0604020202020204" pitchFamily="34" charset="0"/>
              </a:rPr>
              <a:t>  Series 1, 2, 3, and 4 (modules 12, 14-16) </a:t>
            </a:r>
            <a:r>
              <a:rPr lang="en-US" sz="3000" u="sng" dirty="0" smtClean="0">
                <a:solidFill>
                  <a:srgbClr val="008080"/>
                </a:solidFill>
                <a:latin typeface="Arial" panose="020B0604020202020204" pitchFamily="34" charset="0"/>
                <a:cs typeface="Arial" panose="020B0604020202020204" pitchFamily="34" charset="0"/>
              </a:rPr>
              <a:t>39 Participants</a:t>
            </a:r>
          </a:p>
          <a:p>
            <a:pPr>
              <a:lnSpc>
                <a:spcPct val="120000"/>
              </a:lnSpc>
            </a:pPr>
            <a:r>
              <a:rPr lang="en-US" sz="3000" b="1" dirty="0" smtClean="0">
                <a:latin typeface="Arial" panose="020B0604020202020204" pitchFamily="34" charset="0"/>
                <a:cs typeface="Arial" panose="020B0604020202020204" pitchFamily="34" charset="0"/>
              </a:rPr>
              <a:t>Fall 2016:  </a:t>
            </a:r>
            <a:r>
              <a:rPr lang="en-US" sz="3000" dirty="0" smtClean="0">
                <a:latin typeface="Arial" panose="020B0604020202020204" pitchFamily="34" charset="0"/>
                <a:cs typeface="Arial" panose="020B0604020202020204" pitchFamily="34" charset="0"/>
              </a:rPr>
              <a:t>Series 1, 2, 3, and 4 (modules 12, 16,17-18) </a:t>
            </a:r>
            <a:r>
              <a:rPr lang="en-US" sz="3000" u="sng" dirty="0" smtClean="0">
                <a:solidFill>
                  <a:srgbClr val="008080"/>
                </a:solidFill>
                <a:latin typeface="Arial" panose="020B0604020202020204" pitchFamily="34" charset="0"/>
                <a:cs typeface="Arial" panose="020B0604020202020204" pitchFamily="34" charset="0"/>
              </a:rPr>
              <a:t>30  Participants</a:t>
            </a:r>
          </a:p>
          <a:p>
            <a:pPr>
              <a:lnSpc>
                <a:spcPct val="120000"/>
              </a:lnSpc>
            </a:pPr>
            <a:r>
              <a:rPr lang="en-US" sz="3000" b="1" dirty="0" smtClean="0">
                <a:latin typeface="Arial" panose="020B0604020202020204" pitchFamily="34" charset="0"/>
                <a:cs typeface="Arial" panose="020B0604020202020204" pitchFamily="34" charset="0"/>
              </a:rPr>
              <a:t>Spring 2017:  </a:t>
            </a:r>
            <a:r>
              <a:rPr lang="en-US" sz="3000" dirty="0" smtClean="0">
                <a:latin typeface="Arial" panose="020B0604020202020204" pitchFamily="34" charset="0"/>
                <a:cs typeface="Arial" panose="020B0604020202020204" pitchFamily="34" charset="0"/>
              </a:rPr>
              <a:t>Series 1, 2, 3 and 4 (modules 19, 22, 25, 26) </a:t>
            </a:r>
            <a:r>
              <a:rPr lang="en-US" sz="3000" u="sng" dirty="0" smtClean="0">
                <a:solidFill>
                  <a:srgbClr val="008080"/>
                </a:solidFill>
                <a:latin typeface="Arial" panose="020B0604020202020204" pitchFamily="34" charset="0"/>
                <a:cs typeface="Arial" panose="020B0604020202020204" pitchFamily="34" charset="0"/>
              </a:rPr>
              <a:t>30 Participants</a:t>
            </a:r>
          </a:p>
          <a:p>
            <a:pPr>
              <a:lnSpc>
                <a:spcPct val="120000"/>
              </a:lnSpc>
            </a:pPr>
            <a:r>
              <a:rPr lang="en-US" sz="3000" b="1" dirty="0" smtClean="0">
                <a:latin typeface="Arial" panose="020B0604020202020204" pitchFamily="34" charset="0"/>
                <a:cs typeface="Arial" panose="020B0604020202020204" pitchFamily="34" charset="0"/>
              </a:rPr>
              <a:t>Summer 2017: </a:t>
            </a:r>
            <a:r>
              <a:rPr lang="en-US" sz="3000" dirty="0" smtClean="0">
                <a:latin typeface="Arial" panose="020B0604020202020204" pitchFamily="34" charset="0"/>
                <a:cs typeface="Arial" panose="020B0604020202020204" pitchFamily="34" charset="0"/>
              </a:rPr>
              <a:t>Series 1, 2, 3, 4 (modules 19, 22, 25, 26) and 5 (modules 20, 21, 23, 24, 27) </a:t>
            </a:r>
            <a:r>
              <a:rPr lang="en-US" sz="3000" u="sng" dirty="0" smtClean="0">
                <a:solidFill>
                  <a:srgbClr val="008080"/>
                </a:solidFill>
                <a:latin typeface="Arial" panose="020B0604020202020204" pitchFamily="34" charset="0"/>
                <a:cs typeface="Arial" panose="020B0604020202020204" pitchFamily="34" charset="0"/>
              </a:rPr>
              <a:t>32 Participants </a:t>
            </a:r>
          </a:p>
          <a:p>
            <a:pPr marL="0" indent="0">
              <a:buNone/>
            </a:pPr>
            <a:endParaRPr lang="en-US" sz="3000" u="sng" dirty="0" smtClean="0">
              <a:solidFill>
                <a:srgbClr val="008080"/>
              </a:solidFill>
              <a:latin typeface="Arial" panose="020B0604020202020204" pitchFamily="34" charset="0"/>
              <a:cs typeface="Arial" panose="020B0604020202020204" pitchFamily="34" charset="0"/>
            </a:endParaRPr>
          </a:p>
          <a:p>
            <a:pPr marL="0" indent="0">
              <a:buNone/>
            </a:pPr>
            <a:r>
              <a:rPr lang="en-US" sz="3000" dirty="0" smtClean="0">
                <a:solidFill>
                  <a:srgbClr val="008080"/>
                </a:solidFill>
                <a:latin typeface="Arial" panose="020B0604020202020204" pitchFamily="34" charset="0"/>
                <a:cs typeface="Arial" panose="020B0604020202020204" pitchFamily="34" charset="0"/>
              </a:rPr>
              <a:t>Total Participants (some signed up more than once): </a:t>
            </a:r>
            <a:r>
              <a:rPr lang="en-US" sz="3000" u="sng" dirty="0" smtClean="0">
                <a:solidFill>
                  <a:srgbClr val="008080"/>
                </a:solidFill>
                <a:latin typeface="Arial" panose="020B0604020202020204" pitchFamily="34" charset="0"/>
                <a:cs typeface="Arial" panose="020B0604020202020204" pitchFamily="34" charset="0"/>
              </a:rPr>
              <a:t>228 </a:t>
            </a:r>
          </a:p>
          <a:p>
            <a:pPr marL="0" indent="0">
              <a:buNone/>
            </a:pPr>
            <a:endParaRPr lang="en-US" sz="3000" dirty="0" smtClean="0">
              <a:solidFill>
                <a:srgbClr val="FF0000"/>
              </a:solidFill>
              <a:latin typeface="Arial" panose="020B0604020202020204" pitchFamily="34" charset="0"/>
              <a:cs typeface="Arial" panose="020B0604020202020204" pitchFamily="34" charset="0"/>
            </a:endParaRPr>
          </a:p>
          <a:p>
            <a:pPr marL="0" indent="0">
              <a:buNone/>
            </a:pPr>
            <a:endParaRPr lang="en-US" sz="3000" dirty="0" smtClean="0">
              <a:solidFill>
                <a:srgbClr val="FF0000"/>
              </a:solidFill>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755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Dakota Cohort Training </a:t>
            </a:r>
            <a:r>
              <a:rPr lang="en-US" dirty="0" smtClean="0">
                <a:latin typeface="Arial" panose="020B0604020202020204" pitchFamily="34" charset="0"/>
                <a:cs typeface="Arial" panose="020B0604020202020204" pitchFamily="34" charset="0"/>
              </a:rPr>
              <a:t>Participants: </a:t>
            </a:r>
            <a:endParaRPr lang="en-US" dirty="0"/>
          </a:p>
        </p:txBody>
      </p:sp>
      <p:sp>
        <p:nvSpPr>
          <p:cNvPr id="3" name="Content Placeholder 2"/>
          <p:cNvSpPr>
            <a:spLocks noGrp="1"/>
          </p:cNvSpPr>
          <p:nvPr>
            <p:ph idx="1"/>
          </p:nvPr>
        </p:nvSpPr>
        <p:spPr/>
        <p:txBody>
          <a:bodyPr/>
          <a:lstStyle/>
          <a:p>
            <a:r>
              <a:rPr lang="en-US" dirty="0" smtClean="0"/>
              <a:t>Actual Number of Participants: 110</a:t>
            </a:r>
          </a:p>
          <a:p>
            <a:r>
              <a:rPr lang="en-US" dirty="0" smtClean="0"/>
              <a:t>Number of Early Interventionists: 37</a:t>
            </a:r>
          </a:p>
          <a:p>
            <a:pPr lvl="1"/>
            <a:r>
              <a:rPr lang="en-US" dirty="0"/>
              <a:t>Early Childhood </a:t>
            </a:r>
            <a:r>
              <a:rPr lang="en-US" dirty="0" smtClean="0"/>
              <a:t>Special Education Teachers (11</a:t>
            </a:r>
            <a:r>
              <a:rPr lang="en-US" dirty="0"/>
              <a:t>)</a:t>
            </a:r>
          </a:p>
          <a:p>
            <a:pPr lvl="1"/>
            <a:r>
              <a:rPr lang="en-US" dirty="0"/>
              <a:t>Early </a:t>
            </a:r>
            <a:r>
              <a:rPr lang="en-US" dirty="0" smtClean="0"/>
              <a:t>Interventionists </a:t>
            </a:r>
            <a:r>
              <a:rPr lang="en-US" dirty="0"/>
              <a:t>(7)</a:t>
            </a:r>
          </a:p>
          <a:p>
            <a:pPr lvl="1"/>
            <a:r>
              <a:rPr lang="en-US" dirty="0" smtClean="0"/>
              <a:t>Speech Language Pathologists (8)</a:t>
            </a:r>
          </a:p>
          <a:p>
            <a:pPr lvl="1"/>
            <a:r>
              <a:rPr lang="en-US" dirty="0" smtClean="0"/>
              <a:t>TOD working with children 0-5 through H.S.  (2)</a:t>
            </a:r>
          </a:p>
          <a:p>
            <a:pPr lvl="1"/>
            <a:r>
              <a:rPr lang="en-US" dirty="0" smtClean="0"/>
              <a:t>TOBVI working with children 0-5 through H.S. (5)</a:t>
            </a:r>
          </a:p>
          <a:p>
            <a:pPr lvl="1"/>
            <a:r>
              <a:rPr lang="en-US" dirty="0" smtClean="0"/>
              <a:t>Special Education Teachers (4)</a:t>
            </a:r>
            <a:endParaRPr lang="en-US" dirty="0"/>
          </a:p>
        </p:txBody>
      </p:sp>
    </p:spTree>
    <p:extLst>
      <p:ext uri="{BB962C8B-B14F-4D97-AF65-F5344CB8AC3E}">
        <p14:creationId xmlns:p14="http://schemas.microsoft.com/office/powerpoint/2010/main" val="41890178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Dakota Cohort Trainings in Deaf-Blindness for Early Interventionist &amp;quot;&quot;/&gt;&lt;property id=&quot;20307&quot; value=&quot;256&quot;/&gt;&lt;/object&gt;&lt;object type=&quot;3&quot; unique_id=&quot;10004&quot;&gt;&lt;property id=&quot;20148&quot; value=&quot;5&quot;/&gt;&lt;property id=&quot;20300&quot; value=&quot;Slide 2 - &amp;quot;The Dakota Cohort  Trainings in Deaf-Blindness:   &amp;quot;&quot;/&gt;&lt;property id=&quot;20307&quot; value=&quot;326&quot;/&gt;&lt;/object&gt;&lt;object type=&quot;3&quot; unique_id=&quot;10005&quot;&gt;&lt;property id=&quot;20148&quot; value=&quot;5&quot;/&gt;&lt;property id=&quot;20300&quot; value=&quot;Slide 3 - &amp;quot;Open Hands Open Access Modules (1 of 2):&amp;quot;&quot;/&gt;&lt;property id=&quot;20307&quot; value=&quot;392&quot;/&gt;&lt;/object&gt;&lt;object type=&quot;3&quot; unique_id=&quot;10006&quot;&gt;&lt;property id=&quot;20148&quot; value=&quot;5&quot;/&gt;&lt;property id=&quot;20300&quot; value=&quot;Slide 4 - &amp;quot;Open Hands Open Access Modules (2 of 2):&amp;quot;&quot;/&gt;&lt;property id=&quot;20307&quot; value=&quot;391&quot;/&gt;&lt;/object&gt;&lt;object type=&quot;3&quot; unique_id=&quot;10007&quot;&gt;&lt;property id=&quot;20148&quot; value=&quot;5&quot;/&gt;&lt;property id=&quot;20300&quot; value=&quot;Slide 5 - &amp;quot;Graduate Credit Assignments:&amp;quot;&quot;/&gt;&lt;property id=&quot;20307&quot; value=&quot;398&quot;/&gt;&lt;/object&gt;&lt;object type=&quot;3&quot; unique_id=&quot;10008&quot;&gt;&lt;property id=&quot;20148&quot; value=&quot;5&quot;/&gt;&lt;property id=&quot;20300&quot; value=&quot;Slide 6 - &amp;quot;Advertisement Efforts!&amp;quot;&quot;/&gt;&lt;property id=&quot;20307&quot; value=&quot;400&quot;/&gt;&lt;/object&gt;&lt;object type=&quot;3&quot; unique_id=&quot;10009&quot;&gt;&lt;property id=&quot;20148&quot; value=&quot;5&quot;/&gt;&lt;property id=&quot;20300&quot; value=&quot;Slide 7 - &amp;quot;Credit Options:    &amp;quot;&quot;/&gt;&lt;property id=&quot;20307&quot; value=&quot;399&quot;/&gt;&lt;/object&gt;&lt;object type=&quot;3&quot; unique_id=&quot;10010&quot;&gt;&lt;property id=&quot;20148&quot; value=&quot;5&quot;/&gt;&lt;property id=&quot;20300&quot; value=&quot;Slide 8 - &amp;quot;Dakota Cohort Training Progression: &amp;quot;&quot;/&gt;&lt;property id=&quot;20307&quot; value=&quot;325&quot;/&gt;&lt;/object&gt;&lt;object type=&quot;3&quot; unique_id=&quot;10011&quot;&gt;&lt;property id=&quot;20148&quot; value=&quot;5&quot;/&gt;&lt;property id=&quot;20300&quot; value=&quot;Slide 9 - &amp;quot;Dakota Cohort Training Participants: &amp;quot;&quot;/&gt;&lt;property id=&quot;20307&quot; value=&quot;397&quot;/&gt;&lt;/object&gt;&lt;object type=&quot;3&quot; unique_id=&quot;10012&quot;&gt;&lt;property id=&quot;20148&quot; value=&quot;5&quot;/&gt;&lt;property id=&quot;20300&quot; value=&quot;Slide 10 - &amp;quot;Building Capacity through the Dakota Cohort! &amp;quot;&quot;/&gt;&lt;property id=&quot;20307&quot; value=&quot;393&quot;/&gt;&lt;/object&gt;&lt;object type=&quot;3&quot; unique_id=&quot;10013&quot;&gt;&lt;property id=&quot;20148&quot; value=&quot;5&quot;/&gt;&lt;property id=&quot;20300&quot; value=&quot;Slide 11 - &amp;quot;North Dakota Summer 2015: &amp;quot;&quot;/&gt;&lt;property id=&quot;20307&quot; value=&quot;300&quot;/&gt;&lt;/object&gt;&lt;object type=&quot;3&quot; unique_id=&quot;10014&quot;&gt;&lt;property id=&quot;20148&quot; value=&quot;5&quot;/&gt;&lt;property id=&quot;20300&quot; value=&quot;Slide 12 - &amp;quot;South Dakota Summer 2015: &amp;quot;&quot;/&gt;&lt;property id=&quot;20307&quot; value=&quot;348&quot;/&gt;&lt;/object&gt;&lt;object type=&quot;3&quot; unique_id=&quot;10015&quot;&gt;&lt;property id=&quot;20148&quot; value=&quot;5&quot;/&gt;&lt;property id=&quot;20300&quot; value=&quot;Slide 13 - &amp;quot;North Dakota Fall 2015:   &amp;quot;&quot;/&gt;&lt;property id=&quot;20307&quot; value=&quot;307&quot;/&gt;&lt;/object&gt;&lt;object type=&quot;3&quot; unique_id=&quot;10016&quot;&gt;&lt;property id=&quot;20148&quot; value=&quot;5&quot;/&gt;&lt;property id=&quot;20300&quot; value=&quot;Slide 14 - &amp;quot;South Dakota Fall 2015: &amp;quot;&quot;/&gt;&lt;property id=&quot;20307&quot; value=&quot;308&quot;/&gt;&lt;/object&gt;&lt;object type=&quot;3&quot; unique_id=&quot;10017&quot;&gt;&lt;property id=&quot;20148&quot; value=&quot;5&quot;/&gt;&lt;property id=&quot;20300&quot; value=&quot;Slide 15 - &amp;quot;North Dakota Spring 2016:  &amp;quot;&quot;/&gt;&lt;property id=&quot;20307&quot; value=&quot;355&quot;/&gt;&lt;/object&gt;&lt;object type=&quot;3&quot; unique_id=&quot;10018&quot;&gt;&lt;property id=&quot;20148&quot; value=&quot;5&quot;/&gt;&lt;property id=&quot;20300&quot; value=&quot;Slide 16 - &amp;quot;South Dakota Spring 2016 &amp;quot;&quot;/&gt;&lt;property id=&quot;20307&quot; value=&quot;354&quot;/&gt;&lt;/object&gt;&lt;object type=&quot;3&quot; unique_id=&quot;10019&quot;&gt;&lt;property id=&quot;20148&quot; value=&quot;5&quot;/&gt;&lt;property id=&quot;20300&quot; value=&quot;Slide 17 - &amp;quot;North Dakota Summer 2016:  &amp;quot;&quot;/&gt;&lt;property id=&quot;20307&quot; value=&quot;358&quot;/&gt;&lt;/object&gt;&lt;object type=&quot;3&quot; unique_id=&quot;10020&quot;&gt;&lt;property id=&quot;20148&quot; value=&quot;5&quot;/&gt;&lt;property id=&quot;20300&quot; value=&quot;Slide 18 - &amp;quot;South Dakota Summer 2016 &amp;quot;&quot;/&gt;&lt;property id=&quot;20307&quot; value=&quot;357&quot;/&gt;&lt;/object&gt;&lt;object type=&quot;3&quot; unique_id=&quot;10021&quot;&gt;&lt;property id=&quot;20148&quot; value=&quot;5&quot;/&gt;&lt;property id=&quot;20300&quot; value=&quot;Slide 19 - &amp;quot;North Dakota Fall 2016:  &amp;quot;&quot;/&gt;&lt;property id=&quot;20307&quot; value=&quot;377&quot;/&gt;&lt;/object&gt;&lt;object type=&quot;3&quot; unique_id=&quot;10022&quot;&gt;&lt;property id=&quot;20148&quot; value=&quot;5&quot;/&gt;&lt;property id=&quot;20300&quot; value=&quot;Slide 20 - &amp;quot;South Dakota Fall 2016 &amp;quot;&quot;/&gt;&lt;property id=&quot;20307&quot; value=&quot;378&quot;/&gt;&lt;/object&gt;&lt;object type=&quot;3&quot; unique_id=&quot;10023&quot;&gt;&lt;property id=&quot;20148&quot; value=&quot;5&quot;/&gt;&lt;property id=&quot;20300&quot; value=&quot;Slide 21 - &amp;quot;North Dakota  Summer 2017:  &amp;quot;&quot;/&gt;&lt;property id=&quot;20307&quot; value=&quot;394&quot;/&gt;&lt;/object&gt;&lt;object type=&quot;3&quot; unique_id=&quot;10024&quot;&gt;&lt;property id=&quot;20148&quot; value=&quot;5&quot;/&gt;&lt;property id=&quot;20300&quot; value=&quot;Slide 22 - &amp;quot;South Dakota Summer 2017 &amp;quot;&quot;/&gt;&lt;property id=&quot;20307&quot; value=&quot;395&quot;/&gt;&lt;/object&gt;&lt;object type=&quot;3&quot; unique_id=&quot;10025&quot;&gt;&lt;property id=&quot;20148&quot; value=&quot;5&quot;/&gt;&lt;property id=&quot;20300&quot; value=&quot;Slide 23 - &amp;quot;What do Early Interventionist say? (1 of 6) &amp;quot;&quot;/&gt;&lt;property id=&quot;20307&quot; value=&quot;386&quot;/&gt;&lt;/object&gt;&lt;object type=&quot;3&quot; unique_id=&quot;10026&quot;&gt;&lt;property id=&quot;20148&quot; value=&quot;5&quot;/&gt;&lt;property id=&quot;20300&quot; value=&quot;Slide 24 - &amp;quot;What do Early Interventionist say? (2 of 6)&amp;quot;&quot;/&gt;&lt;property id=&quot;20307&quot; value=&quot;401&quot;/&gt;&lt;/object&gt;&lt;object type=&quot;3&quot; unique_id=&quot;10027&quot;&gt;&lt;property id=&quot;20148&quot; value=&quot;5&quot;/&gt;&lt;property id=&quot;20300&quot; value=&quot;Slide 25 - &amp;quot;What do Early Interventionist say? (3 of 6)&amp;quot;&quot;/&gt;&lt;property id=&quot;20307&quot; value=&quot;402&quot;/&gt;&lt;/object&gt;&lt;object type=&quot;3&quot; unique_id=&quot;10028&quot;&gt;&lt;property id=&quot;20148&quot; value=&quot;5&quot;/&gt;&lt;property id=&quot;20300&quot; value=&quot;Slide 26 - &amp;quot;What do Early Interventionist say? (4 of 6)&amp;quot;&quot;/&gt;&lt;property id=&quot;20307&quot; value=&quot;403&quot;/&gt;&lt;/object&gt;&lt;object type=&quot;3&quot; unique_id=&quot;10029&quot;&gt;&lt;property id=&quot;20148&quot; value=&quot;5&quot;/&gt;&lt;property id=&quot;20300&quot; value=&quot;Slide 27 - &amp;quot;What do Early Interventionist say? (5 of 6)&amp;quot;&quot;/&gt;&lt;property id=&quot;20307&quot; value=&quot;405&quot;/&gt;&lt;/object&gt;&lt;object type=&quot;3&quot; unique_id=&quot;10030&quot;&gt;&lt;property id=&quot;20148&quot; value=&quot;5&quot;/&gt;&lt;property id=&quot;20300&quot; value=&quot;Slide 28 - &amp;quot;What do Early Interventionist say? (6 of 6)&amp;quot;&quot;/&gt;&lt;property id=&quot;20307&quot; value=&quot;408&quot;/&gt;&lt;/object&gt;&lt;object type=&quot;3&quot; unique_id=&quot;10031&quot;&gt;&lt;property id=&quot;20148&quot; value=&quot;5&quot;/&gt;&lt;property id=&quot;20300&quot; value=&quot;Slide 29 - &amp;quot;Early Interventionist Interviews by Sherri!&amp;quot;&quot;/&gt;&lt;property id=&quot;20307&quot; value=&quot;406&quot;/&gt;&lt;/object&gt;&lt;object type=&quot;3&quot; unique_id=&quot;10032&quot;&gt;&lt;property id=&quot;20148&quot; value=&quot;5&quot;/&gt;&lt;property id=&quot;20300&quot; value=&quot;Slide 30 - &amp;quot;Early Interventionist Interviews by Rose!&amp;quot;&quot;/&gt;&lt;property id=&quot;20307&quot; value=&quot;412&quot;/&gt;&lt;/object&gt;&lt;object type=&quot;3&quot; unique_id=&quot;10033&quot;&gt;&lt;property id=&quot;20148&quot; value=&quot;5&quot;/&gt;&lt;property id=&quot;20300&quot; value=&quot;Slide 31 - &amp;quot;ENDING REMARKS FROM PAUL OLSON ND VISION SERVICES/SCHOOL FOR THE BLIND &amp;quot;&quot;/&gt;&lt;property id=&quot;20307&quot; value=&quot;407&quot;/&gt;&lt;/object&gt;&lt;object type=&quot;3&quot; unique_id=&quot;10034&quot;&gt;&lt;property id=&quot;20148&quot; value=&quot;5&quot;/&gt;&lt;property id=&quot;20300&quot; value=&quot;Slide 32 - &amp;quot;Any Questions?????&amp;quot;&quot;/&gt;&lt;property id=&quot;20307&quot; value=&quot;413&quot;/&gt;&lt;/object&gt;&lt;object type=&quot;3&quot; unique_id=&quot;10035&quot;&gt;&lt;property id=&quot;20148&quot; value=&quot;5&quot;/&gt;&lt;property id=&quot;20300&quot; value=&quot;Slide 33 - &amp;quot;Contact Information: &amp;quot;&quot;/&gt;&lt;property id=&quot;20307&quot; value=&quot;409&quot;/&gt;&lt;/object&gt;&lt;object type=&quot;3&quot; unique_id=&quot;10036&quot;&gt;&lt;property id=&quot;20148&quot; value=&quot;5&quot;/&gt;&lt;property id=&quot;20300&quot; value=&quot;Slide 34 - &amp;quot;TA-DA!&amp;quot;&quot;/&gt;&lt;property id=&quot;20307&quot; value=&quot;410&quot;/&gt;&lt;/object&gt;&lt;object type=&quot;3&quot; unique_id=&quot;10037&quot;&gt;&lt;property id=&quot;20148&quot; value=&quot;5&quot;/&gt;&lt;property id=&quot;20300&quot; value=&quot;Slide 35 - &amp;quot;Thank You from the Dakotah’s!&amp;quot;&quot;/&gt;&lt;property id=&quot;20307&quot; value=&quot;411&quot;/&gt;&lt;/object&gt;&lt;/object&gt;&lt;object type=&quot;8&quot; unique_id=&quot;1007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8174</TotalTime>
  <Words>4123</Words>
  <Application>Microsoft Macintosh PowerPoint</Application>
  <PresentationFormat>Widescreen</PresentationFormat>
  <Paragraphs>307</Paragraphs>
  <Slides>35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Dakota Cohort Trainings in Deaf-Blindness for Early Interventionists </vt:lpstr>
      <vt:lpstr>The Dakota Cohort  Trainings in Deaf-Blindness:   </vt:lpstr>
      <vt:lpstr>Open Hands Open Access Modules (1 of 2):</vt:lpstr>
      <vt:lpstr>Open Hands Open Access Modules (2 of 2):</vt:lpstr>
      <vt:lpstr>Graduate Credit Assignments:</vt:lpstr>
      <vt:lpstr>Advertisement Efforts!</vt:lpstr>
      <vt:lpstr>Credit Options:    </vt:lpstr>
      <vt:lpstr>Dakota Cohort Training Progression: </vt:lpstr>
      <vt:lpstr>Dakota Cohort Training Participants: </vt:lpstr>
      <vt:lpstr>Building Capacity through the Dakota Cohort! </vt:lpstr>
      <vt:lpstr>North Dakota Summer 2015: </vt:lpstr>
      <vt:lpstr>South Dakota Summer 2015: </vt:lpstr>
      <vt:lpstr>North Dakota Fall 2015:   </vt:lpstr>
      <vt:lpstr>South Dakota Fall 2015: </vt:lpstr>
      <vt:lpstr>North Dakota Spring 2016:  </vt:lpstr>
      <vt:lpstr>South Dakota Spring 2016 </vt:lpstr>
      <vt:lpstr>North Dakota Summer 2016:  </vt:lpstr>
      <vt:lpstr>South Dakota Summer 2016 </vt:lpstr>
      <vt:lpstr>North Dakota Fall 2016:  </vt:lpstr>
      <vt:lpstr>South Dakota Fall 2016 </vt:lpstr>
      <vt:lpstr>North Dakota  Summer 2017:  </vt:lpstr>
      <vt:lpstr>South Dakota Summer 2017 </vt:lpstr>
      <vt:lpstr>What do Early Interventionists say? (1 of 6) </vt:lpstr>
      <vt:lpstr>What do Early Interventionists say? (2 of 6)</vt:lpstr>
      <vt:lpstr>What do Early Interventionists say? (3 of 6)</vt:lpstr>
      <vt:lpstr>What do Early Interventionists say? (4 of 6)</vt:lpstr>
      <vt:lpstr>What do Early Interventionists say? (5 of 6)</vt:lpstr>
      <vt:lpstr>What do Early Interventionists say? (6 of 6)</vt:lpstr>
      <vt:lpstr>Early Interventionist Interviews by Sherri!</vt:lpstr>
      <vt:lpstr>Early Interventionist Interviews by Rose!</vt:lpstr>
      <vt:lpstr>ENDING REMARKS FROM PAUL OLSON ND VISION SERVICES/SCHOOL FOR THE BLIND </vt:lpstr>
      <vt:lpstr>Any Questions?????</vt:lpstr>
      <vt:lpstr>Contact Information: </vt:lpstr>
      <vt:lpstr>TA-DA!</vt:lpstr>
      <vt:lpstr>Thank You from the Dakotahs!</vt:lpstr>
    </vt:vector>
  </TitlesOfParts>
  <Company>SD and ND Deaf-Blind Projects and NCDB</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Dakota Cohort Trainings in Deaf-Blindness for Early Interventionist</dc:title>
  <dc:subject>Power Point Presentation for PO Meeting 7-16</dc:subject>
  <dc:creator>Moehring, Rose, Sherri Nelson, Nancy Steel</dc:creator>
  <cp:lastModifiedBy>Mike Bicknell</cp:lastModifiedBy>
  <cp:revision>326</cp:revision>
  <cp:lastPrinted>2017-05-09T16:08:41Z</cp:lastPrinted>
  <dcterms:created xsi:type="dcterms:W3CDTF">2016-02-24T20:46:52Z</dcterms:created>
  <dcterms:modified xsi:type="dcterms:W3CDTF">2017-06-27T23:40:46Z</dcterms:modified>
</cp:coreProperties>
</file>