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66" r:id="rId3"/>
    <p:sldId id="267" r:id="rId4"/>
    <p:sldId id="269" r:id="rId5"/>
    <p:sldId id="270" r:id="rId6"/>
    <p:sldId id="268" r:id="rId7"/>
    <p:sldId id="271" r:id="rId8"/>
    <p:sldId id="272" r:id="rId9"/>
    <p:sldId id="273" r:id="rId10"/>
    <p:sldId id="274" r:id="rId11"/>
    <p:sldId id="275" r:id="rId12"/>
    <p:sldId id="276" r:id="rId13"/>
    <p:sldId id="264" r:id="rId14"/>
    <p:sldId id="257" r:id="rId15"/>
    <p:sldId id="258" r:id="rId16"/>
    <p:sldId id="261" r:id="rId17"/>
    <p:sldId id="262" r:id="rId18"/>
    <p:sldId id="260" r:id="rId19"/>
  </p:sldIdLst>
  <p:sldSz cx="9144000" cy="6858000" type="screen4x3"/>
  <p:notesSz cx="6934200" cy="92202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25" autoAdjust="0"/>
    <p:restoredTop sz="86402" autoAdjust="0"/>
  </p:normalViewPr>
  <p:slideViewPr>
    <p:cSldViewPr>
      <p:cViewPr varScale="1">
        <p:scale>
          <a:sx n="73" d="100"/>
          <a:sy n="73" d="100"/>
        </p:scale>
        <p:origin x="-99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DEB8E09C-B253-44D3-8F43-8BED138389F2}" type="datetimeFigureOut">
              <a:rPr lang="en-US" smtClean="0"/>
              <a:t>12/7/2016</a:t>
            </a:fld>
            <a:endParaRPr lang="en-US"/>
          </a:p>
        </p:txBody>
      </p:sp>
      <p:sp>
        <p:nvSpPr>
          <p:cNvPr id="4" name="Slide Image Placeholder 3"/>
          <p:cNvSpPr>
            <a:spLocks noGrp="1" noRot="1" noChangeAspect="1"/>
          </p:cNvSpPr>
          <p:nvPr>
            <p:ph type="sldImg" idx="2"/>
          </p:nvPr>
        </p:nvSpPr>
        <p:spPr>
          <a:xfrm>
            <a:off x="1392238" y="1152525"/>
            <a:ext cx="414972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C2070FA9-E87F-4DF8-9331-18D6DEB01C7D}" type="slidenum">
              <a:rPr lang="en-US" smtClean="0"/>
              <a:t>‹#›</a:t>
            </a:fld>
            <a:endParaRPr lang="en-US"/>
          </a:p>
        </p:txBody>
      </p:sp>
    </p:spTree>
    <p:extLst>
      <p:ext uri="{BB962C8B-B14F-4D97-AF65-F5344CB8AC3E}">
        <p14:creationId xmlns:p14="http://schemas.microsoft.com/office/powerpoint/2010/main" val="230283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070FA9-E87F-4DF8-9331-18D6DEB01C7D}" type="slidenum">
              <a:rPr lang="en-US" smtClean="0"/>
              <a:t>1</a:t>
            </a:fld>
            <a:endParaRPr lang="en-US"/>
          </a:p>
        </p:txBody>
      </p:sp>
    </p:spTree>
    <p:extLst>
      <p:ext uri="{BB962C8B-B14F-4D97-AF65-F5344CB8AC3E}">
        <p14:creationId xmlns:p14="http://schemas.microsoft.com/office/powerpoint/2010/main" val="588143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070FA9-E87F-4DF8-9331-18D6DEB01C7D}" type="slidenum">
              <a:rPr lang="en-US" smtClean="0"/>
              <a:t>10</a:t>
            </a:fld>
            <a:endParaRPr lang="en-US"/>
          </a:p>
        </p:txBody>
      </p:sp>
    </p:spTree>
    <p:extLst>
      <p:ext uri="{BB962C8B-B14F-4D97-AF65-F5344CB8AC3E}">
        <p14:creationId xmlns:p14="http://schemas.microsoft.com/office/powerpoint/2010/main" val="3008875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070FA9-E87F-4DF8-9331-18D6DEB01C7D}" type="slidenum">
              <a:rPr lang="en-US" smtClean="0"/>
              <a:t>11</a:t>
            </a:fld>
            <a:endParaRPr lang="en-US"/>
          </a:p>
        </p:txBody>
      </p:sp>
    </p:spTree>
    <p:extLst>
      <p:ext uri="{BB962C8B-B14F-4D97-AF65-F5344CB8AC3E}">
        <p14:creationId xmlns:p14="http://schemas.microsoft.com/office/powerpoint/2010/main" val="76665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070FA9-E87F-4DF8-9331-18D6DEB01C7D}" type="slidenum">
              <a:rPr lang="en-US" smtClean="0"/>
              <a:t>12</a:t>
            </a:fld>
            <a:endParaRPr lang="en-US"/>
          </a:p>
        </p:txBody>
      </p:sp>
    </p:spTree>
    <p:extLst>
      <p:ext uri="{BB962C8B-B14F-4D97-AF65-F5344CB8AC3E}">
        <p14:creationId xmlns:p14="http://schemas.microsoft.com/office/powerpoint/2010/main" val="3973969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070FA9-E87F-4DF8-9331-18D6DEB01C7D}" type="slidenum">
              <a:rPr lang="en-US" smtClean="0"/>
              <a:t>13</a:t>
            </a:fld>
            <a:endParaRPr lang="en-US"/>
          </a:p>
        </p:txBody>
      </p:sp>
    </p:spTree>
    <p:extLst>
      <p:ext uri="{BB962C8B-B14F-4D97-AF65-F5344CB8AC3E}">
        <p14:creationId xmlns:p14="http://schemas.microsoft.com/office/powerpoint/2010/main" val="3324277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070FA9-E87F-4DF8-9331-18D6DEB01C7D}" type="slidenum">
              <a:rPr lang="en-US" smtClean="0"/>
              <a:t>14</a:t>
            </a:fld>
            <a:endParaRPr lang="en-US"/>
          </a:p>
        </p:txBody>
      </p:sp>
    </p:spTree>
    <p:extLst>
      <p:ext uri="{BB962C8B-B14F-4D97-AF65-F5344CB8AC3E}">
        <p14:creationId xmlns:p14="http://schemas.microsoft.com/office/powerpoint/2010/main" val="1891000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070FA9-E87F-4DF8-9331-18D6DEB01C7D}" type="slidenum">
              <a:rPr lang="en-US" smtClean="0"/>
              <a:t>15</a:t>
            </a:fld>
            <a:endParaRPr lang="en-US"/>
          </a:p>
        </p:txBody>
      </p:sp>
    </p:spTree>
    <p:extLst>
      <p:ext uri="{BB962C8B-B14F-4D97-AF65-F5344CB8AC3E}">
        <p14:creationId xmlns:p14="http://schemas.microsoft.com/office/powerpoint/2010/main" val="2592034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070FA9-E87F-4DF8-9331-18D6DEB01C7D}" type="slidenum">
              <a:rPr lang="en-US" smtClean="0"/>
              <a:t>16</a:t>
            </a:fld>
            <a:endParaRPr lang="en-US"/>
          </a:p>
        </p:txBody>
      </p:sp>
    </p:spTree>
    <p:extLst>
      <p:ext uri="{BB962C8B-B14F-4D97-AF65-F5344CB8AC3E}">
        <p14:creationId xmlns:p14="http://schemas.microsoft.com/office/powerpoint/2010/main" val="3053505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070FA9-E87F-4DF8-9331-18D6DEB01C7D}" type="slidenum">
              <a:rPr lang="en-US" smtClean="0"/>
              <a:t>17</a:t>
            </a:fld>
            <a:endParaRPr lang="en-US"/>
          </a:p>
        </p:txBody>
      </p:sp>
    </p:spTree>
    <p:extLst>
      <p:ext uri="{BB962C8B-B14F-4D97-AF65-F5344CB8AC3E}">
        <p14:creationId xmlns:p14="http://schemas.microsoft.com/office/powerpoint/2010/main" val="666339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070FA9-E87F-4DF8-9331-18D6DEB01C7D}" type="slidenum">
              <a:rPr lang="en-US" smtClean="0"/>
              <a:t>18</a:t>
            </a:fld>
            <a:endParaRPr lang="en-US"/>
          </a:p>
        </p:txBody>
      </p:sp>
    </p:spTree>
    <p:extLst>
      <p:ext uri="{BB962C8B-B14F-4D97-AF65-F5344CB8AC3E}">
        <p14:creationId xmlns:p14="http://schemas.microsoft.com/office/powerpoint/2010/main" val="185937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070FA9-E87F-4DF8-9331-18D6DEB01C7D}" type="slidenum">
              <a:rPr lang="en-US" smtClean="0"/>
              <a:t>2</a:t>
            </a:fld>
            <a:endParaRPr lang="en-US"/>
          </a:p>
        </p:txBody>
      </p:sp>
    </p:spTree>
    <p:extLst>
      <p:ext uri="{BB962C8B-B14F-4D97-AF65-F5344CB8AC3E}">
        <p14:creationId xmlns:p14="http://schemas.microsoft.com/office/powerpoint/2010/main" val="257335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070FA9-E87F-4DF8-9331-18D6DEB01C7D}" type="slidenum">
              <a:rPr lang="en-US" smtClean="0"/>
              <a:t>3</a:t>
            </a:fld>
            <a:endParaRPr lang="en-US"/>
          </a:p>
        </p:txBody>
      </p:sp>
    </p:spTree>
    <p:extLst>
      <p:ext uri="{BB962C8B-B14F-4D97-AF65-F5344CB8AC3E}">
        <p14:creationId xmlns:p14="http://schemas.microsoft.com/office/powerpoint/2010/main" val="46152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070FA9-E87F-4DF8-9331-18D6DEB01C7D}" type="slidenum">
              <a:rPr lang="en-US" smtClean="0"/>
              <a:t>4</a:t>
            </a:fld>
            <a:endParaRPr lang="en-US"/>
          </a:p>
        </p:txBody>
      </p:sp>
    </p:spTree>
    <p:extLst>
      <p:ext uri="{BB962C8B-B14F-4D97-AF65-F5344CB8AC3E}">
        <p14:creationId xmlns:p14="http://schemas.microsoft.com/office/powerpoint/2010/main" val="188763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070FA9-E87F-4DF8-9331-18D6DEB01C7D}" type="slidenum">
              <a:rPr lang="en-US" smtClean="0"/>
              <a:t>5</a:t>
            </a:fld>
            <a:endParaRPr lang="en-US"/>
          </a:p>
        </p:txBody>
      </p:sp>
    </p:spTree>
    <p:extLst>
      <p:ext uri="{BB962C8B-B14F-4D97-AF65-F5344CB8AC3E}">
        <p14:creationId xmlns:p14="http://schemas.microsoft.com/office/powerpoint/2010/main" val="348435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070FA9-E87F-4DF8-9331-18D6DEB01C7D}" type="slidenum">
              <a:rPr lang="en-US" smtClean="0"/>
              <a:t>6</a:t>
            </a:fld>
            <a:endParaRPr lang="en-US"/>
          </a:p>
        </p:txBody>
      </p:sp>
    </p:spTree>
    <p:extLst>
      <p:ext uri="{BB962C8B-B14F-4D97-AF65-F5344CB8AC3E}">
        <p14:creationId xmlns:p14="http://schemas.microsoft.com/office/powerpoint/2010/main" val="3354014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070FA9-E87F-4DF8-9331-18D6DEB01C7D}" type="slidenum">
              <a:rPr lang="en-US" smtClean="0"/>
              <a:t>7</a:t>
            </a:fld>
            <a:endParaRPr lang="en-US"/>
          </a:p>
        </p:txBody>
      </p:sp>
    </p:spTree>
    <p:extLst>
      <p:ext uri="{BB962C8B-B14F-4D97-AF65-F5344CB8AC3E}">
        <p14:creationId xmlns:p14="http://schemas.microsoft.com/office/powerpoint/2010/main" val="62753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070FA9-E87F-4DF8-9331-18D6DEB01C7D}" type="slidenum">
              <a:rPr lang="en-US" smtClean="0"/>
              <a:t>8</a:t>
            </a:fld>
            <a:endParaRPr lang="en-US"/>
          </a:p>
        </p:txBody>
      </p:sp>
    </p:spTree>
    <p:extLst>
      <p:ext uri="{BB962C8B-B14F-4D97-AF65-F5344CB8AC3E}">
        <p14:creationId xmlns:p14="http://schemas.microsoft.com/office/powerpoint/2010/main" val="3877133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070FA9-E87F-4DF8-9331-18D6DEB01C7D}" type="slidenum">
              <a:rPr lang="en-US" smtClean="0"/>
              <a:t>9</a:t>
            </a:fld>
            <a:endParaRPr lang="en-US"/>
          </a:p>
        </p:txBody>
      </p:sp>
    </p:spTree>
    <p:extLst>
      <p:ext uri="{BB962C8B-B14F-4D97-AF65-F5344CB8AC3E}">
        <p14:creationId xmlns:p14="http://schemas.microsoft.com/office/powerpoint/2010/main" val="1114951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017726A-A526-4967-A316-9CD105B395F4}" type="datetimeFigureOut">
              <a:rPr lang="en-US" smtClean="0"/>
              <a:pPr/>
              <a:t>12/7/2016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D982A8-10A2-419B-B52F-DC20EEE8E8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17726A-A526-4967-A316-9CD105B395F4}"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982A8-10A2-419B-B52F-DC20EEE8E8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017726A-A526-4967-A316-9CD105B395F4}" type="datetimeFigureOut">
              <a:rPr lang="en-US" smtClean="0"/>
              <a:pPr/>
              <a:t>12/7/2016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BD982A8-10A2-419B-B52F-DC20EEE8E83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017726A-A526-4967-A316-9CD105B395F4}"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D982A8-10A2-419B-B52F-DC20EEE8E832}"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017726A-A526-4967-A316-9CD105B395F4}" type="datetimeFigureOut">
              <a:rPr lang="en-US" smtClean="0"/>
              <a:pPr/>
              <a:t>12/7/2016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BD982A8-10A2-419B-B52F-DC20EEE8E832}"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017726A-A526-4967-A316-9CD105B395F4}" type="datetimeFigureOut">
              <a:rPr lang="en-US" smtClean="0"/>
              <a:pPr/>
              <a:t>12/7/2016</a:t>
            </a:fld>
            <a:endParaRPr lang="en-US"/>
          </a:p>
        </p:txBody>
      </p:sp>
      <p:sp>
        <p:nvSpPr>
          <p:cNvPr id="10" name="Slide Number Placeholder 9"/>
          <p:cNvSpPr>
            <a:spLocks noGrp="1"/>
          </p:cNvSpPr>
          <p:nvPr>
            <p:ph type="sldNum" sz="quarter" idx="16"/>
          </p:nvPr>
        </p:nvSpPr>
        <p:spPr/>
        <p:txBody>
          <a:bodyPr rtlCol="0"/>
          <a:lstStyle/>
          <a:p>
            <a:fld id="{CBD982A8-10A2-419B-B52F-DC20EEE8E83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017726A-A526-4967-A316-9CD105B395F4}" type="datetimeFigureOut">
              <a:rPr lang="en-US" smtClean="0"/>
              <a:pPr/>
              <a:t>12/7/2016</a:t>
            </a:fld>
            <a:endParaRPr lang="en-US"/>
          </a:p>
        </p:txBody>
      </p:sp>
      <p:sp>
        <p:nvSpPr>
          <p:cNvPr id="12" name="Slide Number Placeholder 11"/>
          <p:cNvSpPr>
            <a:spLocks noGrp="1"/>
          </p:cNvSpPr>
          <p:nvPr>
            <p:ph type="sldNum" sz="quarter" idx="16"/>
          </p:nvPr>
        </p:nvSpPr>
        <p:spPr/>
        <p:txBody>
          <a:bodyPr rtlCol="0"/>
          <a:lstStyle/>
          <a:p>
            <a:fld id="{CBD982A8-10A2-419B-B52F-DC20EEE8E83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17726A-A526-4967-A316-9CD105B395F4}"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BD982A8-10A2-419B-B52F-DC20EEE8E8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7726A-A526-4967-A316-9CD105B395F4}"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BD982A8-10A2-419B-B52F-DC20EEE8E8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017726A-A526-4967-A316-9CD105B395F4}"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BD982A8-10A2-419B-B52F-DC20EEE8E832}"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017726A-A526-4967-A316-9CD105B395F4}" type="datetimeFigureOut">
              <a:rPr lang="en-US" smtClean="0"/>
              <a:pPr/>
              <a:t>12/7/2016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BD982A8-10A2-419B-B52F-DC20EEE8E832}"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017726A-A526-4967-A316-9CD105B395F4}" type="datetimeFigureOut">
              <a:rPr lang="en-US" smtClean="0"/>
              <a:pPr/>
              <a:t>12/7/2016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D982A8-10A2-419B-B52F-DC20EEE8E8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b="0" i="0" u="none"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0" i="0" u="none"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chalom@wou.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alturl.com/4c85u" TargetMode="External"/><Relationship Id="rId4" Type="http://schemas.openxmlformats.org/officeDocument/2006/relationships/hyperlink" Target="mailto:bullr@wo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a:r>
              <a:rPr lang="en-US" sz="3600" dirty="0" smtClean="0">
                <a:solidFill>
                  <a:schemeClr val="bg2">
                    <a:lumMod val="25000"/>
                  </a:schemeClr>
                </a:solidFill>
                <a:latin typeface="Tw Cen MT Condensed" panose="020B0606020104020203" pitchFamily="34" charset="0"/>
                <a:cs typeface="Times New Roman" pitchFamily="18" charset="0"/>
              </a:rPr>
              <a:t>Deaf-Blind Child Count</a:t>
            </a:r>
            <a:br>
              <a:rPr lang="en-US" sz="3600" dirty="0" smtClean="0">
                <a:solidFill>
                  <a:schemeClr val="bg2">
                    <a:lumMod val="25000"/>
                  </a:schemeClr>
                </a:solidFill>
                <a:latin typeface="Tw Cen MT Condensed" panose="020B0606020104020203" pitchFamily="34" charset="0"/>
                <a:cs typeface="Times New Roman" pitchFamily="18" charset="0"/>
              </a:rPr>
            </a:br>
            <a:r>
              <a:rPr lang="en-US" sz="3600" dirty="0" smtClean="0">
                <a:solidFill>
                  <a:schemeClr val="bg2">
                    <a:lumMod val="25000"/>
                  </a:schemeClr>
                </a:solidFill>
                <a:latin typeface="Tw Cen MT Condensed" panose="020B0606020104020203" pitchFamily="34" charset="0"/>
                <a:cs typeface="Times New Roman" pitchFamily="18" charset="0"/>
              </a:rPr>
              <a:t>December 7, 2016</a:t>
            </a:r>
            <a:endParaRPr lang="en-US" sz="3600" dirty="0">
              <a:solidFill>
                <a:schemeClr val="bg2">
                  <a:lumMod val="25000"/>
                </a:schemeClr>
              </a:solidFill>
              <a:latin typeface="Tw Cen MT Condensed" panose="020B0606020104020203" pitchFamily="34" charset="0"/>
              <a:cs typeface="Times New Roman" pitchFamily="18" charset="0"/>
            </a:endParaRPr>
          </a:p>
        </p:txBody>
      </p:sp>
      <p:sp>
        <p:nvSpPr>
          <p:cNvPr id="9" name="Content Placeholder 8"/>
          <p:cNvSpPr>
            <a:spLocks noGrp="1"/>
          </p:cNvSpPr>
          <p:nvPr>
            <p:ph sz="quarter" idx="1"/>
          </p:nvPr>
        </p:nvSpPr>
        <p:spPr/>
        <p:txBody>
          <a:bodyPr>
            <a:normAutofit fontScale="92500" lnSpcReduction="10000"/>
          </a:bodyPr>
          <a:lstStyle/>
          <a:p>
            <a:pPr>
              <a:lnSpc>
                <a:spcPct val="150000"/>
              </a:lnSpc>
              <a:buFont typeface="Wingdings" panose="05000000000000000000" pitchFamily="2" charset="2"/>
              <a:buChar char="q"/>
            </a:pPr>
            <a:r>
              <a:rPr lang="en-US" sz="3200" dirty="0" smtClean="0"/>
              <a:t>Welcome</a:t>
            </a:r>
          </a:p>
          <a:p>
            <a:pPr>
              <a:lnSpc>
                <a:spcPct val="150000"/>
              </a:lnSpc>
              <a:buFont typeface="Wingdings" panose="05000000000000000000" pitchFamily="2" charset="2"/>
              <a:buChar char="q"/>
            </a:pPr>
            <a:r>
              <a:rPr lang="en-US" sz="3200" dirty="0" smtClean="0"/>
              <a:t>Housekeeping</a:t>
            </a:r>
          </a:p>
          <a:p>
            <a:pPr>
              <a:lnSpc>
                <a:spcPct val="150000"/>
              </a:lnSpc>
              <a:buFont typeface="Wingdings" panose="05000000000000000000" pitchFamily="2" charset="2"/>
              <a:buChar char="q"/>
            </a:pPr>
            <a:r>
              <a:rPr lang="en-US" sz="3200" dirty="0" smtClean="0"/>
              <a:t>Child Count Webpage Tour</a:t>
            </a:r>
          </a:p>
          <a:p>
            <a:pPr>
              <a:lnSpc>
                <a:spcPct val="150000"/>
              </a:lnSpc>
              <a:buFont typeface="Wingdings" panose="05000000000000000000" pitchFamily="2" charset="2"/>
              <a:buChar char="q"/>
            </a:pPr>
            <a:r>
              <a:rPr lang="en-US" sz="3200" dirty="0" smtClean="0"/>
              <a:t>2015 Child Count Report</a:t>
            </a:r>
          </a:p>
          <a:p>
            <a:pPr>
              <a:lnSpc>
                <a:spcPct val="150000"/>
              </a:lnSpc>
              <a:buFont typeface="Wingdings" panose="05000000000000000000" pitchFamily="2" charset="2"/>
              <a:buChar char="q"/>
            </a:pPr>
            <a:r>
              <a:rPr lang="en-US" sz="3200" dirty="0" smtClean="0"/>
              <a:t>2016 Child Count Preparations</a:t>
            </a:r>
          </a:p>
          <a:p>
            <a:pPr>
              <a:lnSpc>
                <a:spcPct val="150000"/>
              </a:lnSpc>
              <a:buFont typeface="Wingdings" panose="05000000000000000000" pitchFamily="2" charset="2"/>
              <a:buChar char="q"/>
            </a:pPr>
            <a:r>
              <a:rPr lang="en-US" sz="3200" dirty="0" smtClean="0"/>
              <a:t>Questions &amp; Answers</a:t>
            </a:r>
            <a:endParaRPr lang="en-US" sz="3200" dirty="0"/>
          </a:p>
        </p:txBody>
      </p:sp>
      <p:pic>
        <p:nvPicPr>
          <p:cNvPr id="6" name="Picture 2" descr="C:\Users\schalom\Pictures\ncdbnewlogohires2_Nov_11_2013-15_54_29.png" title="NCDB Logo"/>
          <p:cNvPicPr>
            <a:picLocks noChangeAspect="1" noChangeArrowheads="1"/>
          </p:cNvPicPr>
          <p:nvPr/>
        </p:nvPicPr>
        <p:blipFill>
          <a:blip r:embed="rId3" cstate="print"/>
          <a:srcRect/>
          <a:stretch>
            <a:fillRect/>
          </a:stretch>
        </p:blipFill>
        <p:spPr bwMode="auto">
          <a:xfrm>
            <a:off x="381000" y="381000"/>
            <a:ext cx="3810001" cy="762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Child Count Group Page </a:t>
            </a:r>
            <a:r>
              <a:rPr lang="en-US" dirty="0" smtClean="0"/>
              <a:t>Tour:</a:t>
            </a:r>
            <a:r>
              <a:rPr lang="en-US" sz="4000" dirty="0" smtClean="0"/>
              <a:t/>
            </a:r>
            <a:br>
              <a:rPr lang="en-US" sz="4000" dirty="0" smtClean="0"/>
            </a:br>
            <a:r>
              <a:rPr lang="en-US" sz="3600" dirty="0" smtClean="0"/>
              <a:t>Reports</a:t>
            </a:r>
            <a:endParaRPr lang="en-US" sz="3600" dirty="0"/>
          </a:p>
        </p:txBody>
      </p:sp>
      <p:pic>
        <p:nvPicPr>
          <p:cNvPr id="4" name="Content Placeholder 3" descr="Screen shot of the Tools section of the National Child Count home page. Provides overview of the reports available and tools availabe to conduct the annual national child count. Links are highlighted that will be discussed in the webinar." title="Tools section of the National Child Count page"/>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69792" y="1600200"/>
            <a:ext cx="4839365" cy="4495800"/>
          </a:xfrm>
        </p:spPr>
      </p:pic>
    </p:spTree>
    <p:extLst>
      <p:ext uri="{BB962C8B-B14F-4D97-AF65-F5344CB8AC3E}">
        <p14:creationId xmlns:p14="http://schemas.microsoft.com/office/powerpoint/2010/main" val="162787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Child Count Group Page Tour:</a:t>
            </a:r>
            <a:r>
              <a:rPr lang="en-US" sz="4000" dirty="0"/>
              <a:t/>
            </a:r>
            <a:br>
              <a:rPr lang="en-US" sz="4000" dirty="0"/>
            </a:br>
            <a:r>
              <a:rPr lang="en-US" sz="3600" dirty="0"/>
              <a:t>2015 National Deaf-Blind Child Count </a:t>
            </a:r>
            <a:r>
              <a:rPr lang="en-US" sz="3600" dirty="0" smtClean="0"/>
              <a:t>Report</a:t>
            </a:r>
            <a:endParaRPr lang="en-US" sz="3600" dirty="0"/>
          </a:p>
        </p:txBody>
      </p:sp>
      <p:pic>
        <p:nvPicPr>
          <p:cNvPr id="4" name="Content Placeholder 3" descr="Screen shot showing the top half of the home page for the online version of the 2015 National Deaf-Blind Child Count Report." title="On-line National Child Count Report page"/>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181023" y="1600200"/>
            <a:ext cx="5016904" cy="4495800"/>
          </a:xfrm>
        </p:spPr>
      </p:pic>
    </p:spTree>
    <p:extLst>
      <p:ext uri="{BB962C8B-B14F-4D97-AF65-F5344CB8AC3E}">
        <p14:creationId xmlns:p14="http://schemas.microsoft.com/office/powerpoint/2010/main" val="2068383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Child Count Group Page </a:t>
            </a:r>
            <a:r>
              <a:rPr lang="en-US" dirty="0" smtClean="0"/>
              <a:t>Tour:</a:t>
            </a:r>
            <a:r>
              <a:rPr lang="en-US" sz="4000" dirty="0" smtClean="0"/>
              <a:t/>
            </a:r>
            <a:br>
              <a:rPr lang="en-US" sz="4000" dirty="0" smtClean="0"/>
            </a:br>
            <a:r>
              <a:rPr lang="en-US" sz="3600" dirty="0" smtClean="0"/>
              <a:t>2015 Report Table of Contents</a:t>
            </a:r>
            <a:endParaRPr lang="en-US" sz="3600" dirty="0"/>
          </a:p>
        </p:txBody>
      </p:sp>
      <p:pic>
        <p:nvPicPr>
          <p:cNvPr id="4" name="Content Placeholder 3" descr="Screen shot showing the bottom half of the home page for the online version of the 2015 National Deaf-Blind Child Count Report. This includes the table of contents for the report." title="On-line National Child Count Report page"/>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431357" y="1600200"/>
            <a:ext cx="4516235" cy="4495800"/>
          </a:xfrm>
        </p:spPr>
      </p:pic>
    </p:spTree>
    <p:extLst>
      <p:ext uri="{BB962C8B-B14F-4D97-AF65-F5344CB8AC3E}">
        <p14:creationId xmlns:p14="http://schemas.microsoft.com/office/powerpoint/2010/main" val="627614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50000"/>
              </a:lnSpc>
            </a:pPr>
            <a:r>
              <a:rPr lang="en-US" sz="4000" dirty="0" smtClean="0"/>
              <a:t>2015 </a:t>
            </a:r>
            <a:r>
              <a:rPr lang="en-US" sz="4000" dirty="0"/>
              <a:t>Child Count Report</a:t>
            </a:r>
          </a:p>
        </p:txBody>
      </p:sp>
      <p:sp>
        <p:nvSpPr>
          <p:cNvPr id="9" name="Content Placeholder 8"/>
          <p:cNvSpPr>
            <a:spLocks noGrp="1"/>
          </p:cNvSpPr>
          <p:nvPr>
            <p:ph sz="quarter" idx="1"/>
          </p:nvPr>
        </p:nvSpPr>
        <p:spPr>
          <a:xfrm>
            <a:off x="599822" y="1378390"/>
            <a:ext cx="8153400" cy="4495800"/>
          </a:xfrm>
        </p:spPr>
        <p:txBody>
          <a:bodyPr>
            <a:normAutofit/>
          </a:bodyPr>
          <a:lstStyle/>
          <a:p>
            <a:pPr>
              <a:lnSpc>
                <a:spcPct val="150000"/>
              </a:lnSpc>
            </a:pPr>
            <a:r>
              <a:rPr lang="en-US" sz="3200" dirty="0" smtClean="0"/>
              <a:t>30</a:t>
            </a:r>
            <a:r>
              <a:rPr lang="en-US" sz="3200" baseline="30000" dirty="0" smtClean="0"/>
              <a:t>th</a:t>
            </a:r>
            <a:r>
              <a:rPr lang="en-US" sz="3200" dirty="0" smtClean="0"/>
              <a:t> annual report</a:t>
            </a:r>
          </a:p>
          <a:p>
            <a:pPr>
              <a:lnSpc>
                <a:spcPct val="150000"/>
              </a:lnSpc>
            </a:pPr>
            <a:r>
              <a:rPr lang="en-US" sz="3200" dirty="0" smtClean="0"/>
              <a:t>Slight increase from 2014</a:t>
            </a:r>
          </a:p>
          <a:p>
            <a:pPr>
              <a:lnSpc>
                <a:spcPct val="150000"/>
              </a:lnSpc>
            </a:pPr>
            <a:r>
              <a:rPr lang="en-US" sz="3200" dirty="0" smtClean="0"/>
              <a:t>Past trends continuing</a:t>
            </a:r>
          </a:p>
          <a:p>
            <a:pPr>
              <a:lnSpc>
                <a:spcPct val="150000"/>
              </a:lnSpc>
            </a:pPr>
            <a:r>
              <a:rPr lang="en-US" sz="3200" dirty="0" smtClean="0"/>
              <a:t>Emerging trends</a:t>
            </a:r>
          </a:p>
          <a:p>
            <a:pPr>
              <a:lnSpc>
                <a:spcPct val="150000"/>
              </a:lnSpc>
            </a:pPr>
            <a:endParaRPr lang="en-US" sz="2400" dirty="0" smtClean="0"/>
          </a:p>
          <a:p>
            <a:pPr>
              <a:lnSpc>
                <a:spcPct val="150000"/>
              </a:lnSpc>
              <a:buNone/>
            </a:pPr>
            <a:endParaRPr lang="en-US" sz="2400" b="1" u="sng" dirty="0" smtClean="0"/>
          </a:p>
        </p:txBody>
      </p:sp>
    </p:spTree>
    <p:extLst>
      <p:ext uri="{BB962C8B-B14F-4D97-AF65-F5344CB8AC3E}">
        <p14:creationId xmlns:p14="http://schemas.microsoft.com/office/powerpoint/2010/main" val="176723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2016 </a:t>
            </a:r>
            <a:r>
              <a:rPr lang="en-US" sz="4000" dirty="0"/>
              <a:t>Child </a:t>
            </a:r>
            <a:r>
              <a:rPr lang="en-US" sz="4000" dirty="0" smtClean="0"/>
              <a:t>Count - Preparation</a:t>
            </a:r>
            <a:endParaRPr lang="en-US" sz="4000" dirty="0"/>
          </a:p>
        </p:txBody>
      </p:sp>
      <p:sp>
        <p:nvSpPr>
          <p:cNvPr id="9" name="Content Placeholder 8"/>
          <p:cNvSpPr>
            <a:spLocks noGrp="1"/>
          </p:cNvSpPr>
          <p:nvPr>
            <p:ph sz="quarter" idx="1"/>
          </p:nvPr>
        </p:nvSpPr>
        <p:spPr/>
        <p:txBody>
          <a:bodyPr>
            <a:normAutofit fontScale="85000" lnSpcReduction="10000"/>
          </a:bodyPr>
          <a:lstStyle/>
          <a:p>
            <a:r>
              <a:rPr lang="en-US" dirty="0" smtClean="0"/>
              <a:t>Deaf-Blind Child Count Group </a:t>
            </a:r>
            <a:r>
              <a:rPr lang="en-US" dirty="0"/>
              <a:t>p</a:t>
            </a:r>
            <a:r>
              <a:rPr lang="en-US" dirty="0" smtClean="0"/>
              <a:t>age on the NCDB website.</a:t>
            </a:r>
          </a:p>
          <a:p>
            <a:pPr>
              <a:buNone/>
            </a:pPr>
            <a:endParaRPr lang="en-US" dirty="0" smtClean="0"/>
          </a:p>
          <a:p>
            <a:r>
              <a:rPr lang="en-US" dirty="0" smtClean="0"/>
              <a:t>Data Submission</a:t>
            </a:r>
          </a:p>
          <a:p>
            <a:pPr lvl="1"/>
            <a:r>
              <a:rPr lang="en-US" dirty="0" smtClean="0"/>
              <a:t>Dates</a:t>
            </a:r>
          </a:p>
          <a:p>
            <a:pPr lvl="1"/>
            <a:r>
              <a:rPr lang="en-US" dirty="0" smtClean="0"/>
              <a:t>Format</a:t>
            </a:r>
          </a:p>
          <a:p>
            <a:pPr lvl="1"/>
            <a:r>
              <a:rPr lang="en-US" dirty="0" smtClean="0"/>
              <a:t>Critical elements</a:t>
            </a:r>
          </a:p>
          <a:p>
            <a:pPr lvl="1"/>
            <a:r>
              <a:rPr lang="en-US" dirty="0" smtClean="0"/>
              <a:t>Early Submissions</a:t>
            </a:r>
          </a:p>
          <a:p>
            <a:pPr lvl="1"/>
            <a:r>
              <a:rPr lang="en-US" dirty="0" smtClean="0"/>
              <a:t>Requesting an extension</a:t>
            </a:r>
          </a:p>
          <a:p>
            <a:pPr>
              <a:buNone/>
            </a:pPr>
            <a:endParaRPr lang="en-US" dirty="0" smtClean="0"/>
          </a:p>
          <a:p>
            <a:r>
              <a:rPr lang="en-US" dirty="0" smtClean="0"/>
              <a:t>Contact Mark </a:t>
            </a:r>
            <a:r>
              <a:rPr lang="en-US" dirty="0" err="1" smtClean="0"/>
              <a:t>Schalock</a:t>
            </a:r>
            <a:r>
              <a:rPr lang="en-US" dirty="0" smtClean="0"/>
              <a:t> or Robbin Bull anytime with questions you may have (contact information on last slide)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2016 Child Count - Logistics</a:t>
            </a:r>
            <a:endParaRPr lang="en-US" dirty="0"/>
          </a:p>
        </p:txBody>
      </p:sp>
      <p:sp>
        <p:nvSpPr>
          <p:cNvPr id="9" name="Content Placeholder 8"/>
          <p:cNvSpPr>
            <a:spLocks noGrp="1"/>
          </p:cNvSpPr>
          <p:nvPr>
            <p:ph sz="quarter" idx="1"/>
          </p:nvPr>
        </p:nvSpPr>
        <p:spPr/>
        <p:txBody>
          <a:bodyPr/>
          <a:lstStyle/>
          <a:p>
            <a:r>
              <a:rPr lang="en-US" dirty="0" smtClean="0"/>
              <a:t>Dates</a:t>
            </a:r>
          </a:p>
          <a:p>
            <a:pPr lvl="1"/>
            <a:r>
              <a:rPr lang="en-US" dirty="0" smtClean="0"/>
              <a:t>May 1, 2017</a:t>
            </a:r>
          </a:p>
          <a:p>
            <a:pPr lvl="1"/>
            <a:r>
              <a:rPr lang="en-US" dirty="0" smtClean="0"/>
              <a:t>APR</a:t>
            </a:r>
          </a:p>
          <a:p>
            <a:pPr lvl="1"/>
            <a:r>
              <a:rPr lang="en-US" dirty="0" smtClean="0"/>
              <a:t>Extensions</a:t>
            </a:r>
          </a:p>
          <a:p>
            <a:r>
              <a:rPr lang="en-US" dirty="0" smtClean="0"/>
              <a:t>Submitting your data file</a:t>
            </a:r>
          </a:p>
          <a:p>
            <a:pPr lvl="1"/>
            <a:r>
              <a:rPr lang="en-US" dirty="0" smtClean="0"/>
              <a:t>Excel</a:t>
            </a:r>
          </a:p>
          <a:p>
            <a:pPr lvl="1"/>
            <a:r>
              <a:rPr lang="en-US" dirty="0" smtClean="0"/>
              <a:t>Make sure columns are correctly titled</a:t>
            </a:r>
          </a:p>
          <a:p>
            <a:pPr lvl="1"/>
            <a:r>
              <a:rPr lang="en-US" dirty="0" smtClean="0"/>
              <a:t>Blank cells/missing data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2016 </a:t>
            </a:r>
            <a:r>
              <a:rPr lang="en-US" sz="4000" dirty="0"/>
              <a:t>Child Count </a:t>
            </a:r>
            <a:r>
              <a:rPr lang="en-US" sz="4000" dirty="0" smtClean="0"/>
              <a:t>- “Must Have” Data</a:t>
            </a:r>
            <a:endParaRPr lang="en-US" sz="4000" dirty="0"/>
          </a:p>
        </p:txBody>
      </p:sp>
      <p:sp>
        <p:nvSpPr>
          <p:cNvPr id="3" name="Content Placeholder 2"/>
          <p:cNvSpPr>
            <a:spLocks noGrp="1"/>
          </p:cNvSpPr>
          <p:nvPr>
            <p:ph sz="quarter" idx="1"/>
          </p:nvPr>
        </p:nvSpPr>
        <p:spPr/>
        <p:txBody>
          <a:bodyPr/>
          <a:lstStyle/>
          <a:p>
            <a:r>
              <a:rPr lang="en-US" dirty="0"/>
              <a:t>Critical Data Fields</a:t>
            </a:r>
          </a:p>
          <a:p>
            <a:pPr lvl="1"/>
            <a:r>
              <a:rPr lang="en-US" dirty="0"/>
              <a:t>Vision and Hearing Loss</a:t>
            </a:r>
          </a:p>
          <a:p>
            <a:pPr lvl="1"/>
            <a:r>
              <a:rPr lang="en-US" dirty="0"/>
              <a:t>Part C, Part B and Project Exiting Status </a:t>
            </a:r>
          </a:p>
          <a:p>
            <a:pPr lvl="1"/>
            <a:r>
              <a:rPr lang="en-US" dirty="0"/>
              <a:t>Birth </a:t>
            </a:r>
            <a:r>
              <a:rPr lang="en-US" dirty="0" smtClean="0"/>
              <a:t>date</a:t>
            </a:r>
          </a:p>
          <a:p>
            <a:pPr lvl="1"/>
            <a:r>
              <a:rPr lang="en-US" dirty="0" smtClean="0"/>
              <a:t>Intervener Services</a:t>
            </a:r>
            <a:endParaRPr lang="en-US" dirty="0"/>
          </a:p>
          <a:p>
            <a:pPr marL="0" indent="0">
              <a:buNone/>
            </a:pPr>
            <a:endParaRPr lang="en-US" dirty="0"/>
          </a:p>
        </p:txBody>
      </p:sp>
    </p:spTree>
    <p:extLst>
      <p:ext uri="{BB962C8B-B14F-4D97-AF65-F5344CB8AC3E}">
        <p14:creationId xmlns:p14="http://schemas.microsoft.com/office/powerpoint/2010/main" val="758059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2016 </a:t>
            </a:r>
            <a:r>
              <a:rPr lang="en-US" sz="3600" dirty="0"/>
              <a:t>Child Count </a:t>
            </a:r>
            <a:r>
              <a:rPr lang="en-US" sz="3600" dirty="0" smtClean="0"/>
              <a:t>- Additional Details</a:t>
            </a:r>
            <a:endParaRPr lang="en-US" sz="3600" dirty="0"/>
          </a:p>
        </p:txBody>
      </p:sp>
      <p:sp>
        <p:nvSpPr>
          <p:cNvPr id="3" name="Content Placeholder 2"/>
          <p:cNvSpPr>
            <a:spLocks noGrp="1"/>
          </p:cNvSpPr>
          <p:nvPr>
            <p:ph sz="quarter" idx="1"/>
          </p:nvPr>
        </p:nvSpPr>
        <p:spPr/>
        <p:txBody>
          <a:bodyPr/>
          <a:lstStyle/>
          <a:p>
            <a:r>
              <a:rPr lang="en-US" dirty="0" smtClean="0"/>
              <a:t>State Assessments</a:t>
            </a:r>
          </a:p>
          <a:p>
            <a:pPr lvl="1"/>
            <a:r>
              <a:rPr lang="en-US" dirty="0" smtClean="0"/>
              <a:t>Column 27</a:t>
            </a:r>
          </a:p>
          <a:p>
            <a:pPr lvl="1"/>
            <a:r>
              <a:rPr lang="en-US" dirty="0" smtClean="0"/>
              <a:t>Instructions and definition</a:t>
            </a:r>
          </a:p>
          <a:p>
            <a:pPr lvl="1"/>
            <a:r>
              <a:rPr lang="en-US" dirty="0" smtClean="0"/>
              <a:t>Directions for editing </a:t>
            </a:r>
            <a:r>
              <a:rPr lang="en-US" dirty="0" err="1" smtClean="0"/>
              <a:t>Filemaker</a:t>
            </a:r>
            <a:r>
              <a:rPr lang="en-US" dirty="0" smtClean="0"/>
              <a:t> Pro</a:t>
            </a:r>
          </a:p>
        </p:txBody>
      </p:sp>
    </p:spTree>
    <p:extLst>
      <p:ext uri="{BB962C8B-B14F-4D97-AF65-F5344CB8AC3E}">
        <p14:creationId xmlns:p14="http://schemas.microsoft.com/office/powerpoint/2010/main" val="3190325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Q &amp; A</a:t>
            </a:r>
          </a:p>
        </p:txBody>
      </p:sp>
      <p:sp>
        <p:nvSpPr>
          <p:cNvPr id="9" name="Content Placeholder 8"/>
          <p:cNvSpPr>
            <a:spLocks noGrp="1"/>
          </p:cNvSpPr>
          <p:nvPr>
            <p:ph sz="quarter" idx="1"/>
          </p:nvPr>
        </p:nvSpPr>
        <p:spPr/>
        <p:txBody>
          <a:bodyPr>
            <a:normAutofit/>
          </a:bodyPr>
          <a:lstStyle/>
          <a:p>
            <a:pPr algn="ctr">
              <a:buNone/>
            </a:pPr>
            <a:endParaRPr lang="en-US" dirty="0" smtClean="0"/>
          </a:p>
          <a:p>
            <a:pPr algn="ctr">
              <a:buNone/>
            </a:pPr>
            <a:r>
              <a:rPr lang="en-US" dirty="0" smtClean="0"/>
              <a:t>Questions?</a:t>
            </a:r>
          </a:p>
          <a:p>
            <a:pPr>
              <a:buNone/>
            </a:pPr>
            <a:endParaRPr lang="en-US" dirty="0" smtClean="0"/>
          </a:p>
          <a:p>
            <a:pPr>
              <a:buNone/>
            </a:pPr>
            <a:r>
              <a:rPr lang="en-US" dirty="0" smtClean="0"/>
              <a:t>Mark Schalock (503) 838-8777 </a:t>
            </a:r>
            <a:r>
              <a:rPr lang="en-US" dirty="0" smtClean="0">
                <a:solidFill>
                  <a:schemeClr val="bg2">
                    <a:lumMod val="10000"/>
                  </a:schemeClr>
                </a:solidFill>
                <a:hlinkClick r:id="rId3"/>
              </a:rPr>
              <a:t>schalom@wou.edu</a:t>
            </a:r>
            <a:endParaRPr lang="en-US" dirty="0" smtClean="0">
              <a:solidFill>
                <a:schemeClr val="bg2">
                  <a:lumMod val="10000"/>
                </a:schemeClr>
              </a:solidFill>
            </a:endParaRPr>
          </a:p>
          <a:p>
            <a:pPr>
              <a:buNone/>
            </a:pPr>
            <a:r>
              <a:rPr lang="en-US" dirty="0" err="1" smtClean="0"/>
              <a:t>Robbin</a:t>
            </a:r>
            <a:r>
              <a:rPr lang="en-US" dirty="0" smtClean="0"/>
              <a:t> Bull (503) 838-8562 </a:t>
            </a:r>
            <a:r>
              <a:rPr lang="en-US" dirty="0" smtClean="0">
                <a:solidFill>
                  <a:schemeClr val="bg2">
                    <a:lumMod val="50000"/>
                  </a:schemeClr>
                </a:solidFill>
                <a:hlinkClick r:id="rId4"/>
              </a:rPr>
              <a:t>bullr@wou.edu</a:t>
            </a:r>
            <a:endParaRPr lang="en-US" dirty="0" smtClean="0">
              <a:solidFill>
                <a:schemeClr val="bg2">
                  <a:lumMod val="50000"/>
                </a:schemeClr>
              </a:solidFill>
            </a:endParaRPr>
          </a:p>
          <a:p>
            <a:pPr>
              <a:buNone/>
            </a:pPr>
            <a:endParaRPr lang="en-US" sz="2000" dirty="0" smtClean="0"/>
          </a:p>
          <a:p>
            <a:pPr algn="ctr">
              <a:buNone/>
            </a:pPr>
            <a:r>
              <a:rPr lang="en-US" sz="2800" dirty="0" smtClean="0">
                <a:solidFill>
                  <a:schemeClr val="bg2">
                    <a:lumMod val="25000"/>
                  </a:schemeClr>
                </a:solidFill>
                <a:latin typeface="Arial" panose="020B0604020202020204" pitchFamily="34" charset="0"/>
                <a:cs typeface="Arial" panose="020B0604020202020204" pitchFamily="34" charset="0"/>
              </a:rPr>
              <a:t>Webinar Evaluation</a:t>
            </a:r>
          </a:p>
          <a:p>
            <a:pPr algn="ctr">
              <a:buNone/>
            </a:pPr>
            <a:r>
              <a:rPr lang="en-US" sz="2800" u="sng" dirty="0">
                <a:hlinkClick r:id="rId5"/>
              </a:rPr>
              <a:t>http://alturl.com/4c85u</a:t>
            </a:r>
            <a:endParaRPr lang="en-US" sz="4000" dirty="0" smtClean="0">
              <a:solidFill>
                <a:schemeClr val="bg2">
                  <a:lumMod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609600"/>
          </a:xfrm>
        </p:spPr>
        <p:txBody>
          <a:bodyPr>
            <a:normAutofit fontScale="90000"/>
          </a:bodyPr>
          <a:lstStyle/>
          <a:p>
            <a:r>
              <a:rPr lang="en-US" dirty="0" smtClean="0"/>
              <a:t>Child </a:t>
            </a:r>
            <a:r>
              <a:rPr lang="en-US" dirty="0"/>
              <a:t>Count Group </a:t>
            </a:r>
            <a:r>
              <a:rPr lang="en-US" dirty="0" smtClean="0"/>
              <a:t>Page Tour:</a:t>
            </a:r>
            <a:br>
              <a:rPr lang="en-US" dirty="0" smtClean="0"/>
            </a:br>
            <a:r>
              <a:rPr lang="en-US" sz="3600" dirty="0" smtClean="0"/>
              <a:t>NCDB Home Page</a:t>
            </a:r>
            <a:r>
              <a:rPr lang="en-US" dirty="0" smtClean="0"/>
              <a:t/>
            </a:r>
            <a:br>
              <a:rPr lang="en-US" dirty="0" smtClean="0"/>
            </a:br>
            <a:endParaRPr lang="en-US" dirty="0"/>
          </a:p>
        </p:txBody>
      </p:sp>
      <p:pic>
        <p:nvPicPr>
          <p:cNvPr id="4" name="Content Placeholder 3" descr="Screenshot of NCDB homepage with National initiatives highlighted. Provides direction on how to find National Child Count page from NCDB home page." title="NCDB Home Page"/>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82236" y="1600200"/>
            <a:ext cx="4814477" cy="4495800"/>
          </a:xfrm>
        </p:spPr>
      </p:pic>
    </p:spTree>
    <p:extLst>
      <p:ext uri="{BB962C8B-B14F-4D97-AF65-F5344CB8AC3E}">
        <p14:creationId xmlns:p14="http://schemas.microsoft.com/office/powerpoint/2010/main" val="1585731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685800"/>
            <a:ext cx="8153400" cy="609600"/>
          </a:xfrm>
        </p:spPr>
        <p:txBody>
          <a:bodyPr>
            <a:normAutofit fontScale="90000"/>
          </a:bodyPr>
          <a:lstStyle/>
          <a:p>
            <a:r>
              <a:rPr lang="en-US" dirty="0" smtClean="0"/>
              <a:t>Child </a:t>
            </a:r>
            <a:r>
              <a:rPr lang="en-US" dirty="0"/>
              <a:t>Count Group </a:t>
            </a:r>
            <a:r>
              <a:rPr lang="en-US" dirty="0" smtClean="0"/>
              <a:t>Page Tour:</a:t>
            </a:r>
            <a:br>
              <a:rPr lang="en-US" dirty="0" smtClean="0"/>
            </a:br>
            <a:r>
              <a:rPr lang="en-US" sz="3600" dirty="0" smtClean="0"/>
              <a:t>State Project Portal</a:t>
            </a:r>
            <a:r>
              <a:rPr lang="en-US" dirty="0" smtClean="0"/>
              <a:t/>
            </a:r>
            <a:br>
              <a:rPr lang="en-US" dirty="0" smtClean="0"/>
            </a:br>
            <a:endParaRPr lang="en-US" dirty="0"/>
          </a:p>
        </p:txBody>
      </p:sp>
      <p:pic>
        <p:nvPicPr>
          <p:cNvPr id="4" name="Content Placeholder 3" descr="Screenshot of State Project Portal with National Initiatives tab highlighted. Provides direction on how to find National Child Count page from State Project Portal page." title="State Project Portal homepage"/>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67718" y="1600200"/>
            <a:ext cx="4843514" cy="4495800"/>
          </a:xfrm>
        </p:spPr>
      </p:pic>
    </p:spTree>
    <p:extLst>
      <p:ext uri="{BB962C8B-B14F-4D97-AF65-F5344CB8AC3E}">
        <p14:creationId xmlns:p14="http://schemas.microsoft.com/office/powerpoint/2010/main" val="3767458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Child Count Group Page </a:t>
            </a:r>
            <a:r>
              <a:rPr lang="en-US" dirty="0" smtClean="0"/>
              <a:t>Tour:</a:t>
            </a:r>
            <a:br>
              <a:rPr lang="en-US" dirty="0" smtClean="0"/>
            </a:br>
            <a:r>
              <a:rPr lang="en-US" sz="3600" dirty="0" smtClean="0"/>
              <a:t>National Child Count Group Home</a:t>
            </a:r>
            <a:endParaRPr lang="en-US" sz="3600" dirty="0"/>
          </a:p>
        </p:txBody>
      </p:sp>
      <p:pic>
        <p:nvPicPr>
          <p:cNvPr id="4" name="Content Placeholder 3" descr="Screen shot of the top half of the National Child Count homepage. Provides initial description of the assistance and support available to conduct the annual child count." title="National Child Count homepage"/>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192936" y="1600200"/>
            <a:ext cx="4993078" cy="4495800"/>
          </a:xfrm>
        </p:spPr>
      </p:pic>
    </p:spTree>
    <p:extLst>
      <p:ext uri="{BB962C8B-B14F-4D97-AF65-F5344CB8AC3E}">
        <p14:creationId xmlns:p14="http://schemas.microsoft.com/office/powerpoint/2010/main" val="3940111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609600"/>
          </a:xfrm>
        </p:spPr>
        <p:txBody>
          <a:bodyPr>
            <a:normAutofit fontScale="90000"/>
          </a:bodyPr>
          <a:lstStyle/>
          <a:p>
            <a:r>
              <a:rPr lang="en-US" dirty="0"/>
              <a:t>Child Count Group Page </a:t>
            </a:r>
            <a:r>
              <a:rPr lang="en-US" dirty="0" smtClean="0"/>
              <a:t>Tour:</a:t>
            </a:r>
            <a:br>
              <a:rPr lang="en-US" dirty="0" smtClean="0"/>
            </a:br>
            <a:r>
              <a:rPr lang="en-US" sz="3600" dirty="0" smtClean="0"/>
              <a:t>National Child Count Group Home Tools</a:t>
            </a:r>
            <a:endParaRPr lang="en-US" sz="3600" dirty="0"/>
          </a:p>
        </p:txBody>
      </p:sp>
      <p:pic>
        <p:nvPicPr>
          <p:cNvPr id="4" name="Content Placeholder 3" descr="Screen shot of the Tools section of the National Child Count home page. Provides overview of the reports available and tools availabe to conduct the annual national child count. Links are highlighted that will be discussed in the webinar." title="Tools section of the National Child Count page"/>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69792" y="1600200"/>
            <a:ext cx="4839365" cy="4495800"/>
          </a:xfrm>
        </p:spPr>
      </p:pic>
    </p:spTree>
    <p:extLst>
      <p:ext uri="{BB962C8B-B14F-4D97-AF65-F5344CB8AC3E}">
        <p14:creationId xmlns:p14="http://schemas.microsoft.com/office/powerpoint/2010/main" val="3854832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838200"/>
          </a:xfrm>
        </p:spPr>
        <p:txBody>
          <a:bodyPr>
            <a:normAutofit fontScale="90000"/>
          </a:bodyPr>
          <a:lstStyle/>
          <a:p>
            <a:r>
              <a:rPr lang="en-US" dirty="0"/>
              <a:t>Child Count Group Page </a:t>
            </a:r>
            <a:r>
              <a:rPr lang="en-US" dirty="0" smtClean="0"/>
              <a:t>Tour:</a:t>
            </a:r>
            <a:br>
              <a:rPr lang="en-US" dirty="0" smtClean="0"/>
            </a:br>
            <a:r>
              <a:rPr lang="en-US" sz="3600" dirty="0" smtClean="0"/>
              <a:t>National Child Count Group Forms/Instructions</a:t>
            </a:r>
            <a:endParaRPr lang="en-US" sz="3600" dirty="0"/>
          </a:p>
        </p:txBody>
      </p:sp>
      <p:pic>
        <p:nvPicPr>
          <p:cNvPr id="4" name="Content Placeholder 3" descr="Shows screen shot of the page containing instructions and forms used in conducting the annual child count." title="2016 Deaf-Blind Child Count Materials"/>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199728" y="1600200"/>
            <a:ext cx="4979493" cy="4495800"/>
          </a:xfrm>
        </p:spPr>
      </p:pic>
    </p:spTree>
    <p:extLst>
      <p:ext uri="{BB962C8B-B14F-4D97-AF65-F5344CB8AC3E}">
        <p14:creationId xmlns:p14="http://schemas.microsoft.com/office/powerpoint/2010/main" val="212827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Child Count Group Page </a:t>
            </a:r>
            <a:r>
              <a:rPr lang="en-US" dirty="0" smtClean="0"/>
              <a:t>Tour:</a:t>
            </a:r>
            <a:r>
              <a:rPr lang="en-US" sz="4000" dirty="0" smtClean="0"/>
              <a:t/>
            </a:r>
            <a:br>
              <a:rPr lang="en-US" sz="4000" dirty="0" smtClean="0"/>
            </a:br>
            <a:r>
              <a:rPr lang="en-US" sz="3600" dirty="0" smtClean="0"/>
              <a:t>Find</a:t>
            </a:r>
            <a:r>
              <a:rPr lang="en-US" sz="4000" baseline="0" dirty="0" smtClean="0"/>
              <a:t> </a:t>
            </a:r>
            <a:r>
              <a:rPr lang="en-US" sz="3600" dirty="0" smtClean="0"/>
              <a:t>OSEP Letter</a:t>
            </a:r>
            <a:endParaRPr lang="en-US" sz="3600" dirty="0"/>
          </a:p>
        </p:txBody>
      </p:sp>
      <p:pic>
        <p:nvPicPr>
          <p:cNvPr id="4" name="Content Placeholder 3" descr="Shows screen shot of the page containing the Dear Colleague letter from OSEP asking for cooperation from state and local agencies to facilitate the work of the state deaf-blind project." title="OSEP Lette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677964" y="1600200"/>
            <a:ext cx="6023022" cy="4495800"/>
          </a:xfrm>
        </p:spPr>
      </p:pic>
    </p:spTree>
    <p:extLst>
      <p:ext uri="{BB962C8B-B14F-4D97-AF65-F5344CB8AC3E}">
        <p14:creationId xmlns:p14="http://schemas.microsoft.com/office/powerpoint/2010/main" val="1139148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Child Count Group Page </a:t>
            </a:r>
            <a:r>
              <a:rPr lang="en-US" dirty="0" smtClean="0"/>
              <a:t>Tour:</a:t>
            </a:r>
            <a:br>
              <a:rPr lang="en-US" dirty="0" smtClean="0"/>
            </a:br>
            <a:r>
              <a:rPr lang="en-US" sz="3600" dirty="0" smtClean="0"/>
              <a:t>Dear Colleague Letter</a:t>
            </a:r>
            <a:endParaRPr lang="en-US" sz="3600" dirty="0"/>
          </a:p>
        </p:txBody>
      </p:sp>
      <p:pic>
        <p:nvPicPr>
          <p:cNvPr id="4" name="Content Placeholder 3" descr="Screen shot showing the OSEP Dear Colleague letter." title="OSEP Dear Colleague Lette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551740" y="1600200"/>
            <a:ext cx="4275469" cy="4495800"/>
          </a:xfrm>
        </p:spPr>
      </p:pic>
    </p:spTree>
    <p:extLst>
      <p:ext uri="{BB962C8B-B14F-4D97-AF65-F5344CB8AC3E}">
        <p14:creationId xmlns:p14="http://schemas.microsoft.com/office/powerpoint/2010/main" val="2890761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990600"/>
          </a:xfrm>
        </p:spPr>
        <p:txBody>
          <a:bodyPr>
            <a:normAutofit fontScale="90000"/>
          </a:bodyPr>
          <a:lstStyle/>
          <a:p>
            <a:r>
              <a:rPr lang="en-US" dirty="0"/>
              <a:t>Child Count Group Page </a:t>
            </a:r>
            <a:r>
              <a:rPr lang="en-US" dirty="0" smtClean="0"/>
              <a:t>Tour:</a:t>
            </a:r>
            <a:r>
              <a:rPr lang="en-US" sz="4000" dirty="0" smtClean="0"/>
              <a:t/>
            </a:r>
            <a:br>
              <a:rPr lang="en-US" sz="4000" dirty="0" smtClean="0"/>
            </a:br>
            <a:r>
              <a:rPr lang="en-US" sz="3600" dirty="0" smtClean="0"/>
              <a:t>Confidentiality Resources</a:t>
            </a:r>
            <a:endParaRPr lang="en-US" sz="3600" dirty="0"/>
          </a:p>
        </p:txBody>
      </p:sp>
      <p:pic>
        <p:nvPicPr>
          <p:cNvPr id="4" name="Content Placeholder 3" descr="Shows screen shot of the page containing links to resources related to confidentiality. Specific links include information on FERPA and the US Department of Education's guidance on confidentiality matters." title="Confidentiality Materials"/>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123057" y="1600200"/>
            <a:ext cx="5132835" cy="4495800"/>
          </a:xfrm>
        </p:spPr>
      </p:pic>
    </p:spTree>
    <p:extLst>
      <p:ext uri="{BB962C8B-B14F-4D97-AF65-F5344CB8AC3E}">
        <p14:creationId xmlns:p14="http://schemas.microsoft.com/office/powerpoint/2010/main" val="40011967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Deaf-Blind Child Count December 7, 2016&amp;quot;&quot;/&gt;&lt;property id=&quot;20307&quot; value=&quot;256&quot;/&gt;&lt;/object&gt;&lt;object type=&quot;3&quot; unique_id=&quot;10004&quot;&gt;&lt;property id=&quot;20148&quot; value=&quot;5&quot;/&gt;&lt;property id=&quot;20300&quot; value=&quot;Slide 2 - &amp;quot;Child Count Group Page Tour: NCDB Home Page &amp;quot;&quot;/&gt;&lt;property id=&quot;20307&quot; value=&quot;266&quot;/&gt;&lt;/object&gt;&lt;object type=&quot;3&quot; unique_id=&quot;10005&quot;&gt;&lt;property id=&quot;20148&quot; value=&quot;5&quot;/&gt;&lt;property id=&quot;20300&quot; value=&quot;Slide 3 - &amp;quot;Child Count Group Page Tour: State Project Portal &amp;quot;&quot;/&gt;&lt;property id=&quot;20307&quot; value=&quot;267&quot;/&gt;&lt;/object&gt;&lt;object type=&quot;3&quot; unique_id=&quot;10007&quot;&gt;&lt;property id=&quot;20148&quot; value=&quot;5&quot;/&gt;&lt;property id=&quot;20300&quot; value=&quot;Slide 13 - &amp;quot;2015 Child Count Report&amp;quot;&quot;/&gt;&lt;property id=&quot;20307&quot; value=&quot;264&quot;/&gt;&lt;/object&gt;&lt;object type=&quot;3&quot; unique_id=&quot;10008&quot;&gt;&lt;property id=&quot;20148&quot; value=&quot;5&quot;/&gt;&lt;property id=&quot;20300&quot; value=&quot;Slide 14 - &amp;quot;2016 Child Count - Preparation&amp;quot;&quot;/&gt;&lt;property id=&quot;20307&quot; value=&quot;257&quot;/&gt;&lt;/object&gt;&lt;object type=&quot;3&quot; unique_id=&quot;10009&quot;&gt;&lt;property id=&quot;20148&quot; value=&quot;5&quot;/&gt;&lt;property id=&quot;20300&quot; value=&quot;Slide 15 - &amp;quot;2016 Child Count - Logistics&amp;quot;&quot;/&gt;&lt;property id=&quot;20307&quot; value=&quot;258&quot;/&gt;&lt;/object&gt;&lt;object type=&quot;3&quot; unique_id=&quot;10010&quot;&gt;&lt;property id=&quot;20148&quot; value=&quot;5&quot;/&gt;&lt;property id=&quot;20300&quot; value=&quot;Slide 16 - &amp;quot;2016 Child Count - “Must Have” Data&amp;quot;&quot;/&gt;&lt;property id=&quot;20307&quot; value=&quot;261&quot;/&gt;&lt;/object&gt;&lt;object type=&quot;3&quot; unique_id=&quot;10011&quot;&gt;&lt;property id=&quot;20148&quot; value=&quot;5&quot;/&gt;&lt;property id=&quot;20300&quot; value=&quot;Slide 17 - &amp;quot;2016 Child Count - Additional Details&amp;quot;&quot;/&gt;&lt;property id=&quot;20307&quot; value=&quot;262&quot;/&gt;&lt;/object&gt;&lt;object type=&quot;3&quot; unique_id=&quot;10012&quot;&gt;&lt;property id=&quot;20148&quot; value=&quot;5&quot;/&gt;&lt;property id=&quot;20300&quot; value=&quot;Slide 18 - &amp;quot;Q &amp;amp; A&amp;quot;&quot;/&gt;&lt;property id=&quot;20307&quot; value=&quot;260&quot;/&gt;&lt;/object&gt;&lt;object type=&quot;3&quot; unique_id=&quot;10025&quot;&gt;&lt;property id=&quot;20148&quot; value=&quot;5&quot;/&gt;&lt;property id=&quot;20300&quot; value=&quot;Slide 4 - &amp;quot;Child Count Group Page Tour: National Child Count Group Home&amp;quot;&quot;/&gt;&lt;property id=&quot;20307&quot; value=&quot;269&quot;/&gt;&lt;/object&gt;&lt;object type=&quot;3&quot; unique_id=&quot;10026&quot;&gt;&lt;property id=&quot;20148&quot; value=&quot;5&quot;/&gt;&lt;property id=&quot;20300&quot; value=&quot;Slide 5 - &amp;quot;Child Count Group Page Tour: National Child Count Group Home Tools&amp;quot;&quot;/&gt;&lt;property id=&quot;20307&quot; value=&quot;270&quot;/&gt;&lt;/object&gt;&lt;object type=&quot;3&quot; unique_id=&quot;10027&quot;&gt;&lt;property id=&quot;20148&quot; value=&quot;5&quot;/&gt;&lt;property id=&quot;20300&quot; value=&quot;Slide 6 - &amp;quot;Child Count Group Page Tour: National Child Count Group Forms/Instructions&amp;quot;&quot;/&gt;&lt;property id=&quot;20307&quot; value=&quot;268&quot;/&gt;&lt;/object&gt;&lt;object type=&quot;3&quot; unique_id=&quot;10028&quot;&gt;&lt;property id=&quot;20148&quot; value=&quot;5&quot;/&gt;&lt;property id=&quot;20300&quot; value=&quot;Slide 7 - &amp;quot;Child Count Group Page Tour: Find OSEP Letter&amp;quot;&quot;/&gt;&lt;property id=&quot;20307&quot; value=&quot;271&quot;/&gt;&lt;/object&gt;&lt;object type=&quot;3&quot; unique_id=&quot;10029&quot;&gt;&lt;property id=&quot;20148&quot; value=&quot;5&quot;/&gt;&lt;property id=&quot;20300&quot; value=&quot;Slide 8 - &amp;quot;Child Count Group Page Tour: Dear Colleague Letter&amp;quot;&quot;/&gt;&lt;property id=&quot;20307&quot; value=&quot;272&quot;/&gt;&lt;/object&gt;&lt;object type=&quot;3&quot; unique_id=&quot;10030&quot;&gt;&lt;property id=&quot;20148&quot; value=&quot;5&quot;/&gt;&lt;property id=&quot;20300&quot; value=&quot;Slide 9 - &amp;quot;Child Count Group Page Tour: Confidentiality Resources&amp;quot;&quot;/&gt;&lt;property id=&quot;20307&quot; value=&quot;273&quot;/&gt;&lt;/object&gt;&lt;object type=&quot;3&quot; unique_id=&quot;10031&quot;&gt;&lt;property id=&quot;20148&quot; value=&quot;5&quot;/&gt;&lt;property id=&quot;20300&quot; value=&quot;Slide 10 - &amp;quot;Child Count Group Page Tour: Reports&amp;quot;&quot;/&gt;&lt;property id=&quot;20307&quot; value=&quot;274&quot;/&gt;&lt;/object&gt;&lt;object type=&quot;3&quot; unique_id=&quot;10032&quot;&gt;&lt;property id=&quot;20148&quot; value=&quot;5&quot;/&gt;&lt;property id=&quot;20300&quot; value=&quot;Slide 11 - &amp;quot;Child Count Group Page Tour: 2015 National Deaf-Blind Child Count Report&amp;quot;&quot;/&gt;&lt;property id=&quot;20307&quot; value=&quot;275&quot;/&gt;&lt;/object&gt;&lt;object type=&quot;3&quot; unique_id=&quot;10033&quot;&gt;&lt;property id=&quot;20148&quot; value=&quot;5&quot;/&gt;&lt;property id=&quot;20300&quot; value=&quot;Slide 12 - &amp;quot;Child Count Group Page Tour: 2015 Report Table of Contents&amp;quot;&quot;/&gt;&lt;property id=&quot;20307&quot; value=&quot;276&quot;/&gt;&lt;/object&gt;&lt;/object&gt;&lt;object type=&quot;8&quot; unique_id=&quot;10024&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815D04"/>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1037</TotalTime>
  <Words>262</Words>
  <Application>Microsoft Office PowerPoint</Application>
  <PresentationFormat>On-screen Show (4:3)</PresentationFormat>
  <Paragraphs>81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Median</vt:lpstr>
      <vt:lpstr>Deaf-Blind Child Count December 7, 2016</vt:lpstr>
      <vt:lpstr>Child Count Group Page Tour: NCDB Home Page </vt:lpstr>
      <vt:lpstr>Child Count Group Page Tour: State Project Portal </vt:lpstr>
      <vt:lpstr>Child Count Group Page Tour: National Child Count Group Home</vt:lpstr>
      <vt:lpstr>Child Count Group Page Tour: National Child Count Group Home Tools</vt:lpstr>
      <vt:lpstr>Child Count Group Page Tour: National Child Count Group Forms/Instructions</vt:lpstr>
      <vt:lpstr>Child Count Group Page Tour: Find OSEP Letter</vt:lpstr>
      <vt:lpstr>Child Count Group Page Tour: Dear Colleague Letter</vt:lpstr>
      <vt:lpstr>Child Count Group Page Tour: Confidentiality Resources</vt:lpstr>
      <vt:lpstr>Child Count Group Page Tour: Reports</vt:lpstr>
      <vt:lpstr>Child Count Group Page Tour: 2015 National Deaf-Blind Child Count Report</vt:lpstr>
      <vt:lpstr>Child Count Group Page Tour: 2015 Report Table of Contents</vt:lpstr>
      <vt:lpstr>2015 Child Count Report</vt:lpstr>
      <vt:lpstr>2016 Child Count - Preparation</vt:lpstr>
      <vt:lpstr>2016 Child Count - Logistics</vt:lpstr>
      <vt:lpstr>2016 Child Count - “Must Have” Data</vt:lpstr>
      <vt:lpstr>2016 Child Count - Additional Details</vt:lpstr>
      <vt:lpstr>Q &amp; A</vt:lpstr>
    </vt:vector>
  </TitlesOfParts>
  <Company>Western Oregon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dc:creator>
  <cp:lastModifiedBy>Windows User</cp:lastModifiedBy>
  <cp:revision>64</cp:revision>
  <dcterms:created xsi:type="dcterms:W3CDTF">2014-03-10T21:18:24Z</dcterms:created>
  <dcterms:modified xsi:type="dcterms:W3CDTF">2016-12-07T16:33:26Z</dcterms:modified>
</cp:coreProperties>
</file>