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90" y="-5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6775465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Personnel Prep Group- some literature reviews</a:t>
            </a:r>
          </a:p>
          <a:p>
            <a:pPr lvl="0" rtl="0">
              <a:lnSpc>
                <a:spcPct val="115000"/>
              </a:lnSpc>
              <a:spcBef>
                <a:spcPts val="0"/>
              </a:spcBef>
              <a:spcAft>
                <a:spcPts val="1600"/>
              </a:spcAft>
              <a:buClr>
                <a:schemeClr val="dk1"/>
              </a:buClr>
              <a:buSzPct val="61111"/>
              <a:buFont typeface="Arial"/>
              <a:buNone/>
            </a:pPr>
            <a:r>
              <a:rPr lang="en" sz="1800">
                <a:solidFill>
                  <a:schemeClr val="dk2"/>
                </a:solidFill>
              </a:rPr>
              <a:t>OHOA Modules Creation</a:t>
            </a:r>
          </a:p>
          <a:p>
            <a:pPr lvl="0" rtl="0">
              <a:lnSpc>
                <a:spcPct val="115000"/>
              </a:lnSpc>
              <a:spcBef>
                <a:spcPts val="0"/>
              </a:spcBef>
              <a:spcAft>
                <a:spcPts val="1600"/>
              </a:spcAft>
              <a:buClr>
                <a:schemeClr val="dk1"/>
              </a:buClr>
              <a:buSzPct val="61111"/>
              <a:buFont typeface="Arial"/>
              <a:buNone/>
            </a:pPr>
            <a:r>
              <a:rPr lang="en" sz="1800">
                <a:solidFill>
                  <a:schemeClr val="dk2"/>
                </a:solidFill>
              </a:rPr>
              <a:t>OHOA Modules Surveys and Assignments</a:t>
            </a:r>
          </a:p>
          <a:p>
            <a:pPr lvl="0" rtl="0">
              <a:lnSpc>
                <a:spcPct val="115000"/>
              </a:lnSpc>
              <a:spcBef>
                <a:spcPts val="0"/>
              </a:spcBef>
              <a:spcAft>
                <a:spcPts val="1600"/>
              </a:spcAft>
              <a:buClr>
                <a:schemeClr val="dk1"/>
              </a:buClr>
              <a:buSzPct val="61111"/>
              <a:buFont typeface="Arial"/>
              <a:buNone/>
            </a:pPr>
            <a:r>
              <a:rPr lang="en" sz="1800">
                <a:solidFill>
                  <a:schemeClr val="dk2"/>
                </a:solidFill>
              </a:rPr>
              <a:t>OHOA Modules Alignment</a:t>
            </a:r>
          </a:p>
          <a:p>
            <a:pPr lvl="0" rtl="0">
              <a:lnSpc>
                <a:spcPct val="115000"/>
              </a:lnSpc>
              <a:spcBef>
                <a:spcPts val="0"/>
              </a:spcBef>
              <a:spcAft>
                <a:spcPts val="1600"/>
              </a:spcAft>
              <a:buClr>
                <a:schemeClr val="dk1"/>
              </a:buClr>
              <a:buSzPct val="61111"/>
              <a:buFont typeface="Arial"/>
              <a:buNone/>
            </a:pPr>
            <a:r>
              <a:rPr lang="en" sz="1800">
                <a:solidFill>
                  <a:schemeClr val="dk2"/>
                </a:solidFill>
              </a:rPr>
              <a:t>Mahara E-portfolio Development</a:t>
            </a:r>
          </a:p>
          <a:p>
            <a:pPr lvl="0">
              <a:lnSpc>
                <a:spcPct val="115000"/>
              </a:lnSpc>
              <a:spcBef>
                <a:spcPts val="0"/>
              </a:spcBef>
              <a:spcAft>
                <a:spcPts val="1600"/>
              </a:spcAft>
              <a:buClr>
                <a:schemeClr val="dk1"/>
              </a:buClr>
              <a:buSzPct val="61111"/>
              <a:buFont typeface="Arial"/>
              <a:buNone/>
            </a:pPr>
            <a:r>
              <a:rPr lang="en" sz="1800">
                <a:solidFill>
                  <a:schemeClr val="dk2"/>
                </a:solidFill>
              </a:rPr>
              <a:t>Conversations with UT, TX, personnel prep, the CEC, and other partners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Each sub-committee that is working in this initiative helps to sculpt the work and the agenda- identifies needs.  Reporting and dialogue happen on the NCDB website.  Regular information is shared on FB, blogs, twitter, Moodle and the NCDB site. Ideas for partnering with the CEC, family organizations, product development will stem from the different committee efforts and ongoing dialogues with members in the network.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There have been many efforts by leaders in the field to recognize and address the needs of students by having standards for educators. Today we are going to address competencies that have been developed by one professional organization. Examples exist from Perkins as well as from other programs and universities. The importance of looking at competencies through the CEC is because it is a respected international special education organization that is recognized by accrediting organizations for universities and is also recognized by the U.S.Office of Special Education. We have also been different that our other low incidence fields as far as sustaining specialized knowledge and skills for teachers.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CEC uses a systematic process for reviewing and validating competencies.  The CEC Divisions also have a role in updating and maintaining competencies that are related to specialized roles.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For over 30 years, the CEC has developed competency sets. </a:t>
            </a:r>
          </a:p>
          <a:p>
            <a:pPr>
              <a:spcBef>
                <a:spcPts val="0"/>
              </a:spcBef>
              <a:buNone/>
            </a:pPr>
            <a:r>
              <a:rPr lang="en"/>
              <a:t>Zambone and Alsop also worked with partners to align each competency under the then 10 standards with the research, theory and practice base (literature review).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After the item analysis process is completely developed and submitted, the survey and reviewing and final literature review is done.  It is then sent to the professional standards committee for final review, approval and publishing on the web.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52" name="Shape 52"/>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3" name="Shape 5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5"/>
        <p:cNvGrpSpPr/>
        <p:nvPr/>
      </p:nvGrpSpPr>
      <p:grpSpPr>
        <a:xfrm>
          <a:off x="0" y="0"/>
          <a:ext cx="0" cy="0"/>
          <a:chOff x="0" y="0"/>
          <a:chExt cx="0" cy="0"/>
        </a:xfrm>
      </p:grpSpPr>
      <p:sp>
        <p:nvSpPr>
          <p:cNvPr id="206" name="Shape 206"/>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207" name="Shape 207"/>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rtl="0">
              <a:spcBef>
                <a:spcPts val="0"/>
              </a:spcBef>
              <a:buClr>
                <a:schemeClr val="dk2"/>
              </a:buClr>
              <a:buNone/>
              <a:defRPr>
                <a:solidFill>
                  <a:schemeClr val="dk2"/>
                </a:solidFill>
              </a:defRPr>
            </a:lvl1pPr>
            <a:lvl2pPr algn="ctr" rtl="0">
              <a:spcBef>
                <a:spcPts val="0"/>
              </a:spcBef>
              <a:buClr>
                <a:schemeClr val="dk2"/>
              </a:buClr>
              <a:buSzPct val="100000"/>
              <a:buNone/>
              <a:defRPr sz="3000">
                <a:solidFill>
                  <a:schemeClr val="dk2"/>
                </a:solidFill>
              </a:defRPr>
            </a:lvl2pPr>
            <a:lvl3pPr algn="ctr" rtl="0">
              <a:spcBef>
                <a:spcPts val="0"/>
              </a:spcBef>
              <a:buClr>
                <a:schemeClr val="dk2"/>
              </a:buClr>
              <a:buSzPct val="100000"/>
              <a:buNone/>
              <a:defRPr sz="3000">
                <a:solidFill>
                  <a:schemeClr val="dk2"/>
                </a:solidFill>
              </a:defRPr>
            </a:lvl3pPr>
            <a:lvl4pPr algn="ctr" rtl="0">
              <a:spcBef>
                <a:spcPts val="0"/>
              </a:spcBef>
              <a:buClr>
                <a:schemeClr val="dk2"/>
              </a:buClr>
              <a:buSzPct val="100000"/>
              <a:buNone/>
              <a:defRPr sz="3000">
                <a:solidFill>
                  <a:schemeClr val="dk2"/>
                </a:solidFill>
              </a:defRPr>
            </a:lvl4pPr>
            <a:lvl5pPr algn="ctr" rtl="0">
              <a:spcBef>
                <a:spcPts val="0"/>
              </a:spcBef>
              <a:buClr>
                <a:schemeClr val="dk2"/>
              </a:buClr>
              <a:buSzPct val="100000"/>
              <a:buNone/>
              <a:defRPr sz="3000">
                <a:solidFill>
                  <a:schemeClr val="dk2"/>
                </a:solidFill>
              </a:defRPr>
            </a:lvl5pPr>
            <a:lvl6pPr algn="ctr" rtl="0">
              <a:spcBef>
                <a:spcPts val="0"/>
              </a:spcBef>
              <a:buClr>
                <a:schemeClr val="dk2"/>
              </a:buClr>
              <a:buSzPct val="100000"/>
              <a:buNone/>
              <a:defRPr sz="3000">
                <a:solidFill>
                  <a:schemeClr val="dk2"/>
                </a:solidFill>
              </a:defRPr>
            </a:lvl6pPr>
            <a:lvl7pPr algn="ctr" rtl="0">
              <a:spcBef>
                <a:spcPts val="0"/>
              </a:spcBef>
              <a:buClr>
                <a:schemeClr val="dk2"/>
              </a:buClr>
              <a:buSzPct val="100000"/>
              <a:buNone/>
              <a:defRPr sz="3000">
                <a:solidFill>
                  <a:schemeClr val="dk2"/>
                </a:solidFill>
              </a:defRPr>
            </a:lvl7pPr>
            <a:lvl8pPr algn="ctr" rtl="0">
              <a:spcBef>
                <a:spcPts val="0"/>
              </a:spcBef>
              <a:buClr>
                <a:schemeClr val="dk2"/>
              </a:buClr>
              <a:buSzPct val="100000"/>
              <a:buNone/>
              <a:defRPr sz="3000">
                <a:solidFill>
                  <a:schemeClr val="dk2"/>
                </a:solidFill>
              </a:defRPr>
            </a:lvl8pPr>
            <a:lvl9pPr algn="ctr" rtl="0">
              <a:spcBef>
                <a:spcPts val="0"/>
              </a:spcBef>
              <a:buClr>
                <a:schemeClr val="dk2"/>
              </a:buClr>
              <a:buSzPct val="100000"/>
              <a:buNone/>
              <a:defRPr sz="3000">
                <a:solidFill>
                  <a:schemeClr val="dk2"/>
                </a:solidFill>
              </a:defRPr>
            </a:lvl9pPr>
          </a:lstStyle>
          <a:p>
            <a:endParaRPr/>
          </a:p>
        </p:txBody>
      </p:sp>
      <p:sp>
        <p:nvSpPr>
          <p:cNvPr id="208" name="Shape 20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1" name="Shape 211"/>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2" name="Shape 21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5" name="Shape 2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6" name="Shape 2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7" name="Shape 21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0" name="Shape 2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aption">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rtl="0">
              <a:spcBef>
                <a:spcPts val="360"/>
              </a:spcBef>
              <a:buSzPct val="100000"/>
              <a:buNone/>
              <a:defRPr sz="1800"/>
            </a:lvl1pPr>
          </a:lstStyle>
          <a:p>
            <a:endParaRPr/>
          </a:p>
        </p:txBody>
      </p:sp>
      <p:sp>
        <p:nvSpPr>
          <p:cNvPr id="223" name="Shape 2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4"/>
        <p:cNvGrpSpPr/>
        <p:nvPr/>
      </p:nvGrpSpPr>
      <p:grpSpPr>
        <a:xfrm>
          <a:off x="0" y="0"/>
          <a:ext cx="0" cy="0"/>
          <a:chOff x="0" y="0"/>
          <a:chExt cx="0" cy="0"/>
        </a:xfrm>
      </p:grpSpPr>
      <p:sp>
        <p:nvSpPr>
          <p:cNvPr id="225" name="Shape 22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buClr>
                <a:schemeClr val="dk1"/>
              </a:buClr>
              <a:buSzPct val="100000"/>
              <a:buNone/>
              <a:defRPr sz="3600" b="1">
                <a:solidFill>
                  <a:schemeClr val="dk1"/>
                </a:solidFill>
              </a:defRPr>
            </a:lvl1pPr>
            <a:lvl2pPr rtl="0">
              <a:spcBef>
                <a:spcPts val="0"/>
              </a:spcBef>
              <a:buClr>
                <a:schemeClr val="dk1"/>
              </a:buClr>
              <a:buSzPct val="100000"/>
              <a:buNone/>
              <a:defRPr sz="3600" b="1">
                <a:solidFill>
                  <a:schemeClr val="dk1"/>
                </a:solidFill>
              </a:defRPr>
            </a:lvl2pPr>
            <a:lvl3pPr rtl="0">
              <a:spcBef>
                <a:spcPts val="0"/>
              </a:spcBef>
              <a:buClr>
                <a:schemeClr val="dk1"/>
              </a:buClr>
              <a:buSzPct val="100000"/>
              <a:buNone/>
              <a:defRPr sz="3600" b="1">
                <a:solidFill>
                  <a:schemeClr val="dk1"/>
                </a:solidFill>
              </a:defRPr>
            </a:lvl3pPr>
            <a:lvl4pPr rtl="0">
              <a:spcBef>
                <a:spcPts val="0"/>
              </a:spcBef>
              <a:buClr>
                <a:schemeClr val="dk1"/>
              </a:buClr>
              <a:buSzPct val="100000"/>
              <a:buNone/>
              <a:defRPr sz="3600" b="1">
                <a:solidFill>
                  <a:schemeClr val="dk1"/>
                </a:solidFill>
              </a:defRPr>
            </a:lvl4pPr>
            <a:lvl5pPr rtl="0">
              <a:spcBef>
                <a:spcPts val="0"/>
              </a:spcBef>
              <a:buClr>
                <a:schemeClr val="dk1"/>
              </a:buClr>
              <a:buSzPct val="100000"/>
              <a:buNone/>
              <a:defRPr sz="3600" b="1">
                <a:solidFill>
                  <a:schemeClr val="dk1"/>
                </a:solidFill>
              </a:defRPr>
            </a:lvl5pPr>
            <a:lvl6pPr rtl="0">
              <a:spcBef>
                <a:spcPts val="0"/>
              </a:spcBef>
              <a:buClr>
                <a:schemeClr val="dk1"/>
              </a:buClr>
              <a:buSzPct val="100000"/>
              <a:buNone/>
              <a:defRPr sz="3600" b="1">
                <a:solidFill>
                  <a:schemeClr val="dk1"/>
                </a:solidFill>
              </a:defRPr>
            </a:lvl6pPr>
            <a:lvl7pPr rtl="0">
              <a:spcBef>
                <a:spcPts val="0"/>
              </a:spcBef>
              <a:buClr>
                <a:schemeClr val="dk1"/>
              </a:buClr>
              <a:buSzPct val="100000"/>
              <a:buNone/>
              <a:defRPr sz="3600" b="1">
                <a:solidFill>
                  <a:schemeClr val="dk1"/>
                </a:solidFill>
              </a:defRPr>
            </a:lvl7pPr>
            <a:lvl8pPr rtl="0">
              <a:spcBef>
                <a:spcPts val="0"/>
              </a:spcBef>
              <a:buClr>
                <a:schemeClr val="dk1"/>
              </a:buClr>
              <a:buSzPct val="100000"/>
              <a:buNone/>
              <a:defRPr sz="3600" b="1">
                <a:solidFill>
                  <a:schemeClr val="dk1"/>
                </a:solidFill>
              </a:defRPr>
            </a:lvl8pPr>
            <a:lvl9pPr rtl="0">
              <a:spcBef>
                <a:spcPts val="0"/>
              </a:spcBef>
              <a:buClr>
                <a:schemeClr val="dk1"/>
              </a:buClr>
              <a:buSzPct val="100000"/>
              <a:buNone/>
              <a:defRPr sz="3600" b="1">
                <a:solidFill>
                  <a:schemeClr val="dk1"/>
                </a:solidFill>
              </a:defRPr>
            </a:lvl9pPr>
          </a:lstStyle>
          <a:p>
            <a:endParaRPr/>
          </a:p>
        </p:txBody>
      </p:sp>
      <p:sp>
        <p:nvSpPr>
          <p:cNvPr id="203" name="Shape 203"/>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a:p>
        </p:txBody>
      </p:sp>
      <p:sp>
        <p:nvSpPr>
          <p:cNvPr id="204" name="Shape 204"/>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300">
                <a:solidFill>
                  <a:schemeClr val="dk1"/>
                </a:solidFill>
              </a:r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community.cec.sped.org/dvi/professionalstandard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cec.sped.org/Standards/Special-Educator-Professional-Preparation/CEC-Initial-and-Advanced-Specialty-Set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hyperlink" Target="http://interveners.nationaldb.or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7.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ec.sped.org/Standards/Special-Educator-Professional-Preparation/CEC-Initial-and-Advanced-Specialty-Se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186200"/>
            <a:ext cx="8520599" cy="2610899"/>
          </a:xfrm>
          <a:prstGeom prst="rect">
            <a:avLst/>
          </a:prstGeom>
        </p:spPr>
        <p:txBody>
          <a:bodyPr lIns="91425" tIns="91425" rIns="91425" bIns="91425" anchor="b" anchorCtr="0">
            <a:noAutofit/>
          </a:bodyPr>
          <a:lstStyle/>
          <a:p>
            <a:pPr>
              <a:spcBef>
                <a:spcPts val="0"/>
              </a:spcBef>
              <a:buNone/>
            </a:pPr>
            <a:r>
              <a:rPr lang="en" sz="4800" b="1"/>
              <a:t>CEC Knowledge and Skill Competencies for Interveners and Teachers</a:t>
            </a:r>
          </a:p>
        </p:txBody>
      </p:sp>
      <p:sp>
        <p:nvSpPr>
          <p:cNvPr id="57" name="Shape 57"/>
          <p:cNvSpPr txBox="1">
            <a:spLocks noGrp="1"/>
          </p:cNvSpPr>
          <p:nvPr>
            <p:ph type="subTitle" idx="1"/>
          </p:nvPr>
        </p:nvSpPr>
        <p:spPr>
          <a:xfrm>
            <a:off x="311700" y="2834125"/>
            <a:ext cx="8520599" cy="1763699"/>
          </a:xfrm>
          <a:prstGeom prst="rect">
            <a:avLst/>
          </a:prstGeom>
        </p:spPr>
        <p:txBody>
          <a:bodyPr lIns="91425" tIns="91425" rIns="91425" bIns="91425" anchor="t" anchorCtr="0">
            <a:noAutofit/>
          </a:bodyPr>
          <a:lstStyle/>
          <a:p>
            <a:pPr rtl="0">
              <a:spcBef>
                <a:spcPts val="0"/>
              </a:spcBef>
              <a:buNone/>
            </a:pPr>
            <a:r>
              <a:rPr lang="en"/>
              <a:t>Dr. Linda McDowell, Director of NCDB</a:t>
            </a:r>
          </a:p>
          <a:p>
            <a:pPr>
              <a:spcBef>
                <a:spcPts val="0"/>
              </a:spcBef>
              <a:buNone/>
            </a:pPr>
            <a:r>
              <a:rPr lang="en"/>
              <a:t>Dr. Amy Parker, Coordinator of Professional Development and Products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Anatomy of Competencies- Intervener, 2009</a:t>
            </a:r>
          </a:p>
        </p:txBody>
      </p:sp>
      <p:pic>
        <p:nvPicPr>
          <p:cNvPr id="115" name="Shape 115"/>
          <p:cNvPicPr preferRelativeResize="0"/>
          <p:nvPr/>
        </p:nvPicPr>
        <p:blipFill>
          <a:blip r:embed="rId3">
            <a:alphaModFix/>
          </a:blip>
          <a:stretch>
            <a:fillRect/>
          </a:stretch>
        </p:blipFill>
        <p:spPr>
          <a:xfrm>
            <a:off x="615400" y="1322300"/>
            <a:ext cx="6105525" cy="2899899"/>
          </a:xfrm>
          <a:prstGeom prst="rect">
            <a:avLst/>
          </a:prstGeom>
          <a:noFill/>
          <a:ln>
            <a:noFill/>
          </a:ln>
        </p:spPr>
      </p:pic>
      <p:sp>
        <p:nvSpPr>
          <p:cNvPr id="116" name="Shape 116"/>
          <p:cNvSpPr txBox="1"/>
          <p:nvPr/>
        </p:nvSpPr>
        <p:spPr>
          <a:xfrm>
            <a:off x="7016050" y="1207150"/>
            <a:ext cx="1896600" cy="3130200"/>
          </a:xfrm>
          <a:prstGeom prst="rect">
            <a:avLst/>
          </a:prstGeom>
          <a:noFill/>
          <a:ln>
            <a:noFill/>
          </a:ln>
        </p:spPr>
        <p:txBody>
          <a:bodyPr lIns="91425" tIns="91425" rIns="91425" bIns="91425" anchor="t" anchorCtr="0">
            <a:noAutofit/>
          </a:bodyPr>
          <a:lstStyle/>
          <a:p>
            <a:pPr rtl="0">
              <a:spcBef>
                <a:spcPts val="0"/>
              </a:spcBef>
              <a:buNone/>
            </a:pPr>
            <a:r>
              <a:rPr lang="en" sz="1600"/>
              <a:t>Aligns with Special Educator Paraprofessional Standards (SEP)</a:t>
            </a:r>
          </a:p>
          <a:p>
            <a:pPr rtl="0">
              <a:spcBef>
                <a:spcPts val="0"/>
              </a:spcBef>
              <a:buNone/>
            </a:pPr>
            <a:endParaRPr sz="1600"/>
          </a:p>
          <a:p>
            <a:pPr rtl="0">
              <a:spcBef>
                <a:spcPts val="0"/>
              </a:spcBef>
              <a:buNone/>
            </a:pPr>
            <a:r>
              <a:rPr lang="en" sz="1600"/>
              <a:t>Deafblind Intervener (DBI)</a:t>
            </a:r>
          </a:p>
          <a:p>
            <a:pPr rtl="0">
              <a:spcBef>
                <a:spcPts val="0"/>
              </a:spcBef>
              <a:buNone/>
            </a:pPr>
            <a:endParaRPr sz="1600"/>
          </a:p>
          <a:p>
            <a:pPr>
              <a:spcBef>
                <a:spcPts val="0"/>
              </a:spcBef>
              <a:buNone/>
            </a:pPr>
            <a:r>
              <a:rPr lang="en" sz="1600"/>
              <a:t>10 Standards Recognized</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96925"/>
            <a:ext cx="8520599" cy="921000"/>
          </a:xfrm>
          <a:prstGeom prst="rect">
            <a:avLst/>
          </a:prstGeom>
        </p:spPr>
        <p:txBody>
          <a:bodyPr lIns="91425" tIns="91425" rIns="91425" bIns="91425" anchor="t" anchorCtr="0">
            <a:noAutofit/>
          </a:bodyPr>
          <a:lstStyle/>
          <a:p>
            <a:pPr algn="l" rtl="0">
              <a:spcBef>
                <a:spcPts val="0"/>
              </a:spcBef>
              <a:buNone/>
            </a:pPr>
            <a:r>
              <a:rPr lang="en" b="1"/>
              <a:t>Anatomy of Competencies-</a:t>
            </a:r>
          </a:p>
          <a:p>
            <a:pPr algn="l" rtl="0">
              <a:spcBef>
                <a:spcPts val="0"/>
              </a:spcBef>
              <a:buNone/>
            </a:pPr>
            <a:r>
              <a:rPr lang="en" b="1"/>
              <a:t>Initial DB Speciality Set 2012</a:t>
            </a:r>
          </a:p>
          <a:p>
            <a:pPr>
              <a:spcBef>
                <a:spcPts val="0"/>
              </a:spcBef>
              <a:buNone/>
            </a:pPr>
            <a:endParaRPr/>
          </a:p>
        </p:txBody>
      </p:sp>
      <p:pic>
        <p:nvPicPr>
          <p:cNvPr id="122" name="Shape 122"/>
          <p:cNvPicPr preferRelativeResize="0"/>
          <p:nvPr/>
        </p:nvPicPr>
        <p:blipFill>
          <a:blip r:embed="rId3">
            <a:alphaModFix/>
          </a:blip>
          <a:stretch>
            <a:fillRect/>
          </a:stretch>
        </p:blipFill>
        <p:spPr>
          <a:xfrm>
            <a:off x="833437" y="1870025"/>
            <a:ext cx="7477125" cy="2266950"/>
          </a:xfrm>
          <a:prstGeom prst="rect">
            <a:avLst/>
          </a:prstGeom>
          <a:noFill/>
          <a:ln>
            <a:noFill/>
          </a:ln>
        </p:spPr>
      </p:pic>
      <p:sp>
        <p:nvSpPr>
          <p:cNvPr id="123" name="Shape 123"/>
          <p:cNvSpPr txBox="1"/>
          <p:nvPr/>
        </p:nvSpPr>
        <p:spPr>
          <a:xfrm>
            <a:off x="4286725" y="1222625"/>
            <a:ext cx="2806200" cy="572699"/>
          </a:xfrm>
          <a:prstGeom prst="rect">
            <a:avLst/>
          </a:prstGeom>
          <a:noFill/>
          <a:ln>
            <a:noFill/>
          </a:ln>
        </p:spPr>
        <p:txBody>
          <a:bodyPr lIns="91425" tIns="91425" rIns="91425" bIns="91425" anchor="t" anchorCtr="0">
            <a:noAutofit/>
          </a:bodyPr>
          <a:lstStyle/>
          <a:p>
            <a:pPr>
              <a:spcBef>
                <a:spcPts val="0"/>
              </a:spcBef>
              <a:buNone/>
            </a:pPr>
            <a:r>
              <a:rPr lang="en"/>
              <a:t>ICC = Initial Common Core from 2010 competencies </a:t>
            </a:r>
          </a:p>
        </p:txBody>
      </p:sp>
      <p:sp>
        <p:nvSpPr>
          <p:cNvPr id="124" name="Shape 124"/>
          <p:cNvSpPr txBox="1"/>
          <p:nvPr/>
        </p:nvSpPr>
        <p:spPr>
          <a:xfrm>
            <a:off x="888425" y="1222624"/>
            <a:ext cx="2282099" cy="647400"/>
          </a:xfrm>
          <a:prstGeom prst="rect">
            <a:avLst/>
          </a:prstGeom>
          <a:noFill/>
          <a:ln>
            <a:noFill/>
          </a:ln>
        </p:spPr>
        <p:txBody>
          <a:bodyPr lIns="91425" tIns="91425" rIns="91425" bIns="91425" anchor="t" anchorCtr="0">
            <a:noAutofit/>
          </a:bodyPr>
          <a:lstStyle/>
          <a:p>
            <a:pPr>
              <a:spcBef>
                <a:spcPts val="0"/>
              </a:spcBef>
              <a:buNone/>
            </a:pPr>
            <a:r>
              <a:rPr lang="en"/>
              <a:t>ISCI= Initial Specialty Common Items, 2012</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Explore The Competencies</a:t>
            </a:r>
          </a:p>
        </p:txBody>
      </p:sp>
      <p:sp>
        <p:nvSpPr>
          <p:cNvPr id="130" name="Shape 13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SzPct val="100000"/>
            </a:pPr>
            <a:r>
              <a:rPr lang="en" sz="2000" u="sng">
                <a:solidFill>
                  <a:schemeClr val="hlink"/>
                </a:solidFill>
                <a:hlinkClick r:id="rId3"/>
              </a:rPr>
              <a:t>http://community.cec.sped.org/dvi/professionalstandards</a:t>
            </a:r>
          </a:p>
          <a:p>
            <a:pPr lvl="0" rtl="0">
              <a:spcBef>
                <a:spcPts val="0"/>
              </a:spcBef>
              <a:buNone/>
            </a:pPr>
            <a:endParaRPr sz="2000"/>
          </a:p>
          <a:p>
            <a:pPr marL="457200" lvl="0" indent="-228600" rtl="0">
              <a:spcBef>
                <a:spcPts val="0"/>
              </a:spcBef>
              <a:buSzPct val="100000"/>
            </a:pPr>
            <a:r>
              <a:rPr lang="en" sz="2000" u="sng">
                <a:solidFill>
                  <a:schemeClr val="hlink"/>
                </a:solidFill>
                <a:hlinkClick r:id="rId4"/>
              </a:rPr>
              <a:t>http://www.cec.sped.org/Standards/Special-Educator-Professional-Preparation/CEC-Initial-and-Advanced-Specialty-Sets</a:t>
            </a:r>
          </a:p>
          <a:p>
            <a:pPr lvl="0" rtl="0">
              <a:spcBef>
                <a:spcPts val="0"/>
              </a:spcBef>
              <a:buNone/>
            </a:pP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Why do the competencies matter?</a:t>
            </a:r>
          </a:p>
        </p:txBody>
      </p:sp>
      <p:sp>
        <p:nvSpPr>
          <p:cNvPr id="136" name="Shape 136"/>
          <p:cNvSpPr txBox="1">
            <a:spLocks noGrp="1"/>
          </p:cNvSpPr>
          <p:nvPr>
            <p:ph type="body" idx="1"/>
          </p:nvPr>
        </p:nvSpPr>
        <p:spPr>
          <a:xfrm>
            <a:off x="311700" y="1152475"/>
            <a:ext cx="8520599" cy="3647400"/>
          </a:xfrm>
          <a:prstGeom prst="rect">
            <a:avLst/>
          </a:prstGeom>
        </p:spPr>
        <p:txBody>
          <a:bodyPr lIns="91425" tIns="91425" rIns="91425" bIns="91425" anchor="t" anchorCtr="0">
            <a:noAutofit/>
          </a:bodyPr>
          <a:lstStyle/>
          <a:p>
            <a:pPr rtl="0">
              <a:spcBef>
                <a:spcPts val="0"/>
              </a:spcBef>
              <a:buNone/>
            </a:pPr>
            <a:r>
              <a:rPr lang="en" sz="2000">
                <a:solidFill>
                  <a:srgbClr val="000000"/>
                </a:solidFill>
              </a:rPr>
              <a:t>Rarest of low incidence fields</a:t>
            </a:r>
          </a:p>
          <a:p>
            <a:pPr rtl="0">
              <a:spcBef>
                <a:spcPts val="0"/>
              </a:spcBef>
              <a:buNone/>
            </a:pPr>
            <a:r>
              <a:rPr lang="en" sz="2000">
                <a:solidFill>
                  <a:srgbClr val="000000"/>
                </a:solidFill>
              </a:rPr>
              <a:t>Alignment process around professions in our field-  how do we align our efforts?</a:t>
            </a:r>
          </a:p>
          <a:p>
            <a:pPr rtl="0">
              <a:spcBef>
                <a:spcPts val="0"/>
              </a:spcBef>
              <a:buNone/>
            </a:pPr>
            <a:r>
              <a:rPr lang="en" sz="2000">
                <a:solidFill>
                  <a:srgbClr val="000000"/>
                </a:solidFill>
              </a:rPr>
              <a:t>Recognition of roles at the local and state level</a:t>
            </a:r>
          </a:p>
          <a:p>
            <a:pPr rtl="0">
              <a:spcBef>
                <a:spcPts val="0"/>
              </a:spcBef>
              <a:buNone/>
            </a:pPr>
            <a:r>
              <a:rPr lang="en" sz="2000">
                <a:solidFill>
                  <a:srgbClr val="000000"/>
                </a:solidFill>
              </a:rPr>
              <a:t>Please share other ways that the competencies may matter in your state. (chat pod)</a:t>
            </a:r>
          </a:p>
          <a:p>
            <a:pPr rtl="0">
              <a:spcBef>
                <a:spcPts val="0"/>
              </a:spcBef>
              <a:buNone/>
            </a:pPr>
            <a:endParaRPr/>
          </a:p>
          <a:p>
            <a:pPr>
              <a:spcBef>
                <a:spcPts val="0"/>
              </a:spcBef>
              <a:buNone/>
            </a:pP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Competencies Currently Being Used</a:t>
            </a:r>
          </a:p>
        </p:txBody>
      </p:sp>
      <p:sp>
        <p:nvSpPr>
          <p:cNvPr id="142" name="Shape 142"/>
          <p:cNvSpPr txBox="1">
            <a:spLocks noGrp="1"/>
          </p:cNvSpPr>
          <p:nvPr>
            <p:ph type="body" idx="1"/>
          </p:nvPr>
        </p:nvSpPr>
        <p:spPr>
          <a:xfrm>
            <a:off x="311700" y="1152475"/>
            <a:ext cx="3999899" cy="3416400"/>
          </a:xfrm>
          <a:prstGeom prst="rect">
            <a:avLst/>
          </a:prstGeom>
        </p:spPr>
        <p:txBody>
          <a:bodyPr lIns="91425" tIns="91425" rIns="91425" bIns="91425" anchor="t" anchorCtr="0">
            <a:noAutofit/>
          </a:bodyPr>
          <a:lstStyle/>
          <a:p>
            <a:pPr rtl="0">
              <a:spcBef>
                <a:spcPts val="0"/>
              </a:spcBef>
              <a:buNone/>
            </a:pPr>
            <a:r>
              <a:rPr lang="en" sz="1800">
                <a:solidFill>
                  <a:srgbClr val="000000"/>
                </a:solidFill>
              </a:rPr>
              <a:t>Personnel preparation programs</a:t>
            </a:r>
          </a:p>
          <a:p>
            <a:pPr rtl="0">
              <a:spcBef>
                <a:spcPts val="0"/>
              </a:spcBef>
              <a:buNone/>
            </a:pPr>
            <a:r>
              <a:rPr lang="en" sz="1800">
                <a:solidFill>
                  <a:srgbClr val="000000"/>
                </a:solidFill>
              </a:rPr>
              <a:t>Program development</a:t>
            </a:r>
          </a:p>
          <a:p>
            <a:pPr>
              <a:spcBef>
                <a:spcPts val="0"/>
              </a:spcBef>
              <a:buNone/>
            </a:pPr>
            <a:r>
              <a:rPr lang="en" sz="1800">
                <a:solidFill>
                  <a:srgbClr val="000000"/>
                </a:solidFill>
              </a:rPr>
              <a:t>Product development</a:t>
            </a:r>
          </a:p>
        </p:txBody>
      </p:sp>
      <p:sp>
        <p:nvSpPr>
          <p:cNvPr id="143" name="Shape 143"/>
          <p:cNvSpPr txBox="1">
            <a:spLocks noGrp="1"/>
          </p:cNvSpPr>
          <p:nvPr>
            <p:ph type="body" idx="2"/>
          </p:nvPr>
        </p:nvSpPr>
        <p:spPr>
          <a:xfrm>
            <a:off x="4832400" y="1105025"/>
            <a:ext cx="3999899" cy="3611399"/>
          </a:xfrm>
          <a:prstGeom prst="rect">
            <a:avLst/>
          </a:prstGeom>
        </p:spPr>
        <p:txBody>
          <a:bodyPr lIns="91425" tIns="91425" rIns="91425" bIns="91425" anchor="t" anchorCtr="0">
            <a:noAutofit/>
          </a:bodyPr>
          <a:lstStyle/>
          <a:p>
            <a:pPr rtl="0">
              <a:spcBef>
                <a:spcPts val="0"/>
              </a:spcBef>
              <a:buNone/>
            </a:pPr>
            <a:r>
              <a:rPr lang="en" sz="1600">
                <a:solidFill>
                  <a:srgbClr val="000000"/>
                </a:solidFill>
              </a:rPr>
              <a:t>Time for a poll:  Current relevance, usefulness in TA and future use in TA</a:t>
            </a:r>
          </a:p>
          <a:p>
            <a:pPr rtl="0">
              <a:spcBef>
                <a:spcPts val="0"/>
              </a:spcBef>
              <a:buNone/>
            </a:pPr>
            <a:endParaRPr sz="1600">
              <a:solidFill>
                <a:srgbClr val="000000"/>
              </a:solidFill>
            </a:endParaRPr>
          </a:p>
          <a:p>
            <a:pPr rtl="0">
              <a:spcBef>
                <a:spcPts val="0"/>
              </a:spcBef>
              <a:buNone/>
            </a:pPr>
            <a:r>
              <a:rPr lang="en" sz="1600">
                <a:solidFill>
                  <a:srgbClr val="000000"/>
                </a:solidFill>
              </a:rPr>
              <a:t>Please share ways that you may be using competencies in your work in states. (chat pod or raise hand to share comment)</a:t>
            </a:r>
          </a:p>
          <a:p>
            <a:pPr>
              <a:spcBef>
                <a:spcPts val="0"/>
              </a:spcBef>
              <a:buNone/>
            </a:pPr>
            <a:r>
              <a:rPr lang="en" sz="1600">
                <a:solidFill>
                  <a:srgbClr val="000000"/>
                </a:solidFill>
              </a:rPr>
              <a:t>Please share ways that you think NCDB may promote the use of competencies? (chat pod or raise hand to share comment)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1363200"/>
            <a:ext cx="8520599" cy="841800"/>
          </a:xfrm>
          <a:prstGeom prst="rect">
            <a:avLst/>
          </a:prstGeom>
        </p:spPr>
        <p:txBody>
          <a:bodyPr lIns="91425" tIns="91425" rIns="91425" bIns="91425" anchor="ctr" anchorCtr="0">
            <a:noAutofit/>
          </a:bodyPr>
          <a:lstStyle/>
          <a:p>
            <a:pPr lvl="0" algn="l">
              <a:spcBef>
                <a:spcPts val="0"/>
              </a:spcBef>
              <a:buClr>
                <a:schemeClr val="dk1"/>
              </a:buClr>
              <a:buSzPct val="39285"/>
              <a:buFont typeface="Arial"/>
              <a:buNone/>
            </a:pPr>
            <a:r>
              <a:rPr lang="en" sz="2800" b="1"/>
              <a:t>What Ways Have We Used Competencies?</a:t>
            </a:r>
          </a:p>
        </p:txBody>
      </p:sp>
      <p:sp>
        <p:nvSpPr>
          <p:cNvPr id="149" name="Shape 149"/>
          <p:cNvSpPr txBox="1"/>
          <p:nvPr/>
        </p:nvSpPr>
        <p:spPr>
          <a:xfrm>
            <a:off x="4946900" y="3143825"/>
            <a:ext cx="3129900" cy="934199"/>
          </a:xfrm>
          <a:prstGeom prst="rect">
            <a:avLst/>
          </a:prstGeom>
          <a:noFill/>
          <a:ln>
            <a:noFill/>
          </a:ln>
        </p:spPr>
        <p:txBody>
          <a:bodyPr lIns="91425" tIns="91425" rIns="91425" bIns="91425" anchor="t" anchorCtr="0">
            <a:noAutofit/>
          </a:bodyPr>
          <a:lstStyle/>
          <a:p>
            <a:pPr>
              <a:spcBef>
                <a:spcPts val="0"/>
              </a:spcBef>
              <a:buNone/>
            </a:pPr>
            <a:r>
              <a:rPr lang="en" sz="2400" b="1"/>
              <a:t>Lately...</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a:blip r:embed="rId3">
            <a:alphaModFix/>
          </a:blip>
          <a:stretch>
            <a:fillRect/>
          </a:stretch>
        </p:blipFill>
        <p:spPr>
          <a:xfrm>
            <a:off x="5367125" y="3227174"/>
            <a:ext cx="3021301" cy="1773173"/>
          </a:xfrm>
          <a:prstGeom prst="rect">
            <a:avLst/>
          </a:prstGeom>
          <a:noFill/>
          <a:ln>
            <a:noFill/>
          </a:ln>
        </p:spPr>
      </p:pic>
      <p:sp>
        <p:nvSpPr>
          <p:cNvPr id="155" name="Shape 155"/>
          <p:cNvSpPr txBox="1"/>
          <p:nvPr/>
        </p:nvSpPr>
        <p:spPr>
          <a:xfrm>
            <a:off x="3028200" y="1488656"/>
            <a:ext cx="317999" cy="143099"/>
          </a:xfrm>
          <a:prstGeom prst="rect">
            <a:avLst/>
          </a:prstGeom>
          <a:noFill/>
          <a:ln>
            <a:noFill/>
          </a:ln>
        </p:spPr>
        <p:txBody>
          <a:bodyPr lIns="91425" tIns="91425" rIns="91425" bIns="91425" anchor="t" anchorCtr="0">
            <a:noAutofit/>
          </a:bodyPr>
          <a:lstStyle/>
          <a:p>
            <a:pPr>
              <a:spcBef>
                <a:spcPts val="0"/>
              </a:spcBef>
              <a:buNone/>
            </a:pPr>
            <a:endParaRPr/>
          </a:p>
        </p:txBody>
      </p:sp>
      <p:sp>
        <p:nvSpPr>
          <p:cNvPr id="156" name="Shape 156"/>
          <p:cNvSpPr txBox="1"/>
          <p:nvPr/>
        </p:nvSpPr>
        <p:spPr>
          <a:xfrm>
            <a:off x="646400" y="138431"/>
            <a:ext cx="8270399" cy="2162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4A86E8"/>
              </a:buClr>
              <a:buSzPct val="25000"/>
              <a:buFont typeface="Arial"/>
              <a:buNone/>
            </a:pPr>
            <a:r>
              <a:rPr lang="en" sz="2000" b="1"/>
              <a:t>2012 </a:t>
            </a:r>
            <a:r>
              <a:rPr lang="en" sz="2000" b="1" i="0" u="none" strike="noStrike" cap="none" baseline="0">
                <a:latin typeface="Arial"/>
                <a:ea typeface="Arial"/>
                <a:cs typeface="Arial"/>
                <a:sym typeface="Arial"/>
              </a:rPr>
              <a:t>Rationale from National Consortium on Deaf-Blindness Recommendations for Improving Intervener Services: </a:t>
            </a:r>
          </a:p>
          <a:p>
            <a:pPr marL="0" marR="0" lvl="0" indent="0" algn="l" rtl="0">
              <a:lnSpc>
                <a:spcPct val="100000"/>
              </a:lnSpc>
              <a:spcBef>
                <a:spcPts val="0"/>
              </a:spcBef>
              <a:spcAft>
                <a:spcPts val="0"/>
              </a:spcAft>
              <a:buClr>
                <a:srgbClr val="000000"/>
              </a:buClr>
              <a:buFont typeface="Arial"/>
              <a:buNone/>
            </a:pPr>
            <a:endParaRPr sz="2000" b="0" i="0" u="none" strike="noStrike" cap="none" baseline="0">
              <a:latin typeface="Arial"/>
              <a:ea typeface="Arial"/>
              <a:cs typeface="Arial"/>
              <a:sym typeface="Arial"/>
            </a:endParaRPr>
          </a:p>
          <a:p>
            <a:pPr marL="457200" marR="0" lvl="0" indent="-296334" algn="l" rtl="0">
              <a:lnSpc>
                <a:spcPct val="100000"/>
              </a:lnSpc>
              <a:spcBef>
                <a:spcPts val="0"/>
              </a:spcBef>
              <a:spcAft>
                <a:spcPts val="0"/>
              </a:spcAft>
              <a:buClr>
                <a:srgbClr val="000000"/>
              </a:buClr>
              <a:buSzPct val="100000"/>
              <a:buFont typeface="Arial"/>
              <a:buChar char="•"/>
            </a:pPr>
            <a:r>
              <a:rPr lang="en" sz="2000" b="1" i="0" u="none" strike="noStrike" cap="none" baseline="0">
                <a:latin typeface="Arial"/>
                <a:ea typeface="Arial"/>
                <a:cs typeface="Arial"/>
                <a:sym typeface="Arial"/>
              </a:rPr>
              <a:t>Goal 2- Training &amp; Support</a:t>
            </a:r>
          </a:p>
          <a:p>
            <a:pPr marL="457200" marR="0" lvl="0" indent="-296334" algn="l" rtl="0">
              <a:lnSpc>
                <a:spcPct val="100000"/>
              </a:lnSpc>
              <a:spcBef>
                <a:spcPts val="0"/>
              </a:spcBef>
              <a:spcAft>
                <a:spcPts val="0"/>
              </a:spcAft>
              <a:buClr>
                <a:srgbClr val="000000"/>
              </a:buClr>
              <a:buSzPct val="100000"/>
              <a:buFont typeface="Arial"/>
              <a:buChar char="•"/>
            </a:pPr>
            <a:r>
              <a:rPr lang="en" sz="2000" b="0" i="1" u="none" strike="noStrike" cap="none" baseline="0">
                <a:latin typeface="Arial"/>
                <a:ea typeface="Arial"/>
                <a:cs typeface="Arial"/>
                <a:sym typeface="Arial"/>
              </a:rPr>
              <a:t>Establish a strong national foundation for intervener training and workplace supports.</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a:p>
            <a:pPr marL="457200" marR="0" lvl="0" indent="-296334" algn="l" rtl="0">
              <a:lnSpc>
                <a:spcPct val="100000"/>
              </a:lnSpc>
              <a:spcBef>
                <a:spcPts val="0"/>
              </a:spcBef>
              <a:spcAft>
                <a:spcPts val="0"/>
              </a:spcAft>
              <a:buClr>
                <a:srgbClr val="000000"/>
              </a:buClr>
              <a:buSzPct val="100000"/>
              <a:buFont typeface="Arial"/>
              <a:buChar char="•"/>
            </a:pPr>
            <a:r>
              <a:rPr lang="en" sz="2000" b="1" i="0" u="none" strike="noStrike" cap="none" baseline="0">
                <a:latin typeface="Arial"/>
                <a:ea typeface="Arial"/>
                <a:cs typeface="Arial"/>
                <a:sym typeface="Arial"/>
              </a:rPr>
              <a:t>Recommendation 3- </a:t>
            </a:r>
            <a:r>
              <a:rPr lang="en" sz="2000" b="0" i="1" u="none" strike="noStrike" cap="none" baseline="0">
                <a:latin typeface="Arial"/>
                <a:ea typeface="Arial"/>
                <a:cs typeface="Arial"/>
                <a:sym typeface="Arial"/>
              </a:rPr>
              <a:t>Develop a national open-access training resource  that aligns with the CEC's Knowledge and Skills Competencies</a:t>
            </a:r>
          </a:p>
          <a:p>
            <a:pPr marL="457200" marR="0" lvl="0" indent="-296334" algn="l" rtl="0">
              <a:lnSpc>
                <a:spcPct val="100000"/>
              </a:lnSpc>
              <a:spcBef>
                <a:spcPts val="0"/>
              </a:spcBef>
              <a:spcAft>
                <a:spcPts val="0"/>
              </a:spcAft>
              <a:buClr>
                <a:srgbClr val="000000"/>
              </a:buClr>
              <a:buSzPct val="100000"/>
              <a:buFont typeface="Arial"/>
              <a:buChar char="•"/>
            </a:pPr>
            <a:r>
              <a:rPr lang="en" sz="2000" b="0" i="0" u="sng" strike="noStrike" cap="none" baseline="0">
                <a:latin typeface="Arial"/>
                <a:ea typeface="Arial"/>
                <a:cs typeface="Arial"/>
                <a:sym typeface="Arial"/>
                <a:hlinkClick r:id="rId4"/>
              </a:rPr>
              <a:t>http://interveners.nationaldb.org/</a:t>
            </a:r>
          </a:p>
          <a:p>
            <a:pPr marL="457200" marR="0" lvl="0" indent="-202260" algn="l" rtl="0">
              <a:lnSpc>
                <a:spcPct val="100000"/>
              </a:lnSpc>
              <a:spcBef>
                <a:spcPts val="0"/>
              </a:spcBef>
              <a:spcAft>
                <a:spcPts val="0"/>
              </a:spcAft>
              <a:buClr>
                <a:srgbClr val="000000"/>
              </a:buClr>
              <a:buFont typeface="Arial"/>
              <a:buNone/>
            </a:pPr>
            <a:endParaRPr sz="1800" b="0" i="1" u="none" strike="noStrike" cap="none" baseline="0">
              <a:solidFill>
                <a:srgbClr val="4A86E8"/>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p:nvPr/>
        </p:nvPicPr>
        <p:blipFill>
          <a:blip r:embed="rId3">
            <a:alphaModFix/>
          </a:blip>
          <a:stretch>
            <a:fillRect/>
          </a:stretch>
        </p:blipFill>
        <p:spPr>
          <a:xfrm>
            <a:off x="152400" y="114300"/>
            <a:ext cx="1762325" cy="1050842"/>
          </a:xfrm>
          <a:prstGeom prst="rect">
            <a:avLst/>
          </a:prstGeom>
          <a:noFill/>
          <a:ln>
            <a:noFill/>
          </a:ln>
        </p:spPr>
      </p:pic>
      <p:pic>
        <p:nvPicPr>
          <p:cNvPr id="162" name="Shape 162"/>
          <p:cNvPicPr preferRelativeResize="0"/>
          <p:nvPr/>
        </p:nvPicPr>
        <p:blipFill>
          <a:blip r:embed="rId4">
            <a:alphaModFix/>
          </a:blip>
          <a:stretch>
            <a:fillRect/>
          </a:stretch>
        </p:blipFill>
        <p:spPr>
          <a:xfrm>
            <a:off x="161699" y="1182500"/>
            <a:ext cx="1762325" cy="1209650"/>
          </a:xfrm>
          <a:prstGeom prst="rect">
            <a:avLst/>
          </a:prstGeom>
          <a:noFill/>
          <a:ln>
            <a:noFill/>
          </a:ln>
        </p:spPr>
      </p:pic>
      <p:pic>
        <p:nvPicPr>
          <p:cNvPr id="163" name="Shape 163"/>
          <p:cNvPicPr preferRelativeResize="0"/>
          <p:nvPr/>
        </p:nvPicPr>
        <p:blipFill>
          <a:blip r:embed="rId5">
            <a:alphaModFix/>
          </a:blip>
          <a:stretch>
            <a:fillRect/>
          </a:stretch>
        </p:blipFill>
        <p:spPr>
          <a:xfrm>
            <a:off x="1873175" y="98131"/>
            <a:ext cx="1840925" cy="1083187"/>
          </a:xfrm>
          <a:prstGeom prst="rect">
            <a:avLst/>
          </a:prstGeom>
          <a:noFill/>
          <a:ln>
            <a:noFill/>
          </a:ln>
        </p:spPr>
      </p:pic>
      <p:pic>
        <p:nvPicPr>
          <p:cNvPr id="164" name="Shape 164"/>
          <p:cNvPicPr preferRelativeResize="0"/>
          <p:nvPr/>
        </p:nvPicPr>
        <p:blipFill>
          <a:blip r:embed="rId6">
            <a:alphaModFix/>
          </a:blip>
          <a:stretch>
            <a:fillRect/>
          </a:stretch>
        </p:blipFill>
        <p:spPr>
          <a:xfrm>
            <a:off x="1924025" y="1175352"/>
            <a:ext cx="1840925" cy="1138424"/>
          </a:xfrm>
          <a:prstGeom prst="rect">
            <a:avLst/>
          </a:prstGeom>
          <a:noFill/>
          <a:ln>
            <a:noFill/>
          </a:ln>
        </p:spPr>
      </p:pic>
      <p:pic>
        <p:nvPicPr>
          <p:cNvPr id="165" name="Shape 165"/>
          <p:cNvPicPr preferRelativeResize="0"/>
          <p:nvPr/>
        </p:nvPicPr>
        <p:blipFill>
          <a:blip r:embed="rId7">
            <a:alphaModFix/>
          </a:blip>
          <a:stretch>
            <a:fillRect/>
          </a:stretch>
        </p:blipFill>
        <p:spPr>
          <a:xfrm>
            <a:off x="3690837" y="98125"/>
            <a:ext cx="1762325" cy="1083200"/>
          </a:xfrm>
          <a:prstGeom prst="rect">
            <a:avLst/>
          </a:prstGeom>
          <a:noFill/>
          <a:ln>
            <a:noFill/>
          </a:ln>
        </p:spPr>
      </p:pic>
      <p:pic>
        <p:nvPicPr>
          <p:cNvPr id="166" name="Shape 166"/>
          <p:cNvPicPr preferRelativeResize="0"/>
          <p:nvPr/>
        </p:nvPicPr>
        <p:blipFill>
          <a:blip r:embed="rId8">
            <a:alphaModFix/>
          </a:blip>
          <a:stretch>
            <a:fillRect/>
          </a:stretch>
        </p:blipFill>
        <p:spPr>
          <a:xfrm>
            <a:off x="5465037" y="114304"/>
            <a:ext cx="1645999" cy="1050842"/>
          </a:xfrm>
          <a:prstGeom prst="rect">
            <a:avLst/>
          </a:prstGeom>
          <a:noFill/>
          <a:ln>
            <a:noFill/>
          </a:ln>
        </p:spPr>
      </p:pic>
      <p:pic>
        <p:nvPicPr>
          <p:cNvPr id="167" name="Shape 167"/>
          <p:cNvPicPr preferRelativeResize="0"/>
          <p:nvPr/>
        </p:nvPicPr>
        <p:blipFill>
          <a:blip r:embed="rId9">
            <a:alphaModFix/>
          </a:blip>
          <a:stretch>
            <a:fillRect/>
          </a:stretch>
        </p:blipFill>
        <p:spPr>
          <a:xfrm>
            <a:off x="7259275" y="2304062"/>
            <a:ext cx="1645999" cy="1083175"/>
          </a:xfrm>
          <a:prstGeom prst="rect">
            <a:avLst/>
          </a:prstGeom>
          <a:noFill/>
          <a:ln>
            <a:noFill/>
          </a:ln>
        </p:spPr>
      </p:pic>
      <p:pic>
        <p:nvPicPr>
          <p:cNvPr id="168" name="Shape 168"/>
          <p:cNvPicPr preferRelativeResize="0"/>
          <p:nvPr/>
        </p:nvPicPr>
        <p:blipFill>
          <a:blip r:embed="rId10">
            <a:alphaModFix/>
          </a:blip>
          <a:stretch>
            <a:fillRect/>
          </a:stretch>
        </p:blipFill>
        <p:spPr>
          <a:xfrm>
            <a:off x="7111050" y="56525"/>
            <a:ext cx="1645999" cy="1083174"/>
          </a:xfrm>
          <a:prstGeom prst="rect">
            <a:avLst/>
          </a:prstGeom>
          <a:noFill/>
          <a:ln>
            <a:noFill/>
          </a:ln>
        </p:spPr>
      </p:pic>
      <p:pic>
        <p:nvPicPr>
          <p:cNvPr id="169" name="Shape 169"/>
          <p:cNvPicPr preferRelativeResize="0"/>
          <p:nvPr/>
        </p:nvPicPr>
        <p:blipFill>
          <a:blip r:embed="rId11">
            <a:alphaModFix/>
          </a:blip>
          <a:stretch>
            <a:fillRect/>
          </a:stretch>
        </p:blipFill>
        <p:spPr>
          <a:xfrm>
            <a:off x="7229275" y="1092715"/>
            <a:ext cx="1762325" cy="1209655"/>
          </a:xfrm>
          <a:prstGeom prst="rect">
            <a:avLst/>
          </a:prstGeom>
          <a:noFill/>
          <a:ln>
            <a:noFill/>
          </a:ln>
        </p:spPr>
      </p:pic>
      <p:pic>
        <p:nvPicPr>
          <p:cNvPr id="170" name="Shape 170"/>
          <p:cNvPicPr preferRelativeResize="0"/>
          <p:nvPr/>
        </p:nvPicPr>
        <p:blipFill>
          <a:blip r:embed="rId12">
            <a:alphaModFix/>
          </a:blip>
          <a:stretch>
            <a:fillRect/>
          </a:stretch>
        </p:blipFill>
        <p:spPr>
          <a:xfrm>
            <a:off x="194925" y="2392175"/>
            <a:ext cx="1645999" cy="1083175"/>
          </a:xfrm>
          <a:prstGeom prst="rect">
            <a:avLst/>
          </a:prstGeom>
          <a:noFill/>
          <a:ln>
            <a:noFill/>
          </a:ln>
        </p:spPr>
      </p:pic>
      <p:pic>
        <p:nvPicPr>
          <p:cNvPr id="171" name="Shape 171"/>
          <p:cNvPicPr preferRelativeResize="0"/>
          <p:nvPr/>
        </p:nvPicPr>
        <p:blipFill>
          <a:blip r:embed="rId13">
            <a:alphaModFix/>
          </a:blip>
          <a:stretch>
            <a:fillRect/>
          </a:stretch>
        </p:blipFill>
        <p:spPr>
          <a:xfrm>
            <a:off x="5480262" y="2276443"/>
            <a:ext cx="1840925" cy="1138425"/>
          </a:xfrm>
          <a:prstGeom prst="rect">
            <a:avLst/>
          </a:prstGeom>
          <a:noFill/>
          <a:ln>
            <a:noFill/>
          </a:ln>
        </p:spPr>
      </p:pic>
      <p:pic>
        <p:nvPicPr>
          <p:cNvPr id="172" name="Shape 172"/>
          <p:cNvPicPr preferRelativeResize="0"/>
          <p:nvPr/>
        </p:nvPicPr>
        <p:blipFill>
          <a:blip r:embed="rId14">
            <a:alphaModFix/>
          </a:blip>
          <a:stretch>
            <a:fillRect/>
          </a:stretch>
        </p:blipFill>
        <p:spPr>
          <a:xfrm>
            <a:off x="3609987" y="1164843"/>
            <a:ext cx="1924024" cy="1138406"/>
          </a:xfrm>
          <a:prstGeom prst="rect">
            <a:avLst/>
          </a:prstGeom>
          <a:noFill/>
          <a:ln>
            <a:noFill/>
          </a:ln>
        </p:spPr>
      </p:pic>
      <p:pic>
        <p:nvPicPr>
          <p:cNvPr id="173" name="Shape 173"/>
          <p:cNvPicPr preferRelativeResize="0"/>
          <p:nvPr/>
        </p:nvPicPr>
        <p:blipFill>
          <a:blip r:embed="rId15">
            <a:alphaModFix/>
          </a:blip>
          <a:stretch>
            <a:fillRect/>
          </a:stretch>
        </p:blipFill>
        <p:spPr>
          <a:xfrm>
            <a:off x="3494962" y="3387243"/>
            <a:ext cx="1924024" cy="1083186"/>
          </a:xfrm>
          <a:prstGeom prst="rect">
            <a:avLst/>
          </a:prstGeom>
          <a:noFill/>
          <a:ln>
            <a:noFill/>
          </a:ln>
        </p:spPr>
      </p:pic>
      <p:pic>
        <p:nvPicPr>
          <p:cNvPr id="174" name="Shape 174"/>
          <p:cNvPicPr preferRelativeResize="0"/>
          <p:nvPr/>
        </p:nvPicPr>
        <p:blipFill>
          <a:blip r:embed="rId16">
            <a:alphaModFix/>
          </a:blip>
          <a:stretch>
            <a:fillRect/>
          </a:stretch>
        </p:blipFill>
        <p:spPr>
          <a:xfrm>
            <a:off x="1873175" y="2349450"/>
            <a:ext cx="1840925" cy="1083175"/>
          </a:xfrm>
          <a:prstGeom prst="rect">
            <a:avLst/>
          </a:prstGeom>
          <a:noFill/>
          <a:ln>
            <a:noFill/>
          </a:ln>
        </p:spPr>
      </p:pic>
      <p:pic>
        <p:nvPicPr>
          <p:cNvPr id="175" name="Shape 175"/>
          <p:cNvPicPr preferRelativeResize="0"/>
          <p:nvPr/>
        </p:nvPicPr>
        <p:blipFill>
          <a:blip r:embed="rId17">
            <a:alphaModFix/>
          </a:blip>
          <a:stretch>
            <a:fillRect/>
          </a:stretch>
        </p:blipFill>
        <p:spPr>
          <a:xfrm>
            <a:off x="5367575" y="3400250"/>
            <a:ext cx="1840925" cy="1083199"/>
          </a:xfrm>
          <a:prstGeom prst="rect">
            <a:avLst/>
          </a:prstGeom>
          <a:noFill/>
          <a:ln>
            <a:noFill/>
          </a:ln>
        </p:spPr>
      </p:pic>
      <p:pic>
        <p:nvPicPr>
          <p:cNvPr id="176" name="Shape 176"/>
          <p:cNvPicPr preferRelativeResize="0"/>
          <p:nvPr/>
        </p:nvPicPr>
        <p:blipFill>
          <a:blip r:embed="rId18">
            <a:alphaModFix/>
          </a:blip>
          <a:stretch>
            <a:fillRect/>
          </a:stretch>
        </p:blipFill>
        <p:spPr>
          <a:xfrm>
            <a:off x="5461237" y="1128327"/>
            <a:ext cx="1878999" cy="1138424"/>
          </a:xfrm>
          <a:prstGeom prst="rect">
            <a:avLst/>
          </a:prstGeom>
          <a:noFill/>
          <a:ln>
            <a:noFill/>
          </a:ln>
        </p:spPr>
      </p:pic>
      <p:pic>
        <p:nvPicPr>
          <p:cNvPr id="177" name="Shape 177"/>
          <p:cNvPicPr preferRelativeResize="0"/>
          <p:nvPr/>
        </p:nvPicPr>
        <p:blipFill>
          <a:blip r:embed="rId19">
            <a:alphaModFix/>
          </a:blip>
          <a:stretch>
            <a:fillRect/>
          </a:stretch>
        </p:blipFill>
        <p:spPr>
          <a:xfrm>
            <a:off x="3652150" y="2276456"/>
            <a:ext cx="1878999" cy="1138405"/>
          </a:xfrm>
          <a:prstGeom prst="rect">
            <a:avLst/>
          </a:prstGeom>
          <a:noFill/>
          <a:ln>
            <a:noFill/>
          </a:ln>
        </p:spPr>
      </p:pic>
      <p:pic>
        <p:nvPicPr>
          <p:cNvPr id="178" name="Shape 178"/>
          <p:cNvPicPr preferRelativeResize="0"/>
          <p:nvPr/>
        </p:nvPicPr>
        <p:blipFill>
          <a:blip r:embed="rId20">
            <a:alphaModFix/>
          </a:blip>
          <a:stretch>
            <a:fillRect/>
          </a:stretch>
        </p:blipFill>
        <p:spPr>
          <a:xfrm>
            <a:off x="7142250" y="3400231"/>
            <a:ext cx="1443018" cy="1083187"/>
          </a:xfrm>
          <a:prstGeom prst="rect">
            <a:avLst/>
          </a:prstGeom>
          <a:noFill/>
          <a:ln>
            <a:noFill/>
          </a:ln>
        </p:spPr>
      </p:pic>
      <p:sp>
        <p:nvSpPr>
          <p:cNvPr id="179" name="Shape 179"/>
          <p:cNvSpPr txBox="1"/>
          <p:nvPr/>
        </p:nvSpPr>
        <p:spPr>
          <a:xfrm>
            <a:off x="79975" y="3475350"/>
            <a:ext cx="3353700" cy="1597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00FF"/>
              </a:buClr>
              <a:buFont typeface="Arial"/>
              <a:buNone/>
            </a:pPr>
            <a:r>
              <a:rPr lang="en" b="1"/>
              <a:t>We have over 76 module creators!</a:t>
            </a:r>
          </a:p>
          <a:p>
            <a:pPr marL="0" marR="0" lvl="0" indent="0" algn="l" rtl="0">
              <a:lnSpc>
                <a:spcPct val="100000"/>
              </a:lnSpc>
              <a:spcBef>
                <a:spcPts val="0"/>
              </a:spcBef>
              <a:spcAft>
                <a:spcPts val="0"/>
              </a:spcAft>
              <a:buClr>
                <a:srgbClr val="000000"/>
              </a:buClr>
              <a:buFont typeface="Arial"/>
              <a:buNone/>
            </a:pPr>
            <a:endParaRPr b="1" i="0" u="none" strike="noStrike" cap="none" baseline="0">
              <a:latin typeface="Arial"/>
              <a:ea typeface="Arial"/>
              <a:cs typeface="Arial"/>
              <a:sym typeface="Arial"/>
            </a:endParaRPr>
          </a:p>
          <a:p>
            <a:pPr marL="0" marR="0" lvl="0" indent="0" algn="l" rtl="0">
              <a:lnSpc>
                <a:spcPct val="100000"/>
              </a:lnSpc>
              <a:spcBef>
                <a:spcPts val="0"/>
              </a:spcBef>
              <a:spcAft>
                <a:spcPts val="0"/>
              </a:spcAft>
              <a:buClr>
                <a:srgbClr val="FF00FF"/>
              </a:buClr>
              <a:buFont typeface="Arial"/>
              <a:buNone/>
            </a:pPr>
            <a:r>
              <a:rPr lang="en" b="1" i="0" u="none" strike="noStrike" cap="none" baseline="0">
                <a:latin typeface="Arial"/>
                <a:ea typeface="Arial"/>
                <a:cs typeface="Arial"/>
                <a:sym typeface="Arial"/>
              </a:rPr>
              <a:t>TA providers, parents, teachers,  educational interpreter, and interveners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idx="4294967295"/>
          </p:nvPr>
        </p:nvSpPr>
        <p:spPr>
          <a:xfrm>
            <a:off x="333850" y="120578"/>
            <a:ext cx="8229600" cy="857400"/>
          </a:xfrm>
          <a:prstGeom prst="rect">
            <a:avLst/>
          </a:prstGeom>
          <a:noFill/>
          <a:ln>
            <a:noFill/>
          </a:ln>
        </p:spPr>
        <p:txBody>
          <a:bodyPr lIns="91425" tIns="91425" rIns="91425" bIns="91425" anchor="t" anchorCtr="0">
            <a:noAutofit/>
          </a:bodyPr>
          <a:lstStyle/>
          <a:p>
            <a:pPr lvl="0" rtl="0">
              <a:spcBef>
                <a:spcPts val="0"/>
              </a:spcBef>
              <a:buNone/>
            </a:pPr>
            <a:r>
              <a:rPr lang="en" sz="3000" b="1"/>
              <a:t>Bloom's Taxonomy Meeting &amp; CEC Competency Alignment </a:t>
            </a:r>
          </a:p>
        </p:txBody>
      </p:sp>
      <p:pic>
        <p:nvPicPr>
          <p:cNvPr id="185" name="Shape 185"/>
          <p:cNvPicPr preferRelativeResize="0"/>
          <p:nvPr/>
        </p:nvPicPr>
        <p:blipFill>
          <a:blip r:embed="rId3">
            <a:alphaModFix/>
          </a:blip>
          <a:stretch>
            <a:fillRect/>
          </a:stretch>
        </p:blipFill>
        <p:spPr>
          <a:xfrm>
            <a:off x="4536472" y="1063375"/>
            <a:ext cx="4150328" cy="2224226"/>
          </a:xfrm>
          <a:prstGeom prst="rect">
            <a:avLst/>
          </a:prstGeom>
          <a:noFill/>
          <a:ln>
            <a:noFill/>
          </a:ln>
        </p:spPr>
      </p:pic>
      <p:sp>
        <p:nvSpPr>
          <p:cNvPr id="186" name="Shape 186"/>
          <p:cNvSpPr txBox="1"/>
          <p:nvPr/>
        </p:nvSpPr>
        <p:spPr>
          <a:xfrm>
            <a:off x="620900" y="1248825"/>
            <a:ext cx="3443099" cy="3408000"/>
          </a:xfrm>
          <a:prstGeom prst="rect">
            <a:avLst/>
          </a:prstGeom>
          <a:noFill/>
          <a:ln>
            <a:noFill/>
          </a:ln>
        </p:spPr>
        <p:txBody>
          <a:bodyPr lIns="91425" tIns="91425" rIns="91425" bIns="91425" anchor="t" anchorCtr="0">
            <a:noAutofit/>
          </a:bodyPr>
          <a:lstStyle/>
          <a:p>
            <a:pPr lvl="0" rtl="0">
              <a:spcBef>
                <a:spcPts val="0"/>
              </a:spcBef>
              <a:buNone/>
            </a:pPr>
            <a:endParaRPr sz="2400">
              <a:solidFill>
                <a:srgbClr val="B6D7A8"/>
              </a:solidFill>
            </a:endParaRPr>
          </a:p>
        </p:txBody>
      </p:sp>
      <p:sp>
        <p:nvSpPr>
          <p:cNvPr id="187" name="Shape 187"/>
          <p:cNvSpPr txBox="1"/>
          <p:nvPr/>
        </p:nvSpPr>
        <p:spPr>
          <a:xfrm>
            <a:off x="5176425" y="3429000"/>
            <a:ext cx="3723000" cy="1453499"/>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lt1"/>
                </a:solidFill>
              </a:rPr>
              <a:t>So far, we have hosted two meetings to align OHOA modules with national intervener competencies</a:t>
            </a:r>
          </a:p>
        </p:txBody>
      </p:sp>
      <p:pic>
        <p:nvPicPr>
          <p:cNvPr id="188" name="Shape 188"/>
          <p:cNvPicPr preferRelativeResize="0"/>
          <p:nvPr/>
        </p:nvPicPr>
        <p:blipFill>
          <a:blip r:embed="rId4">
            <a:alphaModFix/>
          </a:blip>
          <a:stretch>
            <a:fillRect/>
          </a:stretch>
        </p:blipFill>
        <p:spPr>
          <a:xfrm>
            <a:off x="0" y="2423268"/>
            <a:ext cx="3626982" cy="2720232"/>
          </a:xfrm>
          <a:prstGeom prst="rect">
            <a:avLst/>
          </a:prstGeom>
          <a:noFill/>
          <a:ln>
            <a:noFill/>
          </a:ln>
        </p:spPr>
      </p:pic>
      <p:sp>
        <p:nvSpPr>
          <p:cNvPr id="189" name="Shape 189"/>
          <p:cNvSpPr txBox="1"/>
          <p:nvPr/>
        </p:nvSpPr>
        <p:spPr>
          <a:xfrm>
            <a:off x="4596300" y="3429000"/>
            <a:ext cx="3811799" cy="985500"/>
          </a:xfrm>
          <a:prstGeom prst="rect">
            <a:avLst/>
          </a:prstGeom>
          <a:noFill/>
          <a:ln>
            <a:noFill/>
          </a:ln>
        </p:spPr>
        <p:txBody>
          <a:bodyPr lIns="91425" tIns="91425" rIns="91425" bIns="91425" anchor="t" anchorCtr="0">
            <a:noAutofit/>
          </a:bodyPr>
          <a:lstStyle/>
          <a:p>
            <a:pPr>
              <a:spcBef>
                <a:spcPts val="0"/>
              </a:spcBef>
              <a:buNone/>
            </a:pPr>
            <a:r>
              <a:rPr lang="en" sz="1500"/>
              <a:t>Portland, 2013- Alignment of Modules 1-8</a:t>
            </a:r>
          </a:p>
        </p:txBody>
      </p:sp>
      <p:sp>
        <p:nvSpPr>
          <p:cNvPr id="190" name="Shape 190"/>
          <p:cNvSpPr txBox="1"/>
          <p:nvPr/>
        </p:nvSpPr>
        <p:spPr>
          <a:xfrm>
            <a:off x="0" y="1885496"/>
            <a:ext cx="4085399" cy="477599"/>
          </a:xfrm>
          <a:prstGeom prst="rect">
            <a:avLst/>
          </a:prstGeom>
          <a:noFill/>
          <a:ln>
            <a:noFill/>
          </a:ln>
        </p:spPr>
        <p:txBody>
          <a:bodyPr lIns="91425" tIns="91425" rIns="91425" bIns="91425" anchor="t" anchorCtr="0">
            <a:noAutofit/>
          </a:bodyPr>
          <a:lstStyle/>
          <a:p>
            <a:pPr>
              <a:spcBef>
                <a:spcPts val="0"/>
              </a:spcBef>
              <a:buNone/>
            </a:pPr>
            <a:r>
              <a:rPr lang="en" sz="1500"/>
              <a:t>Denver, 2013- Alignment of Modules 9-18</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ctrTitle"/>
          </p:nvPr>
        </p:nvSpPr>
        <p:spPr>
          <a:xfrm>
            <a:off x="685800" y="2283618"/>
            <a:ext cx="7772400" cy="1102500"/>
          </a:xfrm>
          <a:prstGeom prst="rect">
            <a:avLst/>
          </a:prstGeom>
        </p:spPr>
        <p:txBody>
          <a:bodyPr lIns="91425" tIns="91425" rIns="91425" bIns="91425" anchor="b" anchorCtr="0">
            <a:noAutofit/>
          </a:bodyPr>
          <a:lstStyle/>
          <a:p>
            <a:pPr lvl="0" rtl="0">
              <a:spcBef>
                <a:spcPts val="0"/>
              </a:spcBef>
              <a:buNone/>
            </a:pPr>
            <a:r>
              <a:rPr lang="en" sz="3600" b="1"/>
              <a:t>National Certificate Beta Test</a:t>
            </a:r>
          </a:p>
        </p:txBody>
      </p:sp>
      <p:sp>
        <p:nvSpPr>
          <p:cNvPr id="196" name="Shape 196"/>
          <p:cNvSpPr txBox="1">
            <a:spLocks noGrp="1"/>
          </p:cNvSpPr>
          <p:nvPr>
            <p:ph type="subTitle" idx="1"/>
          </p:nvPr>
        </p:nvSpPr>
        <p:spPr>
          <a:xfrm>
            <a:off x="857450" y="3386125"/>
            <a:ext cx="7600800" cy="1321200"/>
          </a:xfrm>
          <a:prstGeom prst="rect">
            <a:avLst/>
          </a:prstGeom>
        </p:spPr>
        <p:txBody>
          <a:bodyPr lIns="91425" tIns="91425" rIns="91425" bIns="91425" anchor="t" anchorCtr="0">
            <a:noAutofit/>
          </a:bodyPr>
          <a:lstStyle/>
          <a:p>
            <a:pPr lvl="0" rtl="0">
              <a:spcBef>
                <a:spcPts val="0"/>
              </a:spcBef>
              <a:buNone/>
            </a:pPr>
            <a:r>
              <a:rPr lang="en" sz="2000">
                <a:solidFill>
                  <a:srgbClr val="000000"/>
                </a:solidFill>
              </a:rPr>
              <a:t>Solving a complex challenge through participatory efforts</a:t>
            </a:r>
          </a:p>
          <a:p>
            <a:pPr lvl="0" rtl="0">
              <a:spcBef>
                <a:spcPts val="0"/>
              </a:spcBef>
              <a:buNone/>
            </a:pPr>
            <a:endParaRPr sz="2000">
              <a:solidFill>
                <a:srgbClr val="000000"/>
              </a:solidFill>
            </a:endParaRPr>
          </a:p>
          <a:p>
            <a:pPr lvl="0" rtl="0">
              <a:spcBef>
                <a:spcPts val="0"/>
              </a:spcBef>
              <a:buNone/>
            </a:pPr>
            <a:r>
              <a:rPr lang="en" sz="2000">
                <a:solidFill>
                  <a:srgbClr val="000000"/>
                </a:solidFill>
              </a:rPr>
              <a:t>Interveners + State DB Projects + University Experts + NCDB</a:t>
            </a:r>
          </a:p>
        </p:txBody>
      </p:sp>
      <p:pic>
        <p:nvPicPr>
          <p:cNvPr id="197" name="Shape 197"/>
          <p:cNvPicPr preferRelativeResize="0"/>
          <p:nvPr/>
        </p:nvPicPr>
        <p:blipFill>
          <a:blip r:embed="rId3">
            <a:alphaModFix/>
          </a:blip>
          <a:stretch>
            <a:fillRect/>
          </a:stretch>
        </p:blipFill>
        <p:spPr>
          <a:xfrm>
            <a:off x="2770849" y="582718"/>
            <a:ext cx="3863550" cy="1581337"/>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Focus of Our Conversation</a:t>
            </a:r>
          </a:p>
        </p:txBody>
      </p:sp>
      <p:sp>
        <p:nvSpPr>
          <p:cNvPr id="63" name="Shape 63"/>
          <p:cNvSpPr txBox="1">
            <a:spLocks noGrp="1"/>
          </p:cNvSpPr>
          <p:nvPr>
            <p:ph type="body" idx="1"/>
          </p:nvPr>
        </p:nvSpPr>
        <p:spPr>
          <a:xfrm>
            <a:off x="349675" y="1133500"/>
            <a:ext cx="8520599" cy="3601199"/>
          </a:xfrm>
          <a:prstGeom prst="rect">
            <a:avLst/>
          </a:prstGeom>
        </p:spPr>
        <p:txBody>
          <a:bodyPr lIns="91425" tIns="91425" rIns="91425" bIns="91425" anchor="t" anchorCtr="0">
            <a:noAutofit/>
          </a:bodyPr>
          <a:lstStyle/>
          <a:p>
            <a:pPr marL="457200" lvl="0" indent="-228600" rtl="0">
              <a:spcBef>
                <a:spcPts val="0"/>
              </a:spcBef>
              <a:buClr>
                <a:srgbClr val="000000"/>
              </a:buClr>
              <a:buSzPct val="100000"/>
            </a:pPr>
            <a:r>
              <a:rPr lang="en" sz="2000">
                <a:solidFill>
                  <a:srgbClr val="000000"/>
                </a:solidFill>
              </a:rPr>
              <a:t>Share some information about the CEC Knowledge and Skills Competencies for Teachers and Interveners</a:t>
            </a:r>
          </a:p>
          <a:p>
            <a:pPr marL="457200" lvl="0" indent="-228600" rtl="0">
              <a:spcBef>
                <a:spcPts val="0"/>
              </a:spcBef>
              <a:buClr>
                <a:srgbClr val="000000"/>
              </a:buClr>
              <a:buSzPct val="100000"/>
            </a:pPr>
            <a:r>
              <a:rPr lang="en" sz="2000">
                <a:solidFill>
                  <a:srgbClr val="000000"/>
                </a:solidFill>
              </a:rPr>
              <a:t>Share some of our thinking about how competencies might be useful to our field, it’s development, and recognition </a:t>
            </a:r>
          </a:p>
          <a:p>
            <a:pPr marL="457200" lvl="0" indent="-228600" rtl="0">
              <a:spcBef>
                <a:spcPts val="0"/>
              </a:spcBef>
              <a:buClr>
                <a:srgbClr val="000000"/>
              </a:buClr>
              <a:buSzPct val="100000"/>
            </a:pPr>
            <a:r>
              <a:rPr lang="en" sz="2000">
                <a:solidFill>
                  <a:srgbClr val="000000"/>
                </a:solidFill>
              </a:rPr>
              <a:t>Share some information about how competencies are currently being used- personnel prep, technical assistance, &amp; product development</a:t>
            </a:r>
          </a:p>
          <a:p>
            <a:pPr marL="457200" lvl="0" indent="-228600" rtl="0">
              <a:spcBef>
                <a:spcPts val="0"/>
              </a:spcBef>
              <a:buClr>
                <a:srgbClr val="000000"/>
              </a:buClr>
              <a:buSzPct val="100000"/>
            </a:pPr>
            <a:r>
              <a:rPr lang="en" sz="2000">
                <a:solidFill>
                  <a:srgbClr val="000000"/>
                </a:solidFill>
              </a:rPr>
              <a:t>Describe our expansion in the Intervener Initiative to include Qualified Personnel with network partners (based on your input)</a:t>
            </a:r>
          </a:p>
          <a:p>
            <a:pPr lvl="0" rtl="0">
              <a:spcBef>
                <a:spcPts val="0"/>
              </a:spcBef>
              <a:buNone/>
            </a:pPr>
            <a:endParaRPr>
              <a:solidFill>
                <a:srgbClr val="000000"/>
              </a:solidFill>
            </a:endParaRPr>
          </a:p>
          <a:p>
            <a:pPr>
              <a:spcBef>
                <a:spcPts val="0"/>
              </a:spcBef>
              <a:buNone/>
            </a:pP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Mahara is Live! (and sustainable)</a:t>
            </a:r>
          </a:p>
        </p:txBody>
      </p:sp>
      <p:pic>
        <p:nvPicPr>
          <p:cNvPr id="228" name="Shape 228"/>
          <p:cNvPicPr preferRelativeResize="0"/>
          <p:nvPr/>
        </p:nvPicPr>
        <p:blipFill>
          <a:blip r:embed="rId3">
            <a:alphaModFix/>
          </a:blip>
          <a:stretch>
            <a:fillRect/>
          </a:stretch>
        </p:blipFill>
        <p:spPr>
          <a:xfrm>
            <a:off x="1143000" y="1422206"/>
            <a:ext cx="6858000" cy="3016874"/>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b="1"/>
              <a:t>Measuring Competencies in Practice</a:t>
            </a:r>
          </a:p>
        </p:txBody>
      </p:sp>
      <p:sp>
        <p:nvSpPr>
          <p:cNvPr id="234" name="Shape 234"/>
          <p:cNvSpPr txBox="1">
            <a:spLocks noGrp="1"/>
          </p:cNvSpPr>
          <p:nvPr>
            <p:ph type="body" idx="1"/>
          </p:nvPr>
        </p:nvSpPr>
        <p:spPr>
          <a:xfrm>
            <a:off x="457200" y="1200150"/>
            <a:ext cx="4922700" cy="3585899"/>
          </a:xfrm>
          <a:prstGeom prst="rect">
            <a:avLst/>
          </a:prstGeom>
        </p:spPr>
        <p:txBody>
          <a:bodyPr lIns="91425" tIns="91425" rIns="91425" bIns="91425" anchor="t" anchorCtr="0">
            <a:noAutofit/>
          </a:bodyPr>
          <a:lstStyle/>
          <a:p>
            <a:pPr rtl="0">
              <a:spcBef>
                <a:spcPts val="0"/>
              </a:spcBef>
              <a:buNone/>
            </a:pPr>
            <a:r>
              <a:rPr lang="en" sz="2000">
                <a:solidFill>
                  <a:srgbClr val="000000"/>
                </a:solidFill>
              </a:rPr>
              <a:t>Competency-based e-portfolio assessment- not program based</a:t>
            </a:r>
          </a:p>
          <a:p>
            <a:pPr rtl="0">
              <a:spcBef>
                <a:spcPts val="0"/>
              </a:spcBef>
              <a:buNone/>
            </a:pPr>
            <a:r>
              <a:rPr lang="en" sz="2000">
                <a:solidFill>
                  <a:srgbClr val="000000"/>
                </a:solidFill>
              </a:rPr>
              <a:t>Working with identified competent interveners and partners to build and refine a process</a:t>
            </a:r>
          </a:p>
          <a:p>
            <a:pPr rtl="0">
              <a:spcBef>
                <a:spcPts val="0"/>
              </a:spcBef>
              <a:buNone/>
            </a:pPr>
            <a:r>
              <a:rPr lang="en" sz="2000">
                <a:solidFill>
                  <a:srgbClr val="000000"/>
                </a:solidFill>
              </a:rPr>
              <a:t>Using developed portfolios to pilot and refine a review protocol</a:t>
            </a:r>
          </a:p>
          <a:p>
            <a:pPr>
              <a:spcBef>
                <a:spcPts val="0"/>
              </a:spcBef>
              <a:buNone/>
            </a:pPr>
            <a:r>
              <a:rPr lang="en" sz="2000">
                <a:solidFill>
                  <a:srgbClr val="000000"/>
                </a:solidFill>
              </a:rPr>
              <a:t>Measuring IOA across reviewers</a:t>
            </a:r>
          </a:p>
        </p:txBody>
      </p:sp>
      <p:pic>
        <p:nvPicPr>
          <p:cNvPr id="235" name="Shape 235"/>
          <p:cNvPicPr preferRelativeResize="0"/>
          <p:nvPr/>
        </p:nvPicPr>
        <p:blipFill>
          <a:blip r:embed="rId3">
            <a:alphaModFix/>
          </a:blip>
          <a:stretch>
            <a:fillRect/>
          </a:stretch>
        </p:blipFill>
        <p:spPr>
          <a:xfrm>
            <a:off x="5673899" y="1243974"/>
            <a:ext cx="2623674" cy="349824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What’s on the horizon?</a:t>
            </a:r>
          </a:p>
        </p:txBody>
      </p:sp>
      <p:sp>
        <p:nvSpPr>
          <p:cNvPr id="242" name="Shape 242"/>
          <p:cNvSpPr txBox="1"/>
          <p:nvPr/>
        </p:nvSpPr>
        <p:spPr>
          <a:xfrm>
            <a:off x="6006150" y="1593700"/>
            <a:ext cx="2519099" cy="3333599"/>
          </a:xfrm>
          <a:prstGeom prst="rect">
            <a:avLst/>
          </a:prstGeom>
          <a:noFill/>
          <a:ln>
            <a:noFill/>
          </a:ln>
        </p:spPr>
        <p:txBody>
          <a:bodyPr lIns="91425" tIns="91425" rIns="91425" bIns="91425" anchor="t" anchorCtr="0">
            <a:noAutofit/>
          </a:bodyPr>
          <a:lstStyle/>
          <a:p>
            <a:pPr>
              <a:spcBef>
                <a:spcPts val="0"/>
              </a:spcBef>
              <a:buNone/>
            </a:pPr>
            <a:r>
              <a:rPr lang="en" sz="1800"/>
              <a:t>Mahara beta testers in Salt Lake gather their strength for the next part of the journey.</a:t>
            </a:r>
          </a:p>
        </p:txBody>
      </p:sp>
      <p:pic>
        <p:nvPicPr>
          <p:cNvPr id="1026" name="Picture 2" descr="The group of Mahara beta testers stand in front of a fountain arrangement in Salt Lake smi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23950"/>
            <a:ext cx="4803602"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How do we plan to engage with the community?</a:t>
            </a:r>
          </a:p>
        </p:txBody>
      </p:sp>
      <p:sp>
        <p:nvSpPr>
          <p:cNvPr id="248" name="Shape 248"/>
          <p:cNvSpPr txBox="1">
            <a:spLocks noGrp="1"/>
          </p:cNvSpPr>
          <p:nvPr>
            <p:ph type="body" idx="1"/>
          </p:nvPr>
        </p:nvSpPr>
        <p:spPr>
          <a:xfrm>
            <a:off x="311700" y="1152475"/>
            <a:ext cx="8520599" cy="3416400"/>
          </a:xfrm>
          <a:prstGeom prst="rect">
            <a:avLst/>
          </a:prstGeom>
          <a:ln w="9525" cap="flat" cmpd="sng">
            <a:solidFill>
              <a:schemeClr val="dk1"/>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sz="2000">
                <a:solidFill>
                  <a:srgbClr val="000000"/>
                </a:solidFill>
              </a:rPr>
              <a:t>Continue to complete the OHOA modules (field testing and refinement) and national certification effort with our network partners</a:t>
            </a:r>
          </a:p>
          <a:p>
            <a:pPr rtl="0">
              <a:spcBef>
                <a:spcPts val="0"/>
              </a:spcBef>
              <a:buNone/>
            </a:pPr>
            <a:r>
              <a:rPr lang="en" sz="2000">
                <a:solidFill>
                  <a:srgbClr val="000000"/>
                </a:solidFill>
              </a:rPr>
              <a:t>Continue to explore the use of the OHOA modules with practicing teachers, educational teams, and family members- Moodle Users Group</a:t>
            </a:r>
          </a:p>
          <a:p>
            <a:pPr rtl="0">
              <a:spcBef>
                <a:spcPts val="0"/>
              </a:spcBef>
              <a:buNone/>
            </a:pPr>
            <a:r>
              <a:rPr lang="en" sz="2000">
                <a:solidFill>
                  <a:srgbClr val="000000"/>
                </a:solidFill>
              </a:rPr>
              <a:t>Formally establish a Teachers Supporting Students with Deaf-Blindness workgroup as a part of the initiative</a:t>
            </a:r>
          </a:p>
          <a:p>
            <a:pPr rtl="0">
              <a:spcBef>
                <a:spcPts val="0"/>
              </a:spcBef>
              <a:buNone/>
            </a:pPr>
            <a:r>
              <a:rPr lang="en" sz="2000">
                <a:solidFill>
                  <a:srgbClr val="000000"/>
                </a:solidFill>
              </a:rPr>
              <a:t>Formally establish Personnel Preparation workgroup within this initiative </a:t>
            </a:r>
          </a:p>
          <a:p>
            <a:pPr>
              <a:spcBef>
                <a:spcPts val="0"/>
              </a:spcBef>
              <a:buNone/>
            </a:pP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Qualified Personnel Initiative </a:t>
            </a:r>
          </a:p>
        </p:txBody>
      </p:sp>
      <p:sp>
        <p:nvSpPr>
          <p:cNvPr id="254" name="Shape 254"/>
          <p:cNvSpPr/>
          <p:nvPr/>
        </p:nvSpPr>
        <p:spPr>
          <a:xfrm>
            <a:off x="3322800" y="1406512"/>
            <a:ext cx="2352900" cy="7089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a:t>Advisory TWG</a:t>
            </a:r>
          </a:p>
        </p:txBody>
      </p:sp>
      <p:sp>
        <p:nvSpPr>
          <p:cNvPr id="255" name="Shape 255"/>
          <p:cNvSpPr/>
          <p:nvPr/>
        </p:nvSpPr>
        <p:spPr>
          <a:xfrm>
            <a:off x="577275" y="1319250"/>
            <a:ext cx="1643999" cy="8747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OHOA Field Testing/Revision</a:t>
            </a:r>
          </a:p>
        </p:txBody>
      </p:sp>
      <p:sp>
        <p:nvSpPr>
          <p:cNvPr id="256" name="Shape 256"/>
          <p:cNvSpPr/>
          <p:nvPr/>
        </p:nvSpPr>
        <p:spPr>
          <a:xfrm>
            <a:off x="2722850" y="2504200"/>
            <a:ext cx="1613999" cy="9803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Moodle Users Group</a:t>
            </a:r>
          </a:p>
        </p:txBody>
      </p:sp>
      <p:sp>
        <p:nvSpPr>
          <p:cNvPr id="257" name="Shape 257"/>
          <p:cNvSpPr/>
          <p:nvPr/>
        </p:nvSpPr>
        <p:spPr>
          <a:xfrm>
            <a:off x="4774675" y="2557000"/>
            <a:ext cx="1643999" cy="9653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Teachers of Students who are Deaf-Blind</a:t>
            </a:r>
          </a:p>
        </p:txBody>
      </p:sp>
      <p:sp>
        <p:nvSpPr>
          <p:cNvPr id="258" name="Shape 258"/>
          <p:cNvSpPr/>
          <p:nvPr/>
        </p:nvSpPr>
        <p:spPr>
          <a:xfrm>
            <a:off x="6856500" y="2557000"/>
            <a:ext cx="1816499" cy="8747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Personnel Prep Group</a:t>
            </a:r>
          </a:p>
        </p:txBody>
      </p:sp>
      <p:sp>
        <p:nvSpPr>
          <p:cNvPr id="259" name="Shape 259"/>
          <p:cNvSpPr/>
          <p:nvPr/>
        </p:nvSpPr>
        <p:spPr>
          <a:xfrm>
            <a:off x="6777225" y="1402187"/>
            <a:ext cx="1402799" cy="708900"/>
          </a:xfrm>
          <a:prstGeom prst="bevel">
            <a:avLst>
              <a:gd name="adj" fmla="val 125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Literacy</a:t>
            </a:r>
          </a:p>
        </p:txBody>
      </p:sp>
      <p:sp>
        <p:nvSpPr>
          <p:cNvPr id="260" name="Shape 260"/>
          <p:cNvSpPr/>
          <p:nvPr/>
        </p:nvSpPr>
        <p:spPr>
          <a:xfrm>
            <a:off x="536025" y="2557000"/>
            <a:ext cx="1726500" cy="8747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Certification Group &amp; Mahara Beta Testers</a:t>
            </a:r>
          </a:p>
        </p:txBody>
      </p:sp>
      <p:sp>
        <p:nvSpPr>
          <p:cNvPr id="261" name="Shape 261"/>
          <p:cNvSpPr/>
          <p:nvPr/>
        </p:nvSpPr>
        <p:spPr>
          <a:xfrm>
            <a:off x="648975" y="3794750"/>
            <a:ext cx="1500599" cy="708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Practicum</a:t>
            </a:r>
          </a:p>
        </p:txBody>
      </p:sp>
      <p:sp>
        <p:nvSpPr>
          <p:cNvPr id="262" name="Shape 262"/>
          <p:cNvSpPr/>
          <p:nvPr/>
        </p:nvSpPr>
        <p:spPr>
          <a:xfrm>
            <a:off x="6586775" y="3794750"/>
            <a:ext cx="1402799" cy="708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Interpreters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Future Conversations:</a:t>
            </a:r>
          </a:p>
        </p:txBody>
      </p:sp>
      <p:sp>
        <p:nvSpPr>
          <p:cNvPr id="268" name="Shape 268"/>
          <p:cNvSpPr txBox="1">
            <a:spLocks noGrp="1"/>
          </p:cNvSpPr>
          <p:nvPr>
            <p:ph type="body" idx="1"/>
          </p:nvPr>
        </p:nvSpPr>
        <p:spPr>
          <a:xfrm>
            <a:off x="311700" y="1152475"/>
            <a:ext cx="8520599" cy="3516599"/>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1"/>
              </a:buClr>
              <a:buSzPct val="39285"/>
              <a:buFont typeface="Arial"/>
              <a:buNone/>
            </a:pPr>
            <a:r>
              <a:rPr lang="en" sz="2800" b="1">
                <a:solidFill>
                  <a:schemeClr val="dk1"/>
                </a:solidFill>
              </a:rPr>
              <a:t>In what ways will this initiative support you?</a:t>
            </a:r>
          </a:p>
          <a:p>
            <a:pPr rtl="0">
              <a:spcBef>
                <a:spcPts val="0"/>
              </a:spcBef>
              <a:buNone/>
            </a:pPr>
            <a:endParaRPr/>
          </a:p>
          <a:p>
            <a:pPr rtl="0">
              <a:spcBef>
                <a:spcPts val="0"/>
              </a:spcBef>
              <a:buNone/>
            </a:pPr>
            <a:r>
              <a:rPr lang="en" sz="2000">
                <a:solidFill>
                  <a:srgbClr val="000000"/>
                </a:solidFill>
              </a:rPr>
              <a:t>In what ways may this initiative support the work of our field of deaf-blindness?</a:t>
            </a:r>
          </a:p>
          <a:p>
            <a:pPr rtl="0">
              <a:spcBef>
                <a:spcPts val="0"/>
              </a:spcBef>
              <a:buNone/>
            </a:pPr>
            <a:r>
              <a:rPr lang="en" sz="2000">
                <a:solidFill>
                  <a:srgbClr val="000000"/>
                </a:solidFill>
              </a:rPr>
              <a:t>What committees or activities are of interest to you?</a:t>
            </a:r>
          </a:p>
          <a:p>
            <a:pPr rtl="0">
              <a:spcBef>
                <a:spcPts val="0"/>
              </a:spcBef>
              <a:buNone/>
            </a:pPr>
            <a:r>
              <a:rPr lang="en" sz="2000">
                <a:solidFill>
                  <a:srgbClr val="000000"/>
                </a:solidFill>
              </a:rPr>
              <a:t>We have a few minutes for comments or responses in the chat pod.  We can continue the conversation in our forum posts.</a:t>
            </a:r>
          </a:p>
          <a:p>
            <a:pPr>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97375"/>
            <a:ext cx="8520599" cy="854999"/>
          </a:xfrm>
          <a:prstGeom prst="rect">
            <a:avLst/>
          </a:prstGeom>
        </p:spPr>
        <p:txBody>
          <a:bodyPr lIns="91425" tIns="91425" rIns="91425" bIns="91425" anchor="t" anchorCtr="0">
            <a:noAutofit/>
          </a:bodyPr>
          <a:lstStyle/>
          <a:p>
            <a:pPr>
              <a:spcBef>
                <a:spcPts val="0"/>
              </a:spcBef>
              <a:buNone/>
            </a:pPr>
            <a:r>
              <a:rPr lang="en" b="1"/>
              <a:t>Competencies as National Assets </a:t>
            </a:r>
          </a:p>
        </p:txBody>
      </p:sp>
      <p:sp>
        <p:nvSpPr>
          <p:cNvPr id="69" name="Shape 69"/>
          <p:cNvSpPr txBox="1">
            <a:spLocks noGrp="1"/>
          </p:cNvSpPr>
          <p:nvPr>
            <p:ph type="body" idx="1"/>
          </p:nvPr>
        </p:nvSpPr>
        <p:spPr>
          <a:xfrm>
            <a:off x="311700" y="1048100"/>
            <a:ext cx="5429400" cy="3416400"/>
          </a:xfrm>
          <a:prstGeom prst="rect">
            <a:avLst/>
          </a:prstGeom>
        </p:spPr>
        <p:txBody>
          <a:bodyPr lIns="91425" tIns="91425" rIns="91425" bIns="91425" anchor="t" anchorCtr="0">
            <a:noAutofit/>
          </a:bodyPr>
          <a:lstStyle/>
          <a:p>
            <a:pPr rtl="0">
              <a:spcBef>
                <a:spcPts val="0"/>
              </a:spcBef>
              <a:buNone/>
            </a:pPr>
            <a:r>
              <a:rPr lang="en" sz="2000" dirty="0">
                <a:solidFill>
                  <a:srgbClr val="000000"/>
                </a:solidFill>
              </a:rPr>
              <a:t>As there is increased recognition around the need for access to trained interveners and teachers, it is helpful to have national competencies as a guide in our planning, dialogues, and network-based efforts.</a:t>
            </a:r>
          </a:p>
          <a:p>
            <a:pPr marL="457200" lvl="0" indent="-228600" rtl="0">
              <a:spcBef>
                <a:spcPts val="0"/>
              </a:spcBef>
              <a:buClr>
                <a:srgbClr val="000000"/>
              </a:buClr>
              <a:buSzPct val="100000"/>
            </a:pPr>
            <a:r>
              <a:rPr lang="en" sz="2000" dirty="0">
                <a:solidFill>
                  <a:srgbClr val="000000"/>
                </a:solidFill>
              </a:rPr>
              <a:t>personnel prep;</a:t>
            </a:r>
          </a:p>
          <a:p>
            <a:pPr marL="457200" lvl="0" indent="-228600" rtl="0">
              <a:spcBef>
                <a:spcPts val="0"/>
              </a:spcBef>
              <a:buClr>
                <a:srgbClr val="000000"/>
              </a:buClr>
              <a:buSzPct val="100000"/>
            </a:pPr>
            <a:r>
              <a:rPr lang="en" sz="2000" dirty="0">
                <a:solidFill>
                  <a:srgbClr val="000000"/>
                </a:solidFill>
              </a:rPr>
              <a:t>professional development;</a:t>
            </a:r>
          </a:p>
          <a:p>
            <a:pPr marL="457200" lvl="0" indent="-228600" rtl="0">
              <a:spcBef>
                <a:spcPts val="0"/>
              </a:spcBef>
              <a:buClr>
                <a:srgbClr val="000000"/>
              </a:buClr>
              <a:buSzPct val="100000"/>
            </a:pPr>
            <a:r>
              <a:rPr lang="en" sz="2000" dirty="0">
                <a:solidFill>
                  <a:srgbClr val="000000"/>
                </a:solidFill>
              </a:rPr>
              <a:t>intensive technical assistance;</a:t>
            </a:r>
          </a:p>
          <a:p>
            <a:pPr marL="457200" lvl="0" indent="-228600">
              <a:spcBef>
                <a:spcPts val="0"/>
              </a:spcBef>
              <a:buClr>
                <a:srgbClr val="000000"/>
              </a:buClr>
              <a:buSzPct val="100000"/>
            </a:pPr>
            <a:r>
              <a:rPr lang="en" sz="2000" dirty="0">
                <a:solidFill>
                  <a:srgbClr val="000000"/>
                </a:solidFill>
              </a:rPr>
              <a:t>family leadership &amp; education</a:t>
            </a:r>
          </a:p>
        </p:txBody>
      </p:sp>
      <p:pic>
        <p:nvPicPr>
          <p:cNvPr id="70" name="Shape 70"/>
          <p:cNvPicPr preferRelativeResize="0"/>
          <p:nvPr/>
        </p:nvPicPr>
        <p:blipFill>
          <a:blip r:embed="rId3">
            <a:alphaModFix/>
          </a:blip>
          <a:stretch>
            <a:fillRect/>
          </a:stretch>
        </p:blipFill>
        <p:spPr>
          <a:xfrm>
            <a:off x="6294825" y="511050"/>
            <a:ext cx="2278601" cy="12656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What are the competencies?</a:t>
            </a:r>
          </a:p>
        </p:txBody>
      </p:sp>
      <p:sp>
        <p:nvSpPr>
          <p:cNvPr id="76" name="Shape 7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sz="2000">
                <a:solidFill>
                  <a:srgbClr val="000000"/>
                </a:solidFill>
              </a:rPr>
              <a:t>Professionally agreed upon specialized knowledge and skills to enable teachers or interveners to begin their practice with students.</a:t>
            </a:r>
          </a:p>
          <a:p>
            <a:pPr rtl="0">
              <a:spcBef>
                <a:spcPts val="0"/>
              </a:spcBef>
              <a:buNone/>
            </a:pPr>
            <a:r>
              <a:rPr lang="en" sz="2000">
                <a:solidFill>
                  <a:srgbClr val="000000"/>
                </a:solidFill>
              </a:rPr>
              <a:t>Competencies are designed to recognize quality training programs in special education. They may also be used to guide what interveners and teachers believe, know, and do with students who are deaf-blind (and how to measure those knowledge, skills and beliefs). </a:t>
            </a:r>
          </a:p>
          <a:p>
            <a:pPr rtl="0">
              <a:spcBef>
                <a:spcPts val="0"/>
              </a:spcBef>
              <a:buNone/>
            </a:pPr>
            <a:r>
              <a:rPr lang="en" sz="2000">
                <a:solidFill>
                  <a:srgbClr val="000000"/>
                </a:solidFill>
              </a:rPr>
              <a:t>The CEC encourages every special educator to use the standards as guides for </a:t>
            </a:r>
            <a:r>
              <a:rPr lang="en" sz="2000" b="1" i="1" u="sng">
                <a:solidFill>
                  <a:srgbClr val="000000"/>
                </a:solidFill>
              </a:rPr>
              <a:t>ongoing </a:t>
            </a:r>
            <a:r>
              <a:rPr lang="en" sz="2000">
                <a:solidFill>
                  <a:srgbClr val="000000"/>
                </a:solidFill>
              </a:rPr>
              <a:t>professional growth and development.</a:t>
            </a:r>
          </a:p>
          <a:p>
            <a:pPr>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Council for Exceptional Children Validation Study</a:t>
            </a:r>
          </a:p>
        </p:txBody>
      </p:sp>
      <p:sp>
        <p:nvSpPr>
          <p:cNvPr id="82" name="Shape 82"/>
          <p:cNvSpPr txBox="1">
            <a:spLocks noGrp="1"/>
          </p:cNvSpPr>
          <p:nvPr>
            <p:ph type="body" idx="1"/>
          </p:nvPr>
        </p:nvSpPr>
        <p:spPr>
          <a:xfrm>
            <a:off x="6744975" y="1152475"/>
            <a:ext cx="1811999" cy="3416400"/>
          </a:xfrm>
          <a:prstGeom prst="rect">
            <a:avLst/>
          </a:prstGeom>
        </p:spPr>
        <p:txBody>
          <a:bodyPr lIns="91425" tIns="91425" rIns="91425" bIns="91425" anchor="t" anchorCtr="0">
            <a:noAutofit/>
          </a:bodyPr>
          <a:lstStyle/>
          <a:p>
            <a:pPr>
              <a:spcBef>
                <a:spcPts val="0"/>
              </a:spcBef>
              <a:buNone/>
            </a:pPr>
            <a:r>
              <a:rPr lang="en" sz="2000">
                <a:solidFill>
                  <a:srgbClr val="000000"/>
                </a:solidFill>
              </a:rPr>
              <a:t>Figure from CEC Validation Study Resource Manual, 2010</a:t>
            </a:r>
          </a:p>
        </p:txBody>
      </p:sp>
      <p:pic>
        <p:nvPicPr>
          <p:cNvPr id="83" name="Shape 83"/>
          <p:cNvPicPr preferRelativeResize="0"/>
          <p:nvPr/>
        </p:nvPicPr>
        <p:blipFill>
          <a:blip r:embed="rId3">
            <a:alphaModFix/>
          </a:blip>
          <a:stretch>
            <a:fillRect/>
          </a:stretch>
        </p:blipFill>
        <p:spPr>
          <a:xfrm>
            <a:off x="311700" y="1017725"/>
            <a:ext cx="6096825" cy="35511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A Brief History of DB Competencies</a:t>
            </a:r>
          </a:p>
        </p:txBody>
      </p:sp>
      <p:sp>
        <p:nvSpPr>
          <p:cNvPr id="89" name="Shape 89"/>
          <p:cNvSpPr txBox="1">
            <a:spLocks noGrp="1"/>
          </p:cNvSpPr>
          <p:nvPr>
            <p:ph type="body" idx="1"/>
          </p:nvPr>
        </p:nvSpPr>
        <p:spPr>
          <a:xfrm>
            <a:off x="311700" y="1152475"/>
            <a:ext cx="8348999" cy="3617400"/>
          </a:xfrm>
          <a:prstGeom prst="rect">
            <a:avLst/>
          </a:prstGeom>
        </p:spPr>
        <p:txBody>
          <a:bodyPr lIns="91425" tIns="91425" rIns="91425" bIns="91425" anchor="t" anchorCtr="0">
            <a:noAutofit/>
          </a:bodyPr>
          <a:lstStyle/>
          <a:p>
            <a:pPr rtl="0">
              <a:spcBef>
                <a:spcPts val="0"/>
              </a:spcBef>
              <a:buNone/>
            </a:pPr>
            <a:r>
              <a:rPr lang="en" sz="2000">
                <a:solidFill>
                  <a:srgbClr val="000000"/>
                </a:solidFill>
              </a:rPr>
              <a:t>Zambone &amp; Alsop (2009) described the process of working with the CEC to develop a set of knowledge and skills competencies.</a:t>
            </a:r>
          </a:p>
          <a:p>
            <a:pPr rtl="0">
              <a:spcBef>
                <a:spcPts val="0"/>
              </a:spcBef>
              <a:buNone/>
            </a:pPr>
            <a:r>
              <a:rPr lang="en" sz="2000">
                <a:solidFill>
                  <a:srgbClr val="000000"/>
                </a:solidFill>
              </a:rPr>
              <a:t>Zambone &amp; Alsop worked with Dr. Mary Jean Sanspree to engage in preliminary planning; compiling and editing; surveying and reviewing; &amp; approval and reporting. </a:t>
            </a:r>
          </a:p>
          <a:p>
            <a:pPr rtl="0">
              <a:spcBef>
                <a:spcPts val="0"/>
              </a:spcBef>
              <a:buNone/>
            </a:pPr>
            <a:r>
              <a:rPr lang="en" sz="2000">
                <a:solidFill>
                  <a:srgbClr val="000000"/>
                </a:solidFill>
              </a:rPr>
              <a:t>For more information on the process for setting and validating standards please see: </a:t>
            </a:r>
            <a:r>
              <a:rPr lang="en" sz="2000" u="sng">
                <a:solidFill>
                  <a:schemeClr val="hlink"/>
                </a:solidFill>
                <a:hlinkClick r:id="rId3"/>
              </a:rPr>
              <a:t>https://www.cec.sped.org/Standards/Special-Educator-Professional-Preparation/CEC-Initial-and-Advanced-Specialty-Sets</a:t>
            </a:r>
          </a:p>
          <a:p>
            <a:pPr rtl="0">
              <a:spcBef>
                <a:spcPts val="0"/>
              </a:spcBef>
              <a:buNone/>
            </a:pPr>
            <a:endParaRPr sz="2000"/>
          </a:p>
          <a:p>
            <a:pPr>
              <a:spcBef>
                <a:spcPts val="0"/>
              </a:spcBef>
              <a:buNone/>
            </a:pP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Validation Study Process- Work with Partners</a:t>
            </a:r>
          </a:p>
        </p:txBody>
      </p:sp>
      <p:pic>
        <p:nvPicPr>
          <p:cNvPr id="95" name="Shape 95"/>
          <p:cNvPicPr preferRelativeResize="0"/>
          <p:nvPr/>
        </p:nvPicPr>
        <p:blipFill>
          <a:blip r:embed="rId3">
            <a:alphaModFix/>
          </a:blip>
          <a:stretch>
            <a:fillRect/>
          </a:stretch>
        </p:blipFill>
        <p:spPr>
          <a:xfrm>
            <a:off x="569923" y="1153848"/>
            <a:ext cx="5979275" cy="3555474"/>
          </a:xfrm>
          <a:prstGeom prst="rect">
            <a:avLst/>
          </a:prstGeom>
          <a:noFill/>
          <a:ln>
            <a:noFill/>
          </a:ln>
        </p:spPr>
      </p:pic>
      <p:sp>
        <p:nvSpPr>
          <p:cNvPr id="96" name="Shape 96"/>
          <p:cNvSpPr txBox="1"/>
          <p:nvPr/>
        </p:nvSpPr>
        <p:spPr>
          <a:xfrm>
            <a:off x="6797750" y="1171675"/>
            <a:ext cx="2034600" cy="3461400"/>
          </a:xfrm>
          <a:prstGeom prst="rect">
            <a:avLst/>
          </a:prstGeom>
          <a:noFill/>
          <a:ln>
            <a:noFill/>
          </a:ln>
        </p:spPr>
        <p:txBody>
          <a:bodyPr lIns="91425" tIns="91425" rIns="91425" bIns="91425" anchor="t" anchorCtr="0">
            <a:noAutofit/>
          </a:bodyPr>
          <a:lstStyle/>
          <a:p>
            <a:pPr>
              <a:spcBef>
                <a:spcPts val="0"/>
              </a:spcBef>
              <a:buNone/>
            </a:pPr>
            <a:r>
              <a:rPr lang="en" sz="1600"/>
              <a:t>External collaborators for the DB Competencies included the Association for Education and Rehabilitation of the Blind and Visually Impaired (AER) and the Directors of the State Deaf-Blind Projects; and NCDB</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Aligning competencies with evidence</a:t>
            </a:r>
          </a:p>
        </p:txBody>
      </p:sp>
      <p:pic>
        <p:nvPicPr>
          <p:cNvPr id="102" name="Shape 102"/>
          <p:cNvPicPr preferRelativeResize="0"/>
          <p:nvPr/>
        </p:nvPicPr>
        <p:blipFill>
          <a:blip r:embed="rId3">
            <a:alphaModFix/>
          </a:blip>
          <a:stretch>
            <a:fillRect/>
          </a:stretch>
        </p:blipFill>
        <p:spPr>
          <a:xfrm>
            <a:off x="959200" y="1246175"/>
            <a:ext cx="7086600" cy="33225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Item Analysis Process</a:t>
            </a:r>
          </a:p>
        </p:txBody>
      </p:sp>
      <p:pic>
        <p:nvPicPr>
          <p:cNvPr id="108" name="Shape 108"/>
          <p:cNvPicPr preferRelativeResize="0"/>
          <p:nvPr/>
        </p:nvPicPr>
        <p:blipFill>
          <a:blip r:embed="rId3">
            <a:alphaModFix/>
          </a:blip>
          <a:stretch>
            <a:fillRect/>
          </a:stretch>
        </p:blipFill>
        <p:spPr>
          <a:xfrm>
            <a:off x="539450" y="1143775"/>
            <a:ext cx="6082925" cy="3098836"/>
          </a:xfrm>
          <a:prstGeom prst="rect">
            <a:avLst/>
          </a:prstGeom>
          <a:noFill/>
          <a:ln>
            <a:noFill/>
          </a:ln>
        </p:spPr>
      </p:pic>
      <p:sp>
        <p:nvSpPr>
          <p:cNvPr id="109" name="Shape 109"/>
          <p:cNvSpPr txBox="1"/>
          <p:nvPr/>
        </p:nvSpPr>
        <p:spPr>
          <a:xfrm>
            <a:off x="6622375" y="1017725"/>
            <a:ext cx="2224200" cy="3638400"/>
          </a:xfrm>
          <a:prstGeom prst="rect">
            <a:avLst/>
          </a:prstGeom>
          <a:noFill/>
          <a:ln>
            <a:noFill/>
          </a:ln>
        </p:spPr>
        <p:txBody>
          <a:bodyPr lIns="91425" tIns="91425" rIns="91425" bIns="91425" anchor="t" anchorCtr="0">
            <a:noAutofit/>
          </a:bodyPr>
          <a:lstStyle/>
          <a:p>
            <a:pPr rtl="0">
              <a:spcBef>
                <a:spcPts val="0"/>
              </a:spcBef>
              <a:buNone/>
            </a:pPr>
            <a:r>
              <a:rPr lang="en" sz="1500"/>
              <a:t>Zambone and Alsop worked with partners such as NCDB’s  personnel preparation group to systematically align each proposed competency with the available research, theory, and practice references.</a:t>
            </a:r>
          </a:p>
          <a:p>
            <a:pPr rtl="0">
              <a:spcBef>
                <a:spcPts val="0"/>
              </a:spcBef>
              <a:buNone/>
            </a:pPr>
            <a:endParaRPr sz="1500"/>
          </a:p>
          <a:p>
            <a:pPr>
              <a:spcBef>
                <a:spcPts val="0"/>
              </a:spcBef>
              <a:buNone/>
            </a:pPr>
            <a:r>
              <a:rPr lang="en" sz="1500"/>
              <a:t>I asked Alana for a copy of her item analysis and received a 65 page report!  </a:t>
            </a: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1317</Words>
  <Application>Microsoft Office PowerPoint</Application>
  <PresentationFormat>On-screen Show (16:9)</PresentationFormat>
  <Paragraphs>119</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simple-light-2</vt:lpstr>
      <vt:lpstr>simple-light</vt:lpstr>
      <vt:lpstr>CEC Knowledge and Skill Competencies for Interveners and Teachers</vt:lpstr>
      <vt:lpstr>Focus of Our Conversation</vt:lpstr>
      <vt:lpstr>Competencies as National Assets </vt:lpstr>
      <vt:lpstr>What are the competencies?</vt:lpstr>
      <vt:lpstr>Council for Exceptional Children Validation Study</vt:lpstr>
      <vt:lpstr>A Brief History of DB Competencies</vt:lpstr>
      <vt:lpstr>Validation Study Process- Work with Partners</vt:lpstr>
      <vt:lpstr>Aligning competencies with evidence</vt:lpstr>
      <vt:lpstr>Item Analysis Process</vt:lpstr>
      <vt:lpstr>Anatomy of Competencies- Intervener, 2009</vt:lpstr>
      <vt:lpstr>Anatomy of Competencies- Initial DB Speciality Set 2012 </vt:lpstr>
      <vt:lpstr>Explore The Competencies</vt:lpstr>
      <vt:lpstr>Why do the competencies matter?</vt:lpstr>
      <vt:lpstr>Competencies Currently Being Used</vt:lpstr>
      <vt:lpstr>What Ways Have We Used Competencies?</vt:lpstr>
      <vt:lpstr>PowerPoint Presentation</vt:lpstr>
      <vt:lpstr>PowerPoint Presentation</vt:lpstr>
      <vt:lpstr>Bloom's Taxonomy Meeting &amp; CEC Competency Alignment </vt:lpstr>
      <vt:lpstr>National Certificate Beta Test</vt:lpstr>
      <vt:lpstr>Mahara is Live! (and sustainable)</vt:lpstr>
      <vt:lpstr>Measuring Competencies in Practice</vt:lpstr>
      <vt:lpstr>What’s on the horizon?</vt:lpstr>
      <vt:lpstr>How do we plan to engage with the community?</vt:lpstr>
      <vt:lpstr>Qualified Personnel Initiative </vt:lpstr>
      <vt:lpstr>Future Conversations: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 Knowledge and Skill Competencies for Interveners and Teachers</dc:title>
  <dc:creator>Shelby J. Morgan</dc:creator>
  <cp:lastModifiedBy>Windows User</cp:lastModifiedBy>
  <cp:revision>2</cp:revision>
  <dcterms:modified xsi:type="dcterms:W3CDTF">2015-11-11T22:23:31Z</dcterms:modified>
</cp:coreProperties>
</file>