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57" r:id="rId4"/>
    <p:sldId id="306" r:id="rId5"/>
    <p:sldId id="303" r:id="rId6"/>
    <p:sldId id="305" r:id="rId7"/>
    <p:sldId id="304" r:id="rId8"/>
    <p:sldId id="308" r:id="rId9"/>
    <p:sldId id="307" r:id="rId10"/>
    <p:sldId id="309" r:id="rId11"/>
    <p:sldId id="260" r:id="rId12"/>
    <p:sldId id="302" r:id="rId13"/>
  </p:sldIdLst>
  <p:sldSz cx="8686800" cy="6400800"/>
  <p:notesSz cx="6858000" cy="9144000"/>
  <p:defaultTextStyle>
    <a:defPPr>
      <a:defRPr lang="en-US"/>
    </a:defPPr>
    <a:lvl1pPr marL="0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048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2096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3144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4193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5241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86289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17337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48385" algn="l" defTabSz="86209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B814DB-ECA2-4486-9C02-26649078C759}">
          <p14:sldIdLst>
            <p14:sldId id="256"/>
          </p14:sldIdLst>
        </p14:section>
        <p14:section name="Untitled Section" id="{9F18E98A-191F-44EF-93B9-93DDC8900E30}">
          <p14:sldIdLst>
            <p14:sldId id="269"/>
            <p14:sldId id="257"/>
            <p14:sldId id="306"/>
            <p14:sldId id="303"/>
            <p14:sldId id="305"/>
            <p14:sldId id="304"/>
            <p14:sldId id="308"/>
            <p14:sldId id="307"/>
            <p14:sldId id="309"/>
            <p14:sldId id="260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417"/>
    <a:srgbClr val="382466"/>
    <a:srgbClr val="861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98730" autoAdjust="0"/>
  </p:normalViewPr>
  <p:slideViewPr>
    <p:cSldViewPr>
      <p:cViewPr varScale="1">
        <p:scale>
          <a:sx n="90" d="100"/>
          <a:sy n="90" d="100"/>
        </p:scale>
        <p:origin x="-677" y="-82"/>
      </p:cViewPr>
      <p:guideLst>
        <p:guide orient="horz" pos="2016"/>
        <p:guide pos="2736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D2AC-93BF-4AA6-9F50-62AE6692404C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3313" y="685800"/>
            <a:ext cx="4651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68BC4-C213-45D9-A127-D9FC6216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5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1048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2096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93144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24193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55241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86289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17337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48385" algn="l" defTabSz="8620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1988397"/>
            <a:ext cx="738378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020" y="3627120"/>
            <a:ext cx="608076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5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8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E4DE-ABF4-4479-800F-30B98EFF7928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5C03-B0E2-4F38-A743-9DDE07293796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6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7930" y="256329"/>
            <a:ext cx="1954530" cy="54614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340" y="256329"/>
            <a:ext cx="5718810" cy="5461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961-539A-42C1-97A1-8E20F53AC0CB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1C23-A850-4265-AD5D-B63F4A37BD68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9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97" y="4113107"/>
            <a:ext cx="7383780" cy="127127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197" y="2712932"/>
            <a:ext cx="7383780" cy="1400175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10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20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31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41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552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862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173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483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957-0F88-4B57-8EA1-EFFB680B32C8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340" y="1493521"/>
            <a:ext cx="3836670" cy="422423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5790" y="1493521"/>
            <a:ext cx="3836670" cy="422423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7930-75D3-43D1-B7EE-9F70BAF95779}" type="datetime1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8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340" y="1432772"/>
            <a:ext cx="3838179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2029883"/>
            <a:ext cx="3838179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2774" y="1432772"/>
            <a:ext cx="3839686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2774" y="2029883"/>
            <a:ext cx="3839686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F024-74F1-4993-9244-C37B8F7FC709}" type="datetime1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8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0D49-6B49-4592-AB02-8DC4F2C8473E}" type="datetime1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5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723-334F-4452-8384-B3907F8323F9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9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1" y="254847"/>
            <a:ext cx="2857897" cy="108458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297" y="254847"/>
            <a:ext cx="4856163" cy="546290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341" y="1339427"/>
            <a:ext cx="2857897" cy="437832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FF20-AEDE-4524-ADCD-2E276EBC748A}" type="datetime1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2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4" y="4480560"/>
            <a:ext cx="5212080" cy="52895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02674" y="571923"/>
            <a:ext cx="5212080" cy="3840480"/>
          </a:xfrm>
        </p:spPr>
        <p:txBody>
          <a:bodyPr/>
          <a:lstStyle>
            <a:lvl1pPr marL="0" indent="0">
              <a:buNone/>
              <a:defRPr sz="3000"/>
            </a:lvl1pPr>
            <a:lvl2pPr marL="431048" indent="0">
              <a:buNone/>
              <a:defRPr sz="2600"/>
            </a:lvl2pPr>
            <a:lvl3pPr marL="862096" indent="0">
              <a:buNone/>
              <a:defRPr sz="2300"/>
            </a:lvl3pPr>
            <a:lvl4pPr marL="1293144" indent="0">
              <a:buNone/>
              <a:defRPr sz="1900"/>
            </a:lvl4pPr>
            <a:lvl5pPr marL="1724193" indent="0">
              <a:buNone/>
              <a:defRPr sz="1900"/>
            </a:lvl5pPr>
            <a:lvl6pPr marL="2155241" indent="0">
              <a:buNone/>
              <a:defRPr sz="1900"/>
            </a:lvl6pPr>
            <a:lvl7pPr marL="2586289" indent="0">
              <a:buNone/>
              <a:defRPr sz="1900"/>
            </a:lvl7pPr>
            <a:lvl8pPr marL="3017337" indent="0">
              <a:buNone/>
              <a:defRPr sz="1900"/>
            </a:lvl8pPr>
            <a:lvl9pPr marL="344838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2674" y="5009515"/>
            <a:ext cx="5212080" cy="75120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02392-2F33-4BAE-A34A-753BC9F44741}" type="datetime1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6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4340" y="256329"/>
            <a:ext cx="7818120" cy="1066800"/>
          </a:xfrm>
          <a:prstGeom prst="rect">
            <a:avLst/>
          </a:prstGeom>
        </p:spPr>
        <p:txBody>
          <a:bodyPr vert="horz" lIns="86210" tIns="43105" rIns="86210" bIns="4310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340" y="1493521"/>
            <a:ext cx="7818120" cy="4224232"/>
          </a:xfrm>
          <a:prstGeom prst="rect">
            <a:avLst/>
          </a:prstGeom>
        </p:spPr>
        <p:txBody>
          <a:bodyPr vert="horz" lIns="86210" tIns="43105" rIns="86210" bIns="431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4340" y="5932594"/>
            <a:ext cx="2026920" cy="340783"/>
          </a:xfrm>
          <a:prstGeom prst="rect">
            <a:avLst/>
          </a:prstGeom>
        </p:spPr>
        <p:txBody>
          <a:bodyPr vert="horz" lIns="86210" tIns="43105" rIns="86210" bIns="4310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2B30-D5C3-4147-A574-C14E3F325083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7990" y="5932594"/>
            <a:ext cx="2750820" cy="340783"/>
          </a:xfrm>
          <a:prstGeom prst="rect">
            <a:avLst/>
          </a:prstGeom>
        </p:spPr>
        <p:txBody>
          <a:bodyPr vert="horz" lIns="86210" tIns="43105" rIns="86210" bIns="4310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25540" y="5932594"/>
            <a:ext cx="2026920" cy="340783"/>
          </a:xfrm>
          <a:prstGeom prst="rect">
            <a:avLst/>
          </a:prstGeom>
        </p:spPr>
        <p:txBody>
          <a:bodyPr vert="horz" lIns="86210" tIns="43105" rIns="86210" bIns="4310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CB69-7DDD-452C-AAC0-F087894D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862096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286" indent="-323286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0453" indent="-269405" algn="l" defTabSz="8620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620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669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9717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0765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1813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32861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63909" indent="-215524" algn="l" defTabSz="862096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048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96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144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193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41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89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337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385" algn="l" defTabSz="86209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giz.mobi/s3/c55249410577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db.org" TargetMode="External"/><Relationship Id="rId2" Type="http://schemas.openxmlformats.org/officeDocument/2006/relationships/hyperlink" Target="https://91372e5fba0d1fb26b72-13cee80c2bfb23b1a8fcedea15638c1f.ssl.cf1.rackcdn.com/cms/Interveners_home_and_community_34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711200"/>
            <a:ext cx="7383780" cy="236474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861714"/>
                </a:solidFill>
              </a:rPr>
              <a:t>Role of the Intervener in the Home and Community across the Life Span</a:t>
            </a:r>
            <a:endParaRPr lang="en-US" sz="3800" dirty="0">
              <a:solidFill>
                <a:srgbClr val="86171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B841-B89B-4ED5-AA73-92A36EAA636B}" type="datetime1">
              <a:rPr lang="en-US" smtClean="0"/>
              <a:t>12/3/2014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382466"/>
                </a:solidFill>
              </a:rPr>
              <a:t>NCDB/NFADB Webinar</a:t>
            </a:r>
          </a:p>
          <a:p>
            <a:r>
              <a:rPr lang="en-US" sz="3200" dirty="0">
                <a:solidFill>
                  <a:srgbClr val="382466"/>
                </a:solidFill>
              </a:rPr>
              <a:t>December 3, 2014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740551" cy="62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3009900" cy="624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715000"/>
            <a:ext cx="1805940" cy="43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" y="381000"/>
            <a:ext cx="7818120" cy="99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61714"/>
                </a:solidFill>
              </a:rPr>
              <a:t>Steps </a:t>
            </a:r>
            <a:r>
              <a:rPr lang="en-US" sz="2800" dirty="0">
                <a:solidFill>
                  <a:srgbClr val="861714"/>
                </a:solidFill>
              </a:rPr>
              <a:t>to Increase the Use of Interveners in Home and Community Settings</a:t>
            </a:r>
            <a:endParaRPr lang="en-US" sz="2800" u="sng" dirty="0">
              <a:solidFill>
                <a:srgbClr val="86171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510" y="1447800"/>
            <a:ext cx="738378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Raise awareness about the need for intervener services in the home and community for individuals of all ages who are deaf-blind and require this level of support.</a:t>
            </a:r>
          </a:p>
          <a:p>
            <a:r>
              <a:rPr lang="en-US" sz="2800" dirty="0" smtClean="0"/>
              <a:t>Identify </a:t>
            </a:r>
            <a:r>
              <a:rPr lang="en-US" sz="2800" dirty="0"/>
              <a:t>potential sources of funding for home and community interveners within states and local communities.</a:t>
            </a:r>
          </a:p>
          <a:p>
            <a:r>
              <a:rPr lang="en-US" sz="2800" dirty="0" smtClean="0"/>
              <a:t>Work </a:t>
            </a:r>
            <a:r>
              <a:rPr lang="en-US" sz="2800" dirty="0"/>
              <a:t>with existing and emerging intervener-training programs to add content about working in home and community settings, including examples of interveners supporting individuals of all ages.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students who already receive intervener services in educational settings, include consideration of intervener services needs during non-school hours and following graduation in IEP team </a:t>
            </a:r>
            <a:r>
              <a:rPr lang="en-US" sz="2800" dirty="0" smtClean="0"/>
              <a:t>discussions.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309-3051-4DBC-A344-1208C41478B2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355600"/>
            <a:ext cx="7818120" cy="635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861714"/>
                </a:solidFill>
              </a:rPr>
              <a:t>The Family Perspective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001000" cy="5105400"/>
          </a:xfrm>
        </p:spPr>
        <p:txBody>
          <a:bodyPr>
            <a:no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xperiences</a:t>
            </a:r>
            <a:r>
              <a:rPr lang="en-US" sz="2400" dirty="0"/>
              <a:t>/perspectives as a family member and </a:t>
            </a:r>
            <a:r>
              <a:rPr lang="en-US" sz="2400" dirty="0" smtClean="0"/>
              <a:t>intervener.</a:t>
            </a:r>
            <a:endParaRPr lang="en-US" sz="2400" dirty="0"/>
          </a:p>
          <a:p>
            <a:r>
              <a:rPr lang="en-US" sz="2400" dirty="0"/>
              <a:t>B</a:t>
            </a:r>
            <a:r>
              <a:rPr lang="en-US" sz="2400" dirty="0" smtClean="0"/>
              <a:t>enefits of intervener services </a:t>
            </a:r>
            <a:r>
              <a:rPr lang="en-US" sz="2400" dirty="0"/>
              <a:t>in the </a:t>
            </a:r>
            <a:r>
              <a:rPr lang="en-US" sz="2400" dirty="0" smtClean="0"/>
              <a:t>home and community.</a:t>
            </a:r>
            <a:endParaRPr lang="en-US" sz="2400" dirty="0"/>
          </a:p>
          <a:p>
            <a:r>
              <a:rPr lang="en-US" sz="2400" dirty="0" smtClean="0"/>
              <a:t>Contrast interveners in educational settings with home and community settings, especially </a:t>
            </a:r>
            <a:r>
              <a:rPr lang="en-US" sz="2400" dirty="0"/>
              <a:t>for </a:t>
            </a:r>
            <a:r>
              <a:rPr lang="en-US" sz="2400" dirty="0" smtClean="0"/>
              <a:t>school-aged individuals.</a:t>
            </a:r>
            <a:endParaRPr lang="en-US" sz="2400" dirty="0"/>
          </a:p>
          <a:p>
            <a:r>
              <a:rPr lang="en-US" sz="2400" dirty="0" smtClean="0"/>
              <a:t>The difference </a:t>
            </a:r>
            <a:r>
              <a:rPr lang="en-US" sz="2400" dirty="0"/>
              <a:t>between an </a:t>
            </a:r>
            <a:r>
              <a:rPr lang="en-US" sz="2400" dirty="0" smtClean="0"/>
              <a:t>intervener </a:t>
            </a:r>
            <a:r>
              <a:rPr lang="en-US" sz="2400" dirty="0"/>
              <a:t>and </a:t>
            </a:r>
            <a:r>
              <a:rPr lang="en-US" sz="2400" dirty="0" smtClean="0"/>
              <a:t>SSP?</a:t>
            </a:r>
            <a:endParaRPr lang="en-US" sz="2400" dirty="0"/>
          </a:p>
          <a:p>
            <a:r>
              <a:rPr lang="en-US" sz="2400" dirty="0" smtClean="0"/>
              <a:t>Interveners’ </a:t>
            </a:r>
            <a:r>
              <a:rPr lang="en-US" sz="2400" dirty="0"/>
              <a:t>impact the consumer's life as well as that of </a:t>
            </a:r>
            <a:r>
              <a:rPr lang="en-US" sz="2400" dirty="0" smtClean="0"/>
              <a:t>his or her family members?</a:t>
            </a:r>
            <a:endParaRPr lang="en-US" sz="2400" dirty="0"/>
          </a:p>
          <a:p>
            <a:r>
              <a:rPr lang="en-US" sz="2400" dirty="0" smtClean="0"/>
              <a:t>Possible solutions and training for </a:t>
            </a:r>
            <a:r>
              <a:rPr lang="en-US" sz="2400" dirty="0"/>
              <a:t>someone interested in becoming an intervener; </a:t>
            </a:r>
            <a:r>
              <a:rPr lang="en-US" sz="2400" dirty="0" smtClean="0"/>
              <a:t>recruiting </a:t>
            </a:r>
            <a:r>
              <a:rPr lang="en-US" sz="2400" dirty="0"/>
              <a:t>an </a:t>
            </a:r>
            <a:r>
              <a:rPr lang="en-US" sz="2400" dirty="0" smtClean="0"/>
              <a:t>intervener; advocacy</a:t>
            </a:r>
            <a:r>
              <a:rPr lang="en-US" sz="2400" dirty="0"/>
              <a:t>.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0FBB-0393-4BE3-B094-0802C880E173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818120" cy="507767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861714"/>
                </a:solidFill>
              </a:rPr>
              <a:t>We welcome your questions!</a:t>
            </a:r>
            <a:br>
              <a:rPr lang="en-US" sz="4400" dirty="0" smtClean="0">
                <a:solidFill>
                  <a:srgbClr val="861714"/>
                </a:solidFill>
              </a:rPr>
            </a:br>
            <a:r>
              <a:rPr lang="en-US" sz="4400" dirty="0" smtClean="0">
                <a:solidFill>
                  <a:srgbClr val="861714"/>
                </a:solidFill>
              </a:rPr>
              <a:t/>
            </a:r>
            <a:br>
              <a:rPr lang="en-US" sz="4400" dirty="0" smtClean="0">
                <a:solidFill>
                  <a:srgbClr val="861714"/>
                </a:solidFill>
              </a:rPr>
            </a:br>
            <a:r>
              <a:rPr lang="en-US" sz="4400" dirty="0" smtClean="0">
                <a:solidFill>
                  <a:srgbClr val="861714"/>
                </a:solidFill>
              </a:rPr>
              <a:t>Type your questions and comments into the chat pod</a:t>
            </a:r>
            <a:r>
              <a:rPr lang="en-US" sz="4400" dirty="0" smtClean="0">
                <a:solidFill>
                  <a:srgbClr val="861714"/>
                </a:solidFill>
              </a:rPr>
              <a:t>.</a:t>
            </a:r>
            <a:r>
              <a:rPr lang="en-US" sz="4000" dirty="0" smtClean="0">
                <a:solidFill>
                  <a:srgbClr val="861714"/>
                </a:solidFill>
              </a:rPr>
              <a:t/>
            </a:r>
            <a:br>
              <a:rPr lang="en-US" sz="4000" dirty="0" smtClean="0">
                <a:solidFill>
                  <a:srgbClr val="861714"/>
                </a:solidFill>
              </a:rPr>
            </a:br>
            <a:r>
              <a:rPr lang="en-US" sz="4000" dirty="0">
                <a:solidFill>
                  <a:srgbClr val="861714"/>
                </a:solidFill>
              </a:rPr>
              <a:t/>
            </a:r>
            <a:br>
              <a:rPr lang="en-US" sz="4000" dirty="0">
                <a:solidFill>
                  <a:srgbClr val="861714"/>
                </a:solidFill>
              </a:rPr>
            </a:br>
            <a:r>
              <a:rPr lang="en-US" sz="3600" dirty="0" smtClean="0">
                <a:solidFill>
                  <a:srgbClr val="861714"/>
                </a:solidFill>
              </a:rPr>
              <a:t>Please complete our short webinar evaluation at: </a:t>
            </a:r>
            <a:r>
              <a:rPr lang="en-US" sz="3600" dirty="0">
                <a:hlinkClick r:id="rId2"/>
              </a:rPr>
              <a:t>http://sgiz.mobi/s3/c55249410577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86171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1C23-A850-4265-AD5D-B63F4A37BD68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740551" cy="62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3009900" cy="624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715000"/>
            <a:ext cx="1805940" cy="43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762000"/>
            <a:ext cx="7818120" cy="1371600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solidFill>
                  <a:srgbClr val="861714"/>
                </a:solidFill>
              </a:rPr>
              <a:t>INTERVENERS </a:t>
            </a:r>
            <a:r>
              <a:rPr lang="en-US" sz="2800" i="1" dirty="0">
                <a:solidFill>
                  <a:srgbClr val="861714"/>
                </a:solidFill>
              </a:rPr>
              <a:t>IN THE HOME AND COMMUNITY</a:t>
            </a:r>
            <a:r>
              <a:rPr lang="en-US" sz="2800" i="1" dirty="0" smtClean="0">
                <a:solidFill>
                  <a:srgbClr val="861714"/>
                </a:solidFill>
              </a:rPr>
              <a:t>:     </a:t>
            </a:r>
            <a:r>
              <a:rPr lang="en-US" sz="2800" i="1" dirty="0">
                <a:solidFill>
                  <a:srgbClr val="861714"/>
                </a:solidFill>
              </a:rPr>
              <a:t>AN UNDER-RECOGNIZED </a:t>
            </a:r>
            <a:r>
              <a:rPr lang="en-US" sz="2800" i="1" dirty="0" smtClean="0">
                <a:solidFill>
                  <a:srgbClr val="861714"/>
                </a:solidFill>
              </a:rPr>
              <a:t>IMPERATIVE</a:t>
            </a:r>
            <a:endParaRPr lang="en-US" sz="2800" i="1" dirty="0">
              <a:solidFill>
                <a:srgbClr val="8617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10" y="2204721"/>
            <a:ext cx="7456170" cy="3513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382466"/>
                </a:solidFill>
              </a:rPr>
              <a:t>Home and Community Intervener Workgroup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://91372e5fba0d1fb26b72-13cee80c2bfb23b1a8fcedea15638c1f.ssl.cf1.rackcdn.com/cms/Interveners_home_and_community_340.</a:t>
            </a:r>
            <a:r>
              <a:rPr lang="en-US" sz="2400" dirty="0" smtClean="0">
                <a:hlinkClick r:id="rId2"/>
              </a:rPr>
              <a:t>pdf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nationaldb.org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339F-D75E-4D74-B4F8-3F399CCE9F39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" y="497840"/>
            <a:ext cx="7818120" cy="5689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61714"/>
                </a:solidFill>
              </a:rPr>
              <a:t>Impacts of </a:t>
            </a:r>
            <a:r>
              <a:rPr lang="en-US" dirty="0" err="1" smtClean="0">
                <a:solidFill>
                  <a:srgbClr val="861714"/>
                </a:solidFill>
              </a:rPr>
              <a:t>Deafblindness</a:t>
            </a:r>
            <a:r>
              <a:rPr lang="en-US" dirty="0" smtClean="0">
                <a:solidFill>
                  <a:srgbClr val="861714"/>
                </a:solidFill>
              </a:rPr>
              <a:t>…</a:t>
            </a:r>
            <a:endParaRPr lang="en-US" u="sng" dirty="0">
              <a:solidFill>
                <a:srgbClr val="86171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510" y="1219200"/>
            <a:ext cx="7383780" cy="449855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…deaf</a:t>
            </a:r>
            <a:r>
              <a:rPr lang="en-US" sz="2800" dirty="0"/>
              <a:t>-blindness results in difficulties detecting, gathering, and prioritizing reliable auditory and visual information from communication partners and the surrounding environment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…information </a:t>
            </a:r>
            <a:r>
              <a:rPr lang="en-US" sz="2800" dirty="0"/>
              <a:t>gaps—gaps in knowledge about what is happening here and now and gaps in conceptual </a:t>
            </a:r>
            <a:r>
              <a:rPr lang="en-US" sz="2800" dirty="0" smtClean="0"/>
              <a:t>knowledge.</a:t>
            </a:r>
          </a:p>
          <a:p>
            <a:r>
              <a:rPr lang="en-US" sz="2800" dirty="0" smtClean="0"/>
              <a:t>…</a:t>
            </a:r>
            <a:r>
              <a:rPr lang="en-US" sz="2800" dirty="0"/>
              <a:t>difficulty knowing where things are located, moving safely, and recognizing and interacting with people, places, and things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309-3051-4DBC-A344-1208C41478B2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" y="497840"/>
            <a:ext cx="7818120" cy="5689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61714"/>
                </a:solidFill>
              </a:rPr>
              <a:t>Impacts of </a:t>
            </a:r>
            <a:r>
              <a:rPr lang="en-US" dirty="0" err="1" smtClean="0">
                <a:solidFill>
                  <a:srgbClr val="861714"/>
                </a:solidFill>
              </a:rPr>
              <a:t>Deafblindness</a:t>
            </a:r>
            <a:r>
              <a:rPr lang="en-US" dirty="0" smtClean="0">
                <a:solidFill>
                  <a:srgbClr val="861714"/>
                </a:solidFill>
              </a:rPr>
              <a:t>…</a:t>
            </a:r>
            <a:endParaRPr lang="en-US" u="sng" dirty="0">
              <a:solidFill>
                <a:srgbClr val="86171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510" y="1219200"/>
            <a:ext cx="7383780" cy="44985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way of accommodating for these impacts is with the services of a trained intervener.</a:t>
            </a:r>
          </a:p>
          <a:p>
            <a:r>
              <a:rPr lang="en-US" sz="2800" dirty="0" smtClean="0"/>
              <a:t>Currently, the national conversation regarding interveners has been primarily focused on serving children and youth in educational settings.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309-3051-4DBC-A344-1208C41478B2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" y="497840"/>
            <a:ext cx="7818120" cy="5689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61714"/>
                </a:solidFill>
              </a:rPr>
              <a:t>Impacts of </a:t>
            </a:r>
            <a:r>
              <a:rPr lang="en-US" dirty="0" err="1" smtClean="0">
                <a:solidFill>
                  <a:srgbClr val="861714"/>
                </a:solidFill>
              </a:rPr>
              <a:t>Deafblindness</a:t>
            </a:r>
            <a:r>
              <a:rPr lang="en-US" dirty="0" smtClean="0">
                <a:solidFill>
                  <a:srgbClr val="861714"/>
                </a:solidFill>
              </a:rPr>
              <a:t>…</a:t>
            </a:r>
            <a:endParaRPr lang="en-US" u="sng" dirty="0">
              <a:solidFill>
                <a:srgbClr val="86171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510" y="1219200"/>
            <a:ext cx="7383780" cy="44985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Are these issues training issues, access issues, or both?</a:t>
            </a:r>
          </a:p>
          <a:p>
            <a:r>
              <a:rPr lang="en-US" sz="2800" dirty="0" smtClean="0"/>
              <a:t>Are these issues limited to school settings?</a:t>
            </a:r>
          </a:p>
          <a:p>
            <a:r>
              <a:rPr lang="en-US" sz="2800" dirty="0" smtClean="0"/>
              <a:t>Are these issues limited to children and youth before graduation and adulthood?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309-3051-4DBC-A344-1208C41478B2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" y="497840"/>
            <a:ext cx="7818120" cy="5689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861714"/>
                </a:solidFill>
              </a:rPr>
              <a:t>Our </a:t>
            </a:r>
            <a:r>
              <a:rPr lang="en-US" dirty="0" smtClean="0">
                <a:solidFill>
                  <a:srgbClr val="861714"/>
                </a:solidFill>
              </a:rPr>
              <a:t>goal</a:t>
            </a:r>
            <a:r>
              <a:rPr lang="en-US" dirty="0">
                <a:solidFill>
                  <a:srgbClr val="861714"/>
                </a:solidFill>
              </a:rPr>
              <a:t> </a:t>
            </a:r>
            <a:r>
              <a:rPr lang="en-US" dirty="0" smtClean="0">
                <a:solidFill>
                  <a:srgbClr val="861714"/>
                </a:solidFill>
              </a:rPr>
              <a:t>with the paper</a:t>
            </a:r>
            <a:r>
              <a:rPr lang="en-US" dirty="0">
                <a:solidFill>
                  <a:srgbClr val="861714"/>
                </a:solidFill>
              </a:rPr>
              <a:t> </a:t>
            </a:r>
            <a:r>
              <a:rPr lang="en-US" dirty="0" smtClean="0">
                <a:solidFill>
                  <a:srgbClr val="861714"/>
                </a:solidFill>
              </a:rPr>
              <a:t>was to…</a:t>
            </a:r>
            <a:endParaRPr lang="en-US" u="sng" dirty="0">
              <a:solidFill>
                <a:srgbClr val="86171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510" y="1219200"/>
            <a:ext cx="7383780" cy="4498553"/>
          </a:xfrm>
        </p:spPr>
        <p:txBody>
          <a:bodyPr>
            <a:normAutofit/>
          </a:bodyPr>
          <a:lstStyle/>
          <a:p>
            <a:r>
              <a:rPr lang="en-US" sz="2800" dirty="0"/>
              <a:t>(a) raise awareness of the need for </a:t>
            </a:r>
            <a:r>
              <a:rPr lang="en-US" sz="2800" dirty="0" smtClean="0"/>
              <a:t>intervener </a:t>
            </a:r>
            <a:r>
              <a:rPr lang="en-US" sz="2800" dirty="0"/>
              <a:t>services in home and community settings,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b) describe how these services are different when provided in home and community settings, and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c) provide suggestions for increasing recognition and understanding of intervener services in home and community settings.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309-3051-4DBC-A344-1208C41478B2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" y="497840"/>
            <a:ext cx="7818120" cy="9499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61714"/>
                </a:solidFill>
              </a:rPr>
              <a:t>Roles of interveners in schools that carry over into home and community</a:t>
            </a:r>
            <a:endParaRPr lang="en-US" u="sng" dirty="0">
              <a:solidFill>
                <a:srgbClr val="86171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510" y="1600200"/>
            <a:ext cx="738378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provide consistent access to instruction and environmental </a:t>
            </a:r>
            <a:r>
              <a:rPr lang="en-US" sz="2800" dirty="0" smtClean="0"/>
              <a:t>information…; </a:t>
            </a:r>
            <a:endParaRPr lang="en-US" sz="2800" dirty="0"/>
          </a:p>
          <a:p>
            <a:r>
              <a:rPr lang="en-US" sz="2800" dirty="0"/>
              <a:t>provide access to and/or assist in the development and use of receptive and expressive communication skills; </a:t>
            </a:r>
          </a:p>
          <a:p>
            <a:r>
              <a:rPr lang="en-US" sz="2800" dirty="0"/>
              <a:t>facilitate the development and maintenance of trusting, interactive relationships that promote social and emotional well-being; and, </a:t>
            </a:r>
          </a:p>
          <a:p>
            <a:r>
              <a:rPr lang="en-US" sz="2800" dirty="0"/>
              <a:t>provide support to help a student form relationships with others and increase social connections and participation in activities</a:t>
            </a:r>
            <a:r>
              <a:rPr lang="en-US" sz="2800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309-3051-4DBC-A344-1208C41478B2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" y="497840"/>
            <a:ext cx="7818120" cy="9499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61714"/>
                </a:solidFill>
              </a:rPr>
              <a:t>Intervener Services May Be Needed in Home and Community Settings</a:t>
            </a:r>
            <a:endParaRPr lang="en-US" u="sng" dirty="0">
              <a:solidFill>
                <a:srgbClr val="86171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510" y="2133600"/>
            <a:ext cx="738378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Before and After School</a:t>
            </a:r>
            <a:endParaRPr lang="en-US" sz="2800" dirty="0"/>
          </a:p>
          <a:p>
            <a:r>
              <a:rPr lang="en-US" sz="2800" dirty="0" smtClean="0"/>
              <a:t>On weekends</a:t>
            </a:r>
            <a:endParaRPr lang="en-US" sz="2800" dirty="0"/>
          </a:p>
          <a:p>
            <a:r>
              <a:rPr lang="en-US" sz="2800" dirty="0" smtClean="0"/>
              <a:t>During holidays and summer breaks</a:t>
            </a:r>
            <a:endParaRPr lang="en-US" sz="2800" dirty="0"/>
          </a:p>
          <a:p>
            <a:r>
              <a:rPr lang="en-US" sz="2800" dirty="0" smtClean="0"/>
              <a:t>After Graduation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309-3051-4DBC-A344-1208C41478B2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340" y="381000"/>
            <a:ext cx="7818120" cy="1371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61714"/>
                </a:solidFill>
              </a:rPr>
              <a:t>Differences in Intervener Services Provided </a:t>
            </a:r>
            <a:r>
              <a:rPr lang="en-US" sz="2800" dirty="0">
                <a:solidFill>
                  <a:srgbClr val="861714"/>
                </a:solidFill>
              </a:rPr>
              <a:t>in the Home and Community </a:t>
            </a:r>
            <a:r>
              <a:rPr lang="en-US" sz="2800" dirty="0" smtClean="0">
                <a:solidFill>
                  <a:srgbClr val="861714"/>
                </a:solidFill>
              </a:rPr>
              <a:t>Vs. </a:t>
            </a:r>
            <a:r>
              <a:rPr lang="en-US" sz="2800" dirty="0">
                <a:solidFill>
                  <a:srgbClr val="861714"/>
                </a:solidFill>
              </a:rPr>
              <a:t>Educational Settings</a:t>
            </a:r>
            <a:endParaRPr lang="en-US" sz="2800" u="sng" dirty="0">
              <a:solidFill>
                <a:srgbClr val="86171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510" y="1905000"/>
            <a:ext cx="7383780" cy="3962400"/>
          </a:xfrm>
        </p:spPr>
        <p:txBody>
          <a:bodyPr>
            <a:normAutofit/>
          </a:bodyPr>
          <a:lstStyle/>
          <a:p>
            <a:r>
              <a:rPr lang="en-US" sz="2800" dirty="0"/>
              <a:t>Funding </a:t>
            </a:r>
            <a:r>
              <a:rPr lang="en-US" sz="2800" dirty="0" smtClean="0"/>
              <a:t>Sources</a:t>
            </a:r>
          </a:p>
          <a:p>
            <a:r>
              <a:rPr lang="en-US" sz="2800" dirty="0"/>
              <a:t>Supervision/</a:t>
            </a:r>
            <a:r>
              <a:rPr lang="en-US" sz="2800" dirty="0" smtClean="0"/>
              <a:t>Autonomy</a:t>
            </a:r>
            <a:endParaRPr lang="en-US" sz="2800" dirty="0"/>
          </a:p>
          <a:p>
            <a:r>
              <a:rPr lang="en-US" sz="2800" dirty="0"/>
              <a:t>Relationship to Individuals with Deaf-</a:t>
            </a:r>
            <a:r>
              <a:rPr lang="en-US" sz="2800" dirty="0" smtClean="0"/>
              <a:t>Blindness</a:t>
            </a:r>
          </a:p>
          <a:p>
            <a:r>
              <a:rPr lang="en-US" dirty="0" smtClean="0"/>
              <a:t>Activities </a:t>
            </a:r>
            <a:r>
              <a:rPr lang="en-US" dirty="0"/>
              <a:t>Supported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309-3051-4DBC-A344-1208C41478B2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CB69-7DDD-452C-AAC0-F087894DE0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</TotalTime>
  <Words>592</Words>
  <Application>Microsoft Office PowerPoint</Application>
  <PresentationFormat>Custom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Role of the Intervener in the Home and Community across the Life Span</vt:lpstr>
      <vt:lpstr>INTERVENERS IN THE HOME AND COMMUNITY:     AN UNDER-RECOGNIZED IMPERATIVE</vt:lpstr>
      <vt:lpstr>Impacts of Deafblindness…</vt:lpstr>
      <vt:lpstr>Impacts of Deafblindness…</vt:lpstr>
      <vt:lpstr>Impacts of Deafblindness…</vt:lpstr>
      <vt:lpstr>Our goal with the paper was to…</vt:lpstr>
      <vt:lpstr>Roles of interveners in schools that carry over into home and community</vt:lpstr>
      <vt:lpstr>Intervener Services May Be Needed in Home and Community Settings</vt:lpstr>
      <vt:lpstr>Differences in Intervener Services Provided in the Home and Community Vs. Educational Settings</vt:lpstr>
      <vt:lpstr>Steps to Increase the Use of Interveners in Home and Community Settings</vt:lpstr>
      <vt:lpstr>The Family Perspective</vt:lpstr>
      <vt:lpstr>We welcome your questions!  Type your questions and comments into the chat pod.  Please complete our short webinar evaluation at: http://sgiz.mobi/s3/c55249410577 </vt:lpstr>
    </vt:vector>
  </TitlesOfParts>
  <Company>TSBVI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O&amp;M Assessment to PLAAFP Statements to IEP Goals and Objectives</dc:title>
  <dc:creator>Ruth Ann Marsh</dc:creator>
  <cp:lastModifiedBy>Windows User</cp:lastModifiedBy>
  <cp:revision>107</cp:revision>
  <dcterms:created xsi:type="dcterms:W3CDTF">2014-04-07T21:00:53Z</dcterms:created>
  <dcterms:modified xsi:type="dcterms:W3CDTF">2014-12-03T16:54:33Z</dcterms:modified>
</cp:coreProperties>
</file>