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5"/>
  </p:notesMasterIdLst>
  <p:sldIdLst>
    <p:sldId id="256" r:id="rId2"/>
    <p:sldId id="264" r:id="rId3"/>
    <p:sldId id="266" r:id="rId4"/>
    <p:sldId id="258" r:id="rId5"/>
    <p:sldId id="269" r:id="rId6"/>
    <p:sldId id="270" r:id="rId7"/>
    <p:sldId id="290" r:id="rId8"/>
    <p:sldId id="312" r:id="rId9"/>
    <p:sldId id="301" r:id="rId10"/>
    <p:sldId id="310" r:id="rId11"/>
    <p:sldId id="299" r:id="rId12"/>
    <p:sldId id="300" r:id="rId13"/>
    <p:sldId id="291" r:id="rId14"/>
    <p:sldId id="304" r:id="rId15"/>
    <p:sldId id="305" r:id="rId16"/>
    <p:sldId id="306" r:id="rId17"/>
    <p:sldId id="307" r:id="rId18"/>
    <p:sldId id="308" r:id="rId19"/>
    <p:sldId id="289" r:id="rId20"/>
    <p:sldId id="293" r:id="rId21"/>
    <p:sldId id="268" r:id="rId22"/>
    <p:sldId id="298" r:id="rId23"/>
    <p:sldId id="272" r:id="rId24"/>
    <p:sldId id="273" r:id="rId25"/>
    <p:sldId id="274" r:id="rId26"/>
    <p:sldId id="276" r:id="rId27"/>
    <p:sldId id="278" r:id="rId28"/>
    <p:sldId id="309" r:id="rId29"/>
    <p:sldId id="257" r:id="rId30"/>
    <p:sldId id="271" r:id="rId31"/>
    <p:sldId id="280" r:id="rId32"/>
    <p:sldId id="311" r:id="rId33"/>
    <p:sldId id="303" r:id="rId34"/>
  </p:sldIdLst>
  <p:sldSz cx="9144000" cy="6858000" type="screen4x3"/>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E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2517" autoAdjust="0"/>
  </p:normalViewPr>
  <p:slideViewPr>
    <p:cSldViewPr snapToGrid="0">
      <p:cViewPr varScale="1">
        <p:scale>
          <a:sx n="83" d="100"/>
          <a:sy n="83" d="100"/>
        </p:scale>
        <p:origin x="128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0440C-0718-447B-9192-55F77E597D5B}" type="datetimeFigureOut">
              <a:rPr lang="en-US" smtClean="0"/>
              <a:t>6/6/2019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10F6C-4A02-4E22-A235-DCD527D0148F}" type="slidenum">
              <a:rPr lang="en-US" smtClean="0"/>
              <a:t>‹#›</a:t>
            </a:fld>
            <a:endParaRPr lang="en-US"/>
          </a:p>
        </p:txBody>
      </p:sp>
    </p:spTree>
    <p:extLst>
      <p:ext uri="{BB962C8B-B14F-4D97-AF65-F5344CB8AC3E}">
        <p14:creationId xmlns:p14="http://schemas.microsoft.com/office/powerpoint/2010/main" val="561297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iOrgf3wTUb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understand that in your roles you have limitations so it can be frustrating and even overwhelming to take in all that we are going to discuss today, but I invite you to (just like I tell our clients in schools who also feel that way given all that we are trying to do!) choose ONE next step…leave today with one thing to do—reach out to one state partner, one </a:t>
            </a:r>
            <a:r>
              <a:rPr lang="en-US"/>
              <a:t>step forward!  </a:t>
            </a:r>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8</a:t>
            </a:fld>
            <a:endParaRPr lang="en-US"/>
          </a:p>
        </p:txBody>
      </p:sp>
    </p:spTree>
    <p:extLst>
      <p:ext uri="{BB962C8B-B14F-4D97-AF65-F5344CB8AC3E}">
        <p14:creationId xmlns:p14="http://schemas.microsoft.com/office/powerpoint/2010/main" val="1730754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These questions help us identify our cultural lenses.  We can simplify Dr. Carter Andrew’s questions to:</a:t>
            </a:r>
          </a:p>
          <a:p>
            <a:r>
              <a:rPr lang="en-US" sz="1200" b="0" i="0" kern="1200" dirty="0">
                <a:solidFill>
                  <a:schemeClr val="tx1"/>
                </a:solidFill>
                <a:effectLst/>
                <a:latin typeface="+mn-lt"/>
                <a:ea typeface="+mn-ea"/>
                <a:cs typeface="+mn-cs"/>
              </a:rPr>
              <a:t>What can I see?  </a:t>
            </a:r>
          </a:p>
          <a:p>
            <a:r>
              <a:rPr lang="en-US" sz="1200" b="0" i="0" kern="1200" dirty="0">
                <a:solidFill>
                  <a:schemeClr val="tx1"/>
                </a:solidFill>
                <a:effectLst/>
                <a:latin typeface="+mn-lt"/>
                <a:ea typeface="+mn-ea"/>
                <a:cs typeface="+mn-cs"/>
              </a:rPr>
              <a:t>What can I NOT see…yet?  </a:t>
            </a:r>
          </a:p>
          <a:p>
            <a:r>
              <a:rPr lang="en-US" sz="1200" b="0" i="0" kern="1200" dirty="0">
                <a:solidFill>
                  <a:schemeClr val="tx1"/>
                </a:solidFill>
                <a:effectLst/>
                <a:latin typeface="+mn-lt"/>
                <a:ea typeface="+mn-ea"/>
                <a:cs typeface="+mn-cs"/>
              </a:rPr>
              <a:t>What am I going to do about it?  </a:t>
            </a:r>
          </a:p>
          <a:p>
            <a:r>
              <a:rPr lang="en-US" sz="1200" b="0" i="0" kern="1200" dirty="0">
                <a:solidFill>
                  <a:schemeClr val="tx1"/>
                </a:solidFill>
                <a:effectLst/>
                <a:latin typeface="+mn-lt"/>
                <a:ea typeface="+mn-ea"/>
                <a:cs typeface="+mn-cs"/>
              </a:rPr>
              <a:t>If we do not identify our cultural lenses, we won’t be able to articulate why we do the things we do.  Without knowing our cultural lenses, our response to the question, “Why?” will be, “Because that’s the way </a:t>
            </a:r>
            <a:r>
              <a:rPr lang="en-US" sz="1200" b="1" i="1" kern="1200" dirty="0">
                <a:solidFill>
                  <a:schemeClr val="tx1"/>
                </a:solidFill>
                <a:effectLst/>
                <a:latin typeface="+mn-lt"/>
                <a:ea typeface="+mn-ea"/>
                <a:cs typeface="+mn-cs"/>
              </a:rPr>
              <a:t>WE</a:t>
            </a:r>
            <a:r>
              <a:rPr lang="en-US" sz="1200" b="0" i="0" kern="1200" dirty="0">
                <a:solidFill>
                  <a:schemeClr val="tx1"/>
                </a:solidFill>
                <a:effectLst/>
                <a:latin typeface="+mn-lt"/>
                <a:ea typeface="+mn-ea"/>
                <a:cs typeface="+mn-cs"/>
              </a:rPr>
              <a:t> have always done it.”  </a:t>
            </a:r>
            <a:r>
              <a:rPr lang="en-US" sz="1200" b="1" i="1" kern="1200" dirty="0">
                <a:solidFill>
                  <a:schemeClr val="tx1"/>
                </a:solidFill>
                <a:effectLst/>
                <a:latin typeface="+mn-lt"/>
                <a:ea typeface="+mn-ea"/>
                <a:cs typeface="+mn-cs"/>
              </a:rPr>
              <a:t>WE</a:t>
            </a:r>
            <a:r>
              <a:rPr lang="en-US" sz="1200" b="0" i="0" kern="1200" dirty="0">
                <a:solidFill>
                  <a:schemeClr val="tx1"/>
                </a:solidFill>
                <a:effectLst/>
                <a:latin typeface="+mn-lt"/>
                <a:ea typeface="+mn-ea"/>
                <a:cs typeface="+mn-cs"/>
              </a:rPr>
              <a:t> being the ultra-exclusive dominant culture.  If we want our classrooms to be inclusive spaces that prepare our students to be, “Better community members, more empathetic humans,” we must first identify the lenses that we use to interpret the world around us so that we can expand our cultural lenses to reveal perspectives that were once invisible to us.  Thus I pledge, I must always look inward so that I can prepare students to look outward.</a:t>
            </a:r>
          </a:p>
          <a:p>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23</a:t>
            </a:fld>
            <a:endParaRPr lang="en-US"/>
          </a:p>
        </p:txBody>
      </p:sp>
    </p:spTree>
    <p:extLst>
      <p:ext uri="{BB962C8B-B14F-4D97-AF65-F5344CB8AC3E}">
        <p14:creationId xmlns:p14="http://schemas.microsoft.com/office/powerpoint/2010/main" val="1939852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2800" dirty="0"/>
          </a:p>
          <a:p>
            <a:pPr lvl="1"/>
            <a:r>
              <a:rPr lang="en-US" sz="2800" dirty="0"/>
              <a:t>Go beyond surface level</a:t>
            </a:r>
          </a:p>
          <a:p>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24</a:t>
            </a:fld>
            <a:endParaRPr lang="en-US"/>
          </a:p>
        </p:txBody>
      </p:sp>
    </p:spTree>
    <p:extLst>
      <p:ext uri="{BB962C8B-B14F-4D97-AF65-F5344CB8AC3E}">
        <p14:creationId xmlns:p14="http://schemas.microsoft.com/office/powerpoint/2010/main" val="2292522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Perspective-taking and empathy-building</a:t>
            </a:r>
          </a:p>
          <a:p>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25</a:t>
            </a:fld>
            <a:endParaRPr lang="en-US"/>
          </a:p>
        </p:txBody>
      </p:sp>
    </p:spTree>
    <p:extLst>
      <p:ext uri="{BB962C8B-B14F-4D97-AF65-F5344CB8AC3E}">
        <p14:creationId xmlns:p14="http://schemas.microsoft.com/office/powerpoint/2010/main" val="233259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within your sphere of influence given your limitations and your role</a:t>
            </a:r>
          </a:p>
          <a:p>
            <a:endParaRPr lang="en-US" dirty="0"/>
          </a:p>
          <a:p>
            <a:r>
              <a:rPr lang="en-US" dirty="0"/>
              <a:t>Instead of frustration, let’s find ONE ACTION STEP for a next step with one partner</a:t>
            </a:r>
          </a:p>
        </p:txBody>
      </p:sp>
      <p:sp>
        <p:nvSpPr>
          <p:cNvPr id="4" name="Slide Number Placeholder 3"/>
          <p:cNvSpPr>
            <a:spLocks noGrp="1"/>
          </p:cNvSpPr>
          <p:nvPr>
            <p:ph type="sldNum" sz="quarter" idx="5"/>
          </p:nvPr>
        </p:nvSpPr>
        <p:spPr/>
        <p:txBody>
          <a:bodyPr/>
          <a:lstStyle/>
          <a:p>
            <a:fld id="{6B910F6C-4A02-4E22-A235-DCD527D0148F}" type="slidenum">
              <a:rPr lang="en-US" smtClean="0"/>
              <a:t>28</a:t>
            </a:fld>
            <a:endParaRPr lang="en-US"/>
          </a:p>
        </p:txBody>
      </p:sp>
    </p:spTree>
    <p:extLst>
      <p:ext uri="{BB962C8B-B14F-4D97-AF65-F5344CB8AC3E}">
        <p14:creationId xmlns:p14="http://schemas.microsoft.com/office/powerpoint/2010/main" val="1625564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29</a:t>
            </a:fld>
            <a:endParaRPr lang="en-US"/>
          </a:p>
        </p:txBody>
      </p:sp>
    </p:spTree>
    <p:extLst>
      <p:ext uri="{BB962C8B-B14F-4D97-AF65-F5344CB8AC3E}">
        <p14:creationId xmlns:p14="http://schemas.microsoft.com/office/powerpoint/2010/main" val="3382719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Chinese was the second most common language spoken in ELL students' homes representing 4 percent of ELLs, followed by Vietnamese (3 percent) and French/Haitian Creole (2 percent). A language other than Spanish was the top language spoken by ELLs in five states: Alaska, Hawaii, Maine, Montana, and Vermont. In 19 states and the District of Columbia, more than three-quarters of all ELL students spoke Spanish.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Chinese was the second most common language spoken in ELL students' homes representing 4 percent of ELLs, followed by Vietnamese (3 percent) and French/Haitian Creole (2 percent). A language other than Spanish was the top language spoken by ELLs in five states: Alaska, Hawaii, Maine, Montana, and Vermont. In 19 states and the District of Columbia, more than three-quarters of all ELL students spoke Spanish.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Chinese was the second most common language spoken in ELL students' homes representing 4 percent of ELLs, followed by Vietnamese (3 percent) and French/Haitian Creole (2 percent). A language other than Spanish was the top language spoken by ELLs in five states: Alaska, Hawaii, Maine, Montana, and Vermont. In 19 states and the District of Columbia, more than three-quarters of all ELL students spoke Spanish.</a:t>
            </a:r>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10</a:t>
            </a:fld>
            <a:endParaRPr lang="en-US"/>
          </a:p>
        </p:txBody>
      </p:sp>
    </p:spTree>
    <p:extLst>
      <p:ext uri="{BB962C8B-B14F-4D97-AF65-F5344CB8AC3E}">
        <p14:creationId xmlns:p14="http://schemas.microsoft.com/office/powerpoint/2010/main" val="294828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ID--self-reporting survey, immigration status</a:t>
            </a:r>
          </a:p>
        </p:txBody>
      </p:sp>
      <p:sp>
        <p:nvSpPr>
          <p:cNvPr id="4" name="Slide Number Placeholder 3"/>
          <p:cNvSpPr>
            <a:spLocks noGrp="1"/>
          </p:cNvSpPr>
          <p:nvPr>
            <p:ph type="sldNum" sz="quarter" idx="5"/>
          </p:nvPr>
        </p:nvSpPr>
        <p:spPr/>
        <p:txBody>
          <a:bodyPr/>
          <a:lstStyle/>
          <a:p>
            <a:fld id="{6B910F6C-4A02-4E22-A235-DCD527D0148F}" type="slidenum">
              <a:rPr lang="en-US" smtClean="0"/>
              <a:t>11</a:t>
            </a:fld>
            <a:endParaRPr lang="en-US"/>
          </a:p>
        </p:txBody>
      </p:sp>
    </p:spTree>
    <p:extLst>
      <p:ext uri="{BB962C8B-B14F-4D97-AF65-F5344CB8AC3E}">
        <p14:creationId xmlns:p14="http://schemas.microsoft.com/office/powerpoint/2010/main" val="1956378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ID and referrals also a challenge for YOUR students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Only 63 percent of ELLs graduate from high school, compared with the overall national rate of 82 percent.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Of those who do graduate, only 1.4 percent take college entrance exams like the SAT and ACT.</a:t>
            </a:r>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12</a:t>
            </a:fld>
            <a:endParaRPr lang="en-US"/>
          </a:p>
        </p:txBody>
      </p:sp>
    </p:spTree>
    <p:extLst>
      <p:ext uri="{BB962C8B-B14F-4D97-AF65-F5344CB8AC3E}">
        <p14:creationId xmlns:p14="http://schemas.microsoft.com/office/powerpoint/2010/main" val="211061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13</a:t>
            </a:fld>
            <a:endParaRPr lang="en-US"/>
          </a:p>
        </p:txBody>
      </p:sp>
    </p:spTree>
    <p:extLst>
      <p:ext uri="{BB962C8B-B14F-4D97-AF65-F5344CB8AC3E}">
        <p14:creationId xmlns:p14="http://schemas.microsoft.com/office/powerpoint/2010/main" val="3011098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 is culture? It is a shared system of meanings, beliefs, values and behaviors through which we interpret our experiences. Culture is learned, collective and changes over time. Culture is generally understood to be "what we know that everyone like us knows."</a:t>
            </a:r>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19</a:t>
            </a:fld>
            <a:endParaRPr lang="en-US"/>
          </a:p>
        </p:txBody>
      </p:sp>
    </p:spTree>
    <p:extLst>
      <p:ext uri="{BB962C8B-B14F-4D97-AF65-F5344CB8AC3E}">
        <p14:creationId xmlns:p14="http://schemas.microsoft.com/office/powerpoint/2010/main" val="1669141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warn that these baseline concepts should never be used as descriptions for specific individuals, but as a place to begin the conversation around the different categories and groups that we use to define others and ourselves. </a:t>
            </a:r>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20</a:t>
            </a:fld>
            <a:endParaRPr lang="en-US"/>
          </a:p>
        </p:txBody>
      </p:sp>
    </p:spTree>
    <p:extLst>
      <p:ext uri="{BB962C8B-B14F-4D97-AF65-F5344CB8AC3E}">
        <p14:creationId xmlns:p14="http://schemas.microsoft.com/office/powerpoint/2010/main" val="2007813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 are the visible characteristics of your identity?</a:t>
            </a:r>
          </a:p>
          <a:p>
            <a:r>
              <a:rPr lang="en-US" sz="1200" b="0" i="0" kern="1200" dirty="0">
                <a:solidFill>
                  <a:schemeClr val="tx1"/>
                </a:solidFill>
                <a:effectLst/>
                <a:latin typeface="+mn-lt"/>
                <a:ea typeface="+mn-ea"/>
                <a:cs typeface="+mn-cs"/>
              </a:rPr>
              <a:t>What are the invisible characteristics? –example: education, work role, socio-economic status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My own identity informs how I view others and my own biases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Bias: lacking a neutral viewpoint only noticing (and learned through) a group perspective</a:t>
            </a:r>
          </a:p>
          <a:p>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21</a:t>
            </a:fld>
            <a:endParaRPr lang="en-US"/>
          </a:p>
        </p:txBody>
      </p:sp>
    </p:spTree>
    <p:extLst>
      <p:ext uri="{BB962C8B-B14F-4D97-AF65-F5344CB8AC3E}">
        <p14:creationId xmlns:p14="http://schemas.microsoft.com/office/powerpoint/2010/main" val="2452486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from my own “social location” OR ”cultural lens” which is informed by and linked to issues of power and perspective</a:t>
            </a:r>
          </a:p>
          <a:p>
            <a:endParaRPr lang="en-US" dirty="0"/>
          </a:p>
          <a:p>
            <a:r>
              <a:rPr lang="en-US" dirty="0"/>
              <a:t>If we are from the dominant culture or cultural groups, we may be reinforcing OR INTERRUPTING these power relations if we do not unpack our own biases</a:t>
            </a:r>
          </a:p>
          <a:p>
            <a:endParaRPr lang="en-US" dirty="0"/>
          </a:p>
          <a:p>
            <a:r>
              <a:rPr lang="en-US" dirty="0"/>
              <a:t>Helpful article from </a:t>
            </a:r>
            <a:r>
              <a:rPr lang="en-US" dirty="0" err="1"/>
              <a:t>Confianza’s</a:t>
            </a:r>
            <a:r>
              <a:rPr lang="en-US" dirty="0"/>
              <a:t> collection</a:t>
            </a:r>
          </a:p>
          <a:p>
            <a:endParaRPr lang="en-US" dirty="0"/>
          </a:p>
          <a:p>
            <a:r>
              <a:rPr lang="en-US" sz="1200" b="0" i="0" kern="1200" dirty="0">
                <a:solidFill>
                  <a:schemeClr val="tx1"/>
                </a:solidFill>
                <a:effectLst/>
                <a:latin typeface="+mn-lt"/>
                <a:ea typeface="+mn-ea"/>
                <a:cs typeface="+mn-cs"/>
              </a:rPr>
              <a:t>In Dr. Dorinda Carter Andrew’s TED Talk, </a:t>
            </a:r>
            <a:r>
              <a:rPr lang="en-US" sz="1200" b="0" i="1" u="sng" kern="1200" dirty="0">
                <a:solidFill>
                  <a:schemeClr val="tx1"/>
                </a:solidFill>
                <a:effectLst/>
                <a:latin typeface="+mn-lt"/>
                <a:ea typeface="+mn-ea"/>
                <a:cs typeface="+mn-cs"/>
                <a:hlinkClick r:id="rId3"/>
              </a:rPr>
              <a:t>The Consciousness Gap in Education</a:t>
            </a:r>
            <a:r>
              <a:rPr lang="en-US" sz="1200" b="0" i="0" u="sng"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she suggests three key questions to guide educators in critical reflection: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 does my own social location shape my mindset about teaching and learning?</a:t>
            </a:r>
          </a:p>
          <a:p>
            <a:r>
              <a:rPr lang="en-US" sz="1200" b="0" i="0" kern="1200" dirty="0">
                <a:solidFill>
                  <a:schemeClr val="tx1"/>
                </a:solidFill>
                <a:effectLst/>
                <a:latin typeface="+mn-lt"/>
                <a:ea typeface="+mn-ea"/>
                <a:cs typeface="+mn-cs"/>
              </a:rPr>
              <a:t>What else is there that I need to know around culture, power, and difference?</a:t>
            </a:r>
          </a:p>
          <a:p>
            <a:r>
              <a:rPr lang="en-US" sz="1200" b="0" i="0" kern="1200" dirty="0">
                <a:solidFill>
                  <a:schemeClr val="tx1"/>
                </a:solidFill>
                <a:effectLst/>
                <a:latin typeface="+mn-lt"/>
                <a:ea typeface="+mn-ea"/>
                <a:cs typeface="+mn-cs"/>
              </a:rPr>
              <a:t>How can I be a more critically conscious leader?</a:t>
            </a:r>
          </a:p>
          <a:p>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22</a:t>
            </a:fld>
            <a:endParaRPr lang="en-US"/>
          </a:p>
        </p:txBody>
      </p:sp>
    </p:spTree>
    <p:extLst>
      <p:ext uri="{BB962C8B-B14F-4D97-AF65-F5344CB8AC3E}">
        <p14:creationId xmlns:p14="http://schemas.microsoft.com/office/powerpoint/2010/main" val="2063087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2099" y="1301262"/>
            <a:ext cx="6270922" cy="2098226"/>
          </a:xfrm>
        </p:spPr>
        <p:txBody>
          <a:bodyPr anchor="b">
            <a:noAutofit/>
          </a:bodyPr>
          <a:lstStyle>
            <a:lvl1pPr algn="ctr">
              <a:defRPr sz="4800" cap="all" baseline="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FB2A68D-0E26-4ECF-BE71-48D27E1E043A}" type="datetimeFigureOut">
              <a:rPr lang="en-US" smtClean="0"/>
              <a:t>6/6/2019</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DE0E99EB-11D2-423C-9BBD-CD6DF9AB55DE}" type="slidenum">
              <a:rPr lang="en-US" smtClean="0"/>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5841" y="6453386"/>
            <a:ext cx="1733910" cy="371346"/>
          </a:xfrm>
          <a:prstGeom prst="rect">
            <a:avLst/>
          </a:prstGeom>
        </p:spPr>
      </p:pic>
      <p:sp>
        <p:nvSpPr>
          <p:cNvPr id="10" name="Content Placeholder 9"/>
          <p:cNvSpPr>
            <a:spLocks noGrp="1"/>
          </p:cNvSpPr>
          <p:nvPr>
            <p:ph sz="quarter" idx="13"/>
          </p:nvPr>
        </p:nvSpPr>
        <p:spPr>
          <a:xfrm>
            <a:off x="565150" y="6003925"/>
            <a:ext cx="8005763" cy="352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86279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i="0"/>
            </a:lvl2pPr>
            <a:lvl3pPr>
              <a:defRPr sz="1350"/>
            </a:lvl3pPr>
            <a:lvl4pPr>
              <a:defRPr sz="1350" i="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FB2A68D-0E26-4ECF-BE71-48D27E1E043A}" type="datetimeFigureOut">
              <a:rPr lang="en-US" smtClean="0"/>
              <a:t>6/6/2019</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E0E99EB-11D2-423C-9BBD-CD6DF9AB55DE}"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02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FB2A68D-0E26-4ECF-BE71-48D27E1E043A}" type="datetimeFigureOut">
              <a:rPr lang="en-US" smtClean="0"/>
              <a:t>6/6/2019</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E0E99EB-11D2-423C-9BBD-CD6DF9AB55DE}"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9942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4"/>
            <a:ext cx="8229600" cy="1583263"/>
          </a:xfrm>
        </p:spPr>
        <p:txBody>
          <a:bodyPr/>
          <a:lstStyle>
            <a:lvl1pPr>
              <a:defRPr sz="2400">
                <a:latin typeface="Verdana" panose="020B0604030504040204" pitchFamily="34" charset="0"/>
                <a:ea typeface="Verdana" panose="020B0604030504040204" pitchFamily="34" charset="0"/>
                <a:cs typeface="Verdana" panose="020B0604030504040204" pitchFamily="34" charset="0"/>
              </a:defRPr>
            </a:lvl1pPr>
            <a:lvl2pPr>
              <a:defRPr sz="2000" i="0"/>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i="0">
                <a:latin typeface="Verdana" panose="020B0604030504040204" pitchFamily="34" charset="0"/>
                <a:ea typeface="Verdana" panose="020B0604030504040204" pitchFamily="34" charset="0"/>
                <a:cs typeface="Verdana" panose="020B0604030504040204" pitchFamily="34" charset="0"/>
              </a:defRPr>
            </a:lvl4pPr>
            <a:lvl5pPr>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B2A68D-0E26-4ECF-BE71-48D27E1E043A}" type="datetimeFigureOut">
              <a:rPr lang="en-US" smtClean="0"/>
              <a:t>6/6/2019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E0E99EB-11D2-423C-9BBD-CD6DF9AB55DE}" type="slidenum">
              <a:rPr lang="en-US" smtClean="0"/>
              <a:t>‹#›</a:t>
            </a:fld>
            <a:endParaRPr lang="en-US"/>
          </a:p>
        </p:txBody>
      </p:sp>
      <p:sp>
        <p:nvSpPr>
          <p:cNvPr id="8" name="Picture Placeholder 7"/>
          <p:cNvSpPr>
            <a:spLocks noGrp="1"/>
          </p:cNvSpPr>
          <p:nvPr>
            <p:ph type="pic" sz="quarter" idx="13"/>
          </p:nvPr>
        </p:nvSpPr>
        <p:spPr>
          <a:xfrm>
            <a:off x="457200" y="3403600"/>
            <a:ext cx="4005263" cy="2547938"/>
          </a:xfrm>
        </p:spPr>
        <p:txBody>
          <a:bodyPr/>
          <a:lstStyle/>
          <a:p>
            <a:endParaRPr lang="en-US"/>
          </a:p>
        </p:txBody>
      </p:sp>
      <p:sp>
        <p:nvSpPr>
          <p:cNvPr id="10" name="Picture Placeholder 9"/>
          <p:cNvSpPr>
            <a:spLocks noGrp="1"/>
          </p:cNvSpPr>
          <p:nvPr>
            <p:ph type="pic" sz="quarter" idx="14"/>
          </p:nvPr>
        </p:nvSpPr>
        <p:spPr>
          <a:xfrm>
            <a:off x="4724400" y="3403600"/>
            <a:ext cx="3962400" cy="2547938"/>
          </a:xfrm>
        </p:spPr>
        <p:txBody>
          <a:bodyPr/>
          <a:lstStyle/>
          <a:p>
            <a:endParaRPr lang="en-US"/>
          </a:p>
        </p:txBody>
      </p:sp>
    </p:spTree>
    <p:extLst>
      <p:ext uri="{BB962C8B-B14F-4D97-AF65-F5344CB8AC3E}">
        <p14:creationId xmlns:p14="http://schemas.microsoft.com/office/powerpoint/2010/main" val="3566240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2A68D-0E26-4ECF-BE71-48D27E1E043A}" type="datetimeFigureOut">
              <a:rPr lang="en-US" smtClean="0"/>
              <a:t>6/6/2019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1924435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2A68D-0E26-4ECF-BE71-48D27E1E043A}" type="datetimeFigureOut">
              <a:rPr lang="en-US" smtClean="0"/>
              <a:t>6/6/2019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3829038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CFB2A68D-0E26-4ECF-BE71-48D27E1E043A}" type="datetimeFigureOut">
              <a:rPr lang="en-US" smtClean="0"/>
              <a:t>6/6/2019</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DE0E99EB-11D2-423C-9BBD-CD6DF9AB55DE}" type="slidenum">
              <a:rPr lang="en-US" smtClean="0"/>
              <a:t>‹#›</a:t>
            </a:fld>
            <a:endParaRPr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5841" y="6453386"/>
            <a:ext cx="1733910" cy="371346"/>
          </a:xfrm>
          <a:prstGeom prst="rect">
            <a:avLst/>
          </a:prstGeom>
        </p:spPr>
      </p:pic>
    </p:spTree>
    <p:extLst>
      <p:ext uri="{BB962C8B-B14F-4D97-AF65-F5344CB8AC3E}">
        <p14:creationId xmlns:p14="http://schemas.microsoft.com/office/powerpoint/2010/main" val="140197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i="0"/>
            </a:lvl2pPr>
            <a:lvl4pPr>
              <a:defRPr i="0"/>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B2A68D-0E26-4ECF-BE71-48D27E1E043A}" type="datetimeFigureOut">
              <a:rPr lang="en-US" smtClean="0"/>
              <a:t>6/6/2019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311064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i="0" baseline="0">
                <a:solidFill>
                  <a:schemeClr val="tx2"/>
                </a:solidFill>
              </a:defRPr>
            </a:lvl2pPr>
            <a:lvl3pPr>
              <a:defRPr baseline="0">
                <a:solidFill>
                  <a:schemeClr val="tx2"/>
                </a:solidFill>
              </a:defRPr>
            </a:lvl3pPr>
            <a:lvl4pPr>
              <a:defRPr i="0" baseline="0">
                <a:solidFill>
                  <a:schemeClr val="tx2"/>
                </a:solidFill>
              </a:defRPr>
            </a:lvl4pPr>
            <a:lvl5pPr>
              <a:defRPr baseline="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i="0">
                <a:solidFill>
                  <a:schemeClr val="tx2"/>
                </a:solidFill>
              </a:defRPr>
            </a:lvl2pPr>
            <a:lvl3pPr>
              <a:defRPr>
                <a:solidFill>
                  <a:schemeClr val="tx2"/>
                </a:solidFill>
              </a:defRPr>
            </a:lvl3pPr>
            <a:lvl4pPr>
              <a:defRPr i="0">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FB2A68D-0E26-4ECF-BE71-48D27E1E043A}" type="datetimeFigureOut">
              <a:rPr lang="en-US" smtClean="0"/>
              <a:t>6/6/2019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168192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4"/>
            <a:ext cx="4038600" cy="2963329"/>
          </a:xfrm>
        </p:spPr>
        <p:txBody>
          <a:bodyPr/>
          <a:lstStyle>
            <a:lvl1pPr>
              <a:defRPr sz="2100">
                <a:latin typeface="Verdana" panose="020B0604030504040204" pitchFamily="34" charset="0"/>
                <a:ea typeface="Verdana" panose="020B0604030504040204" pitchFamily="34" charset="0"/>
                <a:cs typeface="Verdana" panose="020B0604030504040204" pitchFamily="34" charset="0"/>
              </a:defRPr>
            </a:lvl1pPr>
            <a:lvl2pPr>
              <a:defRPr sz="1800" i="0">
                <a:latin typeface="Verdana" panose="020B0604030504040204" pitchFamily="34" charset="0"/>
                <a:ea typeface="Verdana" panose="020B0604030504040204" pitchFamily="34" charset="0"/>
                <a:cs typeface="Verdana" panose="020B0604030504040204" pitchFamily="34" charset="0"/>
              </a:defRPr>
            </a:lvl2pPr>
            <a:lvl3pPr>
              <a:defRPr sz="1350">
                <a:latin typeface="Verdana" panose="020B0604030504040204" pitchFamily="34" charset="0"/>
                <a:ea typeface="Verdana" panose="020B0604030504040204" pitchFamily="34" charset="0"/>
                <a:cs typeface="Verdana" panose="020B0604030504040204" pitchFamily="34" charset="0"/>
              </a:defRPr>
            </a:lvl3pPr>
            <a:lvl4pPr>
              <a:defRPr sz="1200" i="0">
                <a:latin typeface="Verdana" panose="020B0604030504040204" pitchFamily="34" charset="0"/>
                <a:ea typeface="Verdana" panose="020B0604030504040204" pitchFamily="34" charset="0"/>
                <a:cs typeface="Verdana" panose="020B0604030504040204" pitchFamily="34" charset="0"/>
              </a:defRPr>
            </a:lvl4pPr>
            <a:lvl5pPr>
              <a:defRPr sz="1050">
                <a:latin typeface="Verdana" panose="020B0604030504040204" pitchFamily="34" charset="0"/>
                <a:ea typeface="Verdana" panose="020B0604030504040204" pitchFamily="34" charset="0"/>
                <a:cs typeface="Verdana" panose="020B0604030504040204" pitchFamily="34" charset="0"/>
              </a:defRPr>
            </a:lvl5pPr>
            <a:lvl6pPr>
              <a:defRPr sz="1013"/>
            </a:lvl6pPr>
            <a:lvl7pPr>
              <a:defRPr sz="1013"/>
            </a:lvl7pPr>
            <a:lvl8pPr>
              <a:defRPr sz="1013"/>
            </a:lvl8pPr>
            <a:lvl9pPr>
              <a:defRPr sz="101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4"/>
            <a:ext cx="4038600" cy="2963329"/>
          </a:xfrm>
        </p:spPr>
        <p:txBody>
          <a:bodyPr/>
          <a:lstStyle>
            <a:lvl1pPr>
              <a:defRPr sz="2100">
                <a:latin typeface="Verdana" panose="020B0604030504040204" pitchFamily="34" charset="0"/>
                <a:ea typeface="Verdana" panose="020B0604030504040204" pitchFamily="34" charset="0"/>
                <a:cs typeface="Verdana" panose="020B0604030504040204" pitchFamily="34" charset="0"/>
              </a:defRPr>
            </a:lvl1pPr>
            <a:lvl2pPr>
              <a:defRPr sz="1800" i="0">
                <a:latin typeface="Verdana" panose="020B0604030504040204" pitchFamily="34" charset="0"/>
                <a:ea typeface="Verdana" panose="020B0604030504040204" pitchFamily="34" charset="0"/>
                <a:cs typeface="Verdana" panose="020B0604030504040204" pitchFamily="34" charset="0"/>
              </a:defRPr>
            </a:lvl2pPr>
            <a:lvl3pPr>
              <a:defRPr sz="1350">
                <a:latin typeface="Verdana" panose="020B0604030504040204" pitchFamily="34" charset="0"/>
                <a:ea typeface="Verdana" panose="020B0604030504040204" pitchFamily="34" charset="0"/>
                <a:cs typeface="Verdana" panose="020B0604030504040204" pitchFamily="34" charset="0"/>
              </a:defRPr>
            </a:lvl3pPr>
            <a:lvl4pPr>
              <a:defRPr sz="1200" i="0">
                <a:latin typeface="Verdana" panose="020B0604030504040204" pitchFamily="34" charset="0"/>
                <a:ea typeface="Verdana" panose="020B0604030504040204" pitchFamily="34" charset="0"/>
                <a:cs typeface="Verdana" panose="020B0604030504040204" pitchFamily="34" charset="0"/>
              </a:defRPr>
            </a:lvl4pPr>
            <a:lvl5pPr>
              <a:defRPr sz="1050">
                <a:latin typeface="Verdana" panose="020B0604030504040204" pitchFamily="34" charset="0"/>
                <a:ea typeface="Verdana" panose="020B0604030504040204" pitchFamily="34" charset="0"/>
                <a:cs typeface="Verdana" panose="020B0604030504040204" pitchFamily="34" charset="0"/>
              </a:defRPr>
            </a:lvl5pPr>
            <a:lvl6pPr>
              <a:defRPr sz="1013"/>
            </a:lvl6pPr>
            <a:lvl7pPr>
              <a:defRPr sz="1013"/>
            </a:lvl7pPr>
            <a:lvl8pPr>
              <a:defRPr sz="1013"/>
            </a:lvl8pPr>
            <a:lvl9pPr>
              <a:defRPr sz="101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FB2A68D-0E26-4ECF-BE71-48D27E1E043A}" type="datetimeFigureOut">
              <a:rPr lang="en-US" smtClean="0"/>
              <a:t>6/6/2019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E0E99EB-11D2-423C-9BBD-CD6DF9AB55DE}" type="slidenum">
              <a:rPr lang="en-US" smtClean="0"/>
              <a:t>‹#›</a:t>
            </a:fld>
            <a:endParaRPr lang="en-US"/>
          </a:p>
        </p:txBody>
      </p:sp>
      <p:sp>
        <p:nvSpPr>
          <p:cNvPr id="9" name="Content Placeholder 8"/>
          <p:cNvSpPr>
            <a:spLocks noGrp="1"/>
          </p:cNvSpPr>
          <p:nvPr>
            <p:ph sz="quarter" idx="13"/>
          </p:nvPr>
        </p:nvSpPr>
        <p:spPr>
          <a:xfrm>
            <a:off x="525463" y="4783138"/>
            <a:ext cx="8161337" cy="1304925"/>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i="0">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i="0">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9910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B2A68D-0E26-4ECF-BE71-48D27E1E043A}" type="datetimeFigureOut">
              <a:rPr lang="en-US" smtClean="0"/>
              <a:t>6/6/2019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399104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89997"/>
            <a:ext cx="6858000" cy="1752070"/>
          </a:xfrm>
        </p:spPr>
        <p:txBody>
          <a:bodyPr anchor="b">
            <a:normAutofit/>
          </a:bodyPr>
          <a:lstStyle>
            <a:lvl1pPr algn="ctr">
              <a:defRPr sz="3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1143000" y="2238905"/>
            <a:ext cx="6858000" cy="876829"/>
          </a:xfrm>
        </p:spPr>
        <p:txBody>
          <a:bodyPr>
            <a:noAutofit/>
          </a:bodyPr>
          <a:lstStyle>
            <a:lvl1pPr marL="0" indent="0" algn="ctr">
              <a:buNone/>
              <a:defRPr sz="3000">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CFB2A68D-0E26-4ECF-BE71-48D27E1E043A}" type="datetimeFigureOut">
              <a:rPr lang="en-US" smtClean="0"/>
              <a:t>6/6/2019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99EB-11D2-423C-9BBD-CD6DF9AB55DE}" type="slidenum">
              <a:rPr lang="en-US" smtClean="0"/>
              <a:t>‹#›</a:t>
            </a:fld>
            <a:endParaRPr lang="en-US"/>
          </a:p>
        </p:txBody>
      </p:sp>
      <p:sp>
        <p:nvSpPr>
          <p:cNvPr id="8" name="Content Placeholder 7"/>
          <p:cNvSpPr>
            <a:spLocks noGrp="1"/>
          </p:cNvSpPr>
          <p:nvPr>
            <p:ph sz="quarter" idx="13"/>
          </p:nvPr>
        </p:nvSpPr>
        <p:spPr>
          <a:xfrm>
            <a:off x="1143000" y="5071004"/>
            <a:ext cx="6858000" cy="847725"/>
          </a:xfrm>
        </p:spPr>
        <p:txBody>
          <a:bodyPr/>
          <a:lstStyle>
            <a:lvl1pPr marL="0" indent="0">
              <a:buFontTx/>
              <a:buNone/>
              <a:defRPr sz="2000">
                <a:latin typeface="Tahoma" panose="020B0604030504040204" pitchFamily="34" charset="0"/>
                <a:ea typeface="Tahoma" panose="020B0604030504040204" pitchFamily="34" charset="0"/>
                <a:cs typeface="Tahoma" panose="020B0604030504040204" pitchFamily="34" charset="0"/>
              </a:defRPr>
            </a:lvl1pPr>
            <a:lvl2pPr marL="257175" indent="0">
              <a:buFontTx/>
              <a:buNone/>
              <a:defRPr sz="1800">
                <a:latin typeface="Verdana" panose="020B0604030504040204" pitchFamily="34" charset="0"/>
                <a:ea typeface="Verdana" panose="020B0604030504040204" pitchFamily="34" charset="0"/>
                <a:cs typeface="Verdana" panose="020B0604030504040204" pitchFamily="34" charset="0"/>
              </a:defRPr>
            </a:lvl2pPr>
            <a:lvl3pPr marL="514350" indent="0">
              <a:buFontTx/>
              <a:buNone/>
              <a:defRPr>
                <a:latin typeface="Verdana" panose="020B0604030504040204" pitchFamily="34" charset="0"/>
                <a:ea typeface="Verdana" panose="020B0604030504040204" pitchFamily="34" charset="0"/>
                <a:cs typeface="Verdana" panose="020B0604030504040204" pitchFamily="34" charset="0"/>
              </a:defRPr>
            </a:lvl3pPr>
            <a:lvl4pPr marL="771525" indent="0">
              <a:buFontTx/>
              <a:buNone/>
              <a:defRPr i="0">
                <a:latin typeface="Verdana" panose="020B0604030504040204" pitchFamily="34" charset="0"/>
                <a:ea typeface="Verdana" panose="020B0604030504040204" pitchFamily="34" charset="0"/>
                <a:cs typeface="Verdana" panose="020B0604030504040204" pitchFamily="34" charset="0"/>
              </a:defRPr>
            </a:lvl4pPr>
            <a:lvl5pPr marL="1028700" indent="0">
              <a:buFontTx/>
              <a:buNone/>
              <a:defRPr sz="12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4"/>
          </p:nvPr>
        </p:nvSpPr>
        <p:spPr>
          <a:xfrm>
            <a:off x="1143000" y="3309938"/>
            <a:ext cx="6858000" cy="1566862"/>
          </a:xfrm>
        </p:spPr>
        <p:txBody>
          <a:bodyPr/>
          <a:lstStyle/>
          <a:p>
            <a:endParaRPr lang="en-US" dirty="0"/>
          </a:p>
        </p:txBody>
      </p:sp>
    </p:spTree>
    <p:extLst>
      <p:ext uri="{BB962C8B-B14F-4D97-AF65-F5344CB8AC3E}">
        <p14:creationId xmlns:p14="http://schemas.microsoft.com/office/powerpoint/2010/main" val="578786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i="0" baseline="0">
                <a:solidFill>
                  <a:schemeClr val="tx2"/>
                </a:solidFill>
              </a:defRPr>
            </a:lvl2pPr>
            <a:lvl3pPr>
              <a:defRPr baseline="0">
                <a:solidFill>
                  <a:schemeClr val="tx2"/>
                </a:solidFill>
              </a:defRPr>
            </a:lvl3pPr>
            <a:lvl4pPr>
              <a:defRPr i="0" baseline="0">
                <a:solidFill>
                  <a:schemeClr val="tx2"/>
                </a:solidFill>
              </a:defRPr>
            </a:lvl4pPr>
            <a:lvl5pPr>
              <a:defRPr baseline="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i="0" baseline="0">
                <a:solidFill>
                  <a:schemeClr val="tx2"/>
                </a:solidFill>
              </a:defRPr>
            </a:lvl2pPr>
            <a:lvl3pPr>
              <a:defRPr baseline="0">
                <a:solidFill>
                  <a:schemeClr val="tx2"/>
                </a:solidFill>
              </a:defRPr>
            </a:lvl3pPr>
            <a:lvl4pPr>
              <a:defRPr i="0" baseline="0">
                <a:solidFill>
                  <a:schemeClr val="tx2"/>
                </a:solidFill>
              </a:defRPr>
            </a:lvl4pPr>
            <a:lvl5pPr>
              <a:defRPr baseline="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FB2A68D-0E26-4ECF-BE71-48D27E1E043A}" type="datetimeFigureOut">
              <a:rPr lang="en-US" smtClean="0"/>
              <a:t>6/6/2019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112401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B2A68D-0E26-4ECF-BE71-48D27E1E043A}" type="datetimeFigureOut">
              <a:rPr lang="en-US" smtClean="0"/>
              <a:t>6/6/2019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3812762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EE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444261"/>
            <a:ext cx="7200900" cy="14859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CFB2A68D-0E26-4ECF-BE71-48D27E1E043A}" type="datetimeFigureOut">
              <a:rPr lang="en-US" smtClean="0"/>
              <a:t>6/6/2019</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DE0E99EB-11D2-423C-9BBD-CD6DF9AB55DE}" type="slidenum">
              <a:rPr lang="en-US" smtClean="0"/>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05841" y="6453386"/>
            <a:ext cx="1733910" cy="371346"/>
          </a:xfrm>
          <a:prstGeom prst="rect">
            <a:avLst/>
          </a:prstGeom>
        </p:spPr>
      </p:pic>
    </p:spTree>
    <p:extLst>
      <p:ext uri="{BB962C8B-B14F-4D97-AF65-F5344CB8AC3E}">
        <p14:creationId xmlns:p14="http://schemas.microsoft.com/office/powerpoint/2010/main" val="3186386532"/>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77" r:id="rId3"/>
    <p:sldLayoutId id="2147483679" r:id="rId4"/>
    <p:sldLayoutId id="2147483674" r:id="rId5"/>
    <p:sldLayoutId id="2147483681" r:id="rId6"/>
    <p:sldLayoutId id="2147483687" r:id="rId7"/>
    <p:sldLayoutId id="2147483680" r:id="rId8"/>
    <p:sldLayoutId id="2147483682" r:id="rId9"/>
    <p:sldLayoutId id="2147483683" r:id="rId10"/>
    <p:sldLayoutId id="2147483684" r:id="rId11"/>
    <p:sldLayoutId id="2147483663" r:id="rId12"/>
    <p:sldLayoutId id="2147483686" r:id="rId13"/>
    <p:sldLayoutId id="2147483685" r:id="rId14"/>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4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0"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0"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ellstudents.com/blogs/the-confianza-way/developing-empathy-for-your-english-language-learners" TargetMode="External"/><Relationship Id="rId2" Type="http://schemas.openxmlformats.org/officeDocument/2006/relationships/hyperlink" Target="https://ellstudents.com/blogs/the-confianza-way/we-must-always-look-inward" TargetMode="External"/><Relationship Id="rId1" Type="http://schemas.openxmlformats.org/officeDocument/2006/relationships/slideLayout" Target="../slideLayouts/slideLayout3.xml"/><Relationship Id="rId4" Type="http://schemas.openxmlformats.org/officeDocument/2006/relationships/hyperlink" Target="https://ellstudents.com/blogs/the-confianza-way/language-and-culture-they-go-hand-in-hand"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npr.org/sections/ed/2017/02/23/512451228/5-million-english-language-learners-a-vast-pool-of-talent-at-risk" TargetMode="External"/><Relationship Id="rId2" Type="http://schemas.openxmlformats.org/officeDocument/2006/relationships/hyperlink" Target="https://www.tolerance.org/sites/default/files/2019-04/TT-Critical-Practices-for-Anti-bias-Education.pdf"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learningsciences.com/authors/sarah-b-ottow/the-language-lens-for-content-classrooms" TargetMode="External"/><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ri.pbslearningmedia.org/resource/midlit11.soc.ush.immerse/a-language-immersion-story"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Culturally responsive partnerships</a:t>
            </a:r>
          </a:p>
        </p:txBody>
      </p:sp>
      <p:sp>
        <p:nvSpPr>
          <p:cNvPr id="5" name="Content Placeholder 4"/>
          <p:cNvSpPr>
            <a:spLocks noGrp="1"/>
          </p:cNvSpPr>
          <p:nvPr>
            <p:ph type="subTitle" idx="1"/>
          </p:nvPr>
        </p:nvSpPr>
        <p:spPr/>
        <p:txBody>
          <a:bodyPr/>
          <a:lstStyle/>
          <a:p>
            <a:r>
              <a:rPr lang="en-US" dirty="0"/>
              <a:t>Sarah B. </a:t>
            </a:r>
            <a:r>
              <a:rPr lang="en-US" dirty="0" err="1"/>
              <a:t>Ottow</a:t>
            </a:r>
            <a:endParaRPr lang="en-US" dirty="0"/>
          </a:p>
          <a:p>
            <a:r>
              <a:rPr lang="en-US" dirty="0"/>
              <a:t>Consultant, </a:t>
            </a:r>
            <a:r>
              <a:rPr lang="en-US" dirty="0" err="1"/>
              <a:t>Confianza</a:t>
            </a:r>
            <a:endParaRPr lang="en-US" dirty="0"/>
          </a:p>
          <a:p>
            <a:r>
              <a:rPr lang="en-US" dirty="0" err="1"/>
              <a:t>www.ELLstudents.com</a:t>
            </a:r>
            <a:endParaRPr lang="en-US" dirty="0"/>
          </a:p>
        </p:txBody>
      </p:sp>
      <p:sp>
        <p:nvSpPr>
          <p:cNvPr id="9" name="Content Placeholder 8"/>
          <p:cNvSpPr>
            <a:spLocks noGrp="1"/>
          </p:cNvSpPr>
          <p:nvPr>
            <p:ph sz="quarter" idx="13"/>
          </p:nvPr>
        </p:nvSpPr>
        <p:spPr>
          <a:xfrm>
            <a:off x="1096459" y="6108876"/>
            <a:ext cx="6942202" cy="264643"/>
          </a:xfrm>
        </p:spPr>
        <p:txBody>
          <a:bodyPr>
            <a:normAutofit fontScale="92500" lnSpcReduction="20000"/>
          </a:bodyPr>
          <a:lstStyle/>
          <a:p>
            <a:pPr marL="0" indent="0">
              <a:buNone/>
            </a:pPr>
            <a:r>
              <a:rPr lang="en-US" sz="800" dirty="0"/>
              <a:t>The contents of this presentation were developed under a grant from the U.S. Department of Education, #H326T180026. However, those contents do not necessarily represent the policy of the U.S. Department of Education, and you should not assume endorsement by the Federal Government. Project Officer, Susan </a:t>
            </a:r>
            <a:r>
              <a:rPr lang="en-US" sz="800" dirty="0" err="1"/>
              <a:t>Weigert</a:t>
            </a:r>
            <a:r>
              <a:rPr lang="en-US" sz="800" dirty="0"/>
              <a:t>.</a:t>
            </a:r>
          </a:p>
        </p:txBody>
      </p:sp>
      <p:pic>
        <p:nvPicPr>
          <p:cNvPr id="4" name="Picture 3" descr="National Center on Deaf-Blindne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879" y="6241198"/>
            <a:ext cx="512426" cy="512426"/>
          </a:xfrm>
          <a:prstGeom prst="rect">
            <a:avLst/>
          </a:prstGeom>
        </p:spPr>
      </p:pic>
      <p:pic>
        <p:nvPicPr>
          <p:cNvPr id="3" name="Picture 2" descr="IDEAs that Work U.S. Office of Special Education Progr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4854" y="6241198"/>
            <a:ext cx="614362" cy="512427"/>
          </a:xfrm>
          <a:prstGeom prst="rect">
            <a:avLst/>
          </a:prstGeom>
        </p:spPr>
      </p:pic>
    </p:spTree>
    <p:extLst>
      <p:ext uri="{BB962C8B-B14F-4D97-AF65-F5344CB8AC3E}">
        <p14:creationId xmlns:p14="http://schemas.microsoft.com/office/powerpoint/2010/main" val="3243144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43E1-6874-F54B-8E34-FE6BDC64C317}"/>
              </a:ext>
            </a:extLst>
          </p:cNvPr>
          <p:cNvSpPr>
            <a:spLocks noGrp="1"/>
          </p:cNvSpPr>
          <p:nvPr>
            <p:ph type="title"/>
          </p:nvPr>
        </p:nvSpPr>
        <p:spPr/>
        <p:txBody>
          <a:bodyPr>
            <a:normAutofit/>
          </a:bodyPr>
          <a:lstStyle/>
          <a:p>
            <a:r>
              <a:rPr lang="en-US" dirty="0"/>
              <a:t>Trends in the </a:t>
            </a:r>
            <a:r>
              <a:rPr lang="en-US" dirty="0" smtClean="0"/>
              <a:t>US Chart</a:t>
            </a:r>
            <a:r>
              <a:rPr lang="en-US" dirty="0"/>
              <a:t/>
            </a:r>
            <a:br>
              <a:rPr lang="en-US" dirty="0"/>
            </a:br>
            <a:endParaRPr lang="en-US" dirty="0"/>
          </a:p>
        </p:txBody>
      </p:sp>
      <p:sp>
        <p:nvSpPr>
          <p:cNvPr id="4" name="TextBox 3">
            <a:extLst>
              <a:ext uri="{FF2B5EF4-FFF2-40B4-BE49-F238E27FC236}">
                <a16:creationId xmlns:a16="http://schemas.microsoft.com/office/drawing/2014/main" id="{3AE23201-3FB7-5242-8032-9B63A5FAB755}"/>
              </a:ext>
            </a:extLst>
          </p:cNvPr>
          <p:cNvSpPr txBox="1"/>
          <p:nvPr/>
        </p:nvSpPr>
        <p:spPr>
          <a:xfrm>
            <a:off x="1028700" y="5785658"/>
            <a:ext cx="7689536" cy="646331"/>
          </a:xfrm>
          <a:prstGeom prst="rect">
            <a:avLst/>
          </a:prstGeom>
          <a:noFill/>
        </p:spPr>
        <p:txBody>
          <a:bodyPr wrap="square" rtlCol="0">
            <a:spAutoFit/>
          </a:bodyPr>
          <a:lstStyle/>
          <a:p>
            <a:r>
              <a:rPr lang="en-US" dirty="0"/>
              <a:t>From Migration Policy Institute as featured in NPR’s </a:t>
            </a:r>
            <a:r>
              <a:rPr lang="en-US" i="1" dirty="0"/>
              <a:t>English Language Learners: How Your State is Doing, 2017</a:t>
            </a:r>
            <a:endParaRPr lang="en-US" dirty="0"/>
          </a:p>
        </p:txBody>
      </p:sp>
      <p:pic>
        <p:nvPicPr>
          <p:cNvPr id="8" name="Picture 7" descr="Top Ten Languages Spoken in ELL Students' Home, 2013&#10;Hmong, 1%&#10;German, 1%&#10;Filipino/tagalog, 1%&#10;Korean, 1%&#10;Yidish/Jewish 1%&#10;Arabic, 2%&#10;French/Haitian Creole, 2%&#10;Vietnamese, 3%&#10;Chinese, 4%&#10;Spanish, 71%">
            <a:extLst>
              <a:ext uri="{FF2B5EF4-FFF2-40B4-BE49-F238E27FC236}">
                <a16:creationId xmlns:a16="http://schemas.microsoft.com/office/drawing/2014/main" id="{3E50803A-0F61-3D4C-B615-1EDEB68A051E}"/>
              </a:ext>
            </a:extLst>
          </p:cNvPr>
          <p:cNvPicPr>
            <a:picLocks noChangeAspect="1"/>
          </p:cNvPicPr>
          <p:nvPr/>
        </p:nvPicPr>
        <p:blipFill>
          <a:blip r:embed="rId3"/>
          <a:stretch>
            <a:fillRect/>
          </a:stretch>
        </p:blipFill>
        <p:spPr>
          <a:xfrm>
            <a:off x="1240591" y="1203659"/>
            <a:ext cx="7265754" cy="4450682"/>
          </a:xfrm>
          <a:prstGeom prst="rect">
            <a:avLst/>
          </a:prstGeom>
        </p:spPr>
      </p:pic>
    </p:spTree>
    <p:extLst>
      <p:ext uri="{BB962C8B-B14F-4D97-AF65-F5344CB8AC3E}">
        <p14:creationId xmlns:p14="http://schemas.microsoft.com/office/powerpoint/2010/main" val="20577977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43E1-6874-F54B-8E34-FE6BDC64C317}"/>
              </a:ext>
            </a:extLst>
          </p:cNvPr>
          <p:cNvSpPr>
            <a:spLocks noGrp="1"/>
          </p:cNvSpPr>
          <p:nvPr>
            <p:ph type="title"/>
          </p:nvPr>
        </p:nvSpPr>
        <p:spPr/>
        <p:txBody>
          <a:bodyPr>
            <a:normAutofit fontScale="90000"/>
          </a:bodyPr>
          <a:lstStyle/>
          <a:p>
            <a:r>
              <a:rPr lang="en-US" dirty="0"/>
              <a:t>Assets of English Learners</a:t>
            </a:r>
            <a:br>
              <a:rPr lang="en-US" dirty="0"/>
            </a:br>
            <a:r>
              <a:rPr lang="en-US" dirty="0"/>
              <a:t>(ELs)</a:t>
            </a:r>
            <a:br>
              <a:rPr lang="en-US" dirty="0"/>
            </a:br>
            <a:endParaRPr lang="en-US" dirty="0"/>
          </a:p>
        </p:txBody>
      </p:sp>
      <p:sp>
        <p:nvSpPr>
          <p:cNvPr id="3" name="Content Placeholder 2">
            <a:extLst>
              <a:ext uri="{FF2B5EF4-FFF2-40B4-BE49-F238E27FC236}">
                <a16:creationId xmlns:a16="http://schemas.microsoft.com/office/drawing/2014/main" id="{518579A4-41B8-4F47-8E44-51ED70775D50}"/>
              </a:ext>
            </a:extLst>
          </p:cNvPr>
          <p:cNvSpPr>
            <a:spLocks noGrp="1"/>
          </p:cNvSpPr>
          <p:nvPr>
            <p:ph sz="half" idx="1"/>
          </p:nvPr>
        </p:nvSpPr>
        <p:spPr>
          <a:xfrm>
            <a:off x="1028700" y="1930161"/>
            <a:ext cx="3335840" cy="4171381"/>
          </a:xfrm>
        </p:spPr>
        <p:txBody>
          <a:bodyPr>
            <a:normAutofit/>
          </a:bodyPr>
          <a:lstStyle/>
          <a:p>
            <a:r>
              <a:rPr lang="en-US" dirty="0"/>
              <a:t>Funds of knowledge</a:t>
            </a:r>
          </a:p>
          <a:p>
            <a:r>
              <a:rPr lang="en-US" dirty="0"/>
              <a:t>Bilingualism/</a:t>
            </a:r>
          </a:p>
          <a:p>
            <a:pPr marL="0" indent="0">
              <a:buNone/>
            </a:pPr>
            <a:r>
              <a:rPr lang="en-US" dirty="0"/>
              <a:t>    multilingualism</a:t>
            </a:r>
          </a:p>
          <a:p>
            <a:r>
              <a:rPr lang="en-US" dirty="0"/>
              <a:t>Biculturalism/</a:t>
            </a:r>
          </a:p>
          <a:p>
            <a:pPr marL="0" indent="0">
              <a:buNone/>
            </a:pPr>
            <a:r>
              <a:rPr lang="en-US" dirty="0"/>
              <a:t>    multiculturalism</a:t>
            </a:r>
          </a:p>
          <a:p>
            <a:r>
              <a:rPr lang="en-US" dirty="0"/>
              <a:t>Windows to the world, our history, our future and our global society</a:t>
            </a:r>
          </a:p>
        </p:txBody>
      </p:sp>
      <p:pic>
        <p:nvPicPr>
          <p:cNvPr id="4" name="Picture 3" descr="Close up of a girl who is looking towards the ground. ">
            <a:extLst>
              <a:ext uri="{FF2B5EF4-FFF2-40B4-BE49-F238E27FC236}">
                <a16:creationId xmlns:a16="http://schemas.microsoft.com/office/drawing/2014/main" id="{0874FAF8-470F-3B47-9B74-012A63BB291F}"/>
              </a:ext>
            </a:extLst>
          </p:cNvPr>
          <p:cNvPicPr>
            <a:picLocks noChangeAspect="1"/>
          </p:cNvPicPr>
          <p:nvPr/>
        </p:nvPicPr>
        <p:blipFill>
          <a:blip r:embed="rId3"/>
          <a:stretch>
            <a:fillRect/>
          </a:stretch>
        </p:blipFill>
        <p:spPr>
          <a:xfrm>
            <a:off x="4779462" y="1930161"/>
            <a:ext cx="3934691" cy="2951018"/>
          </a:xfrm>
          <a:prstGeom prst="rect">
            <a:avLst/>
          </a:prstGeom>
        </p:spPr>
      </p:pic>
    </p:spTree>
    <p:extLst>
      <p:ext uri="{BB962C8B-B14F-4D97-AF65-F5344CB8AC3E}">
        <p14:creationId xmlns:p14="http://schemas.microsoft.com/office/powerpoint/2010/main" val="211890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43E1-6874-F54B-8E34-FE6BDC64C317}"/>
              </a:ext>
            </a:extLst>
          </p:cNvPr>
          <p:cNvSpPr>
            <a:spLocks noGrp="1"/>
          </p:cNvSpPr>
          <p:nvPr>
            <p:ph type="title"/>
          </p:nvPr>
        </p:nvSpPr>
        <p:spPr/>
        <p:txBody>
          <a:bodyPr>
            <a:normAutofit/>
          </a:bodyPr>
          <a:lstStyle/>
          <a:p>
            <a:r>
              <a:rPr lang="en-US" dirty="0"/>
              <a:t>Challenges of ELs</a:t>
            </a:r>
            <a:br>
              <a:rPr lang="en-US" dirty="0"/>
            </a:br>
            <a:endParaRPr lang="en-US" dirty="0"/>
          </a:p>
        </p:txBody>
      </p:sp>
      <p:sp>
        <p:nvSpPr>
          <p:cNvPr id="3" name="Content Placeholder 2">
            <a:extLst>
              <a:ext uri="{FF2B5EF4-FFF2-40B4-BE49-F238E27FC236}">
                <a16:creationId xmlns:a16="http://schemas.microsoft.com/office/drawing/2014/main" id="{518579A4-41B8-4F47-8E44-51ED70775D50}"/>
              </a:ext>
            </a:extLst>
          </p:cNvPr>
          <p:cNvSpPr>
            <a:spLocks noGrp="1"/>
          </p:cNvSpPr>
          <p:nvPr>
            <p:ph sz="half" idx="1"/>
          </p:nvPr>
        </p:nvSpPr>
        <p:spPr>
          <a:xfrm>
            <a:off x="1028700" y="1930162"/>
            <a:ext cx="3335840" cy="3937240"/>
          </a:xfrm>
        </p:spPr>
        <p:txBody>
          <a:bodyPr>
            <a:normAutofit fontScale="92500" lnSpcReduction="20000"/>
          </a:bodyPr>
          <a:lstStyle/>
          <a:p>
            <a:r>
              <a:rPr lang="en-US" dirty="0"/>
              <a:t>Identification and referrals</a:t>
            </a:r>
          </a:p>
          <a:p>
            <a:r>
              <a:rPr lang="en-US" dirty="0"/>
              <a:t>Learning language and content simultaneously</a:t>
            </a:r>
          </a:p>
          <a:p>
            <a:r>
              <a:rPr lang="en-US" dirty="0"/>
              <a:t>Referral issues</a:t>
            </a:r>
          </a:p>
          <a:p>
            <a:r>
              <a:rPr lang="en-US" dirty="0"/>
              <a:t>Drop out issues</a:t>
            </a:r>
          </a:p>
          <a:p>
            <a:r>
              <a:rPr lang="en-US" dirty="0"/>
              <a:t>Culture of failure/deficit lens</a:t>
            </a:r>
          </a:p>
          <a:p>
            <a:r>
              <a:rPr lang="en-US" dirty="0"/>
              <a:t>Underprepared educators and systems</a:t>
            </a:r>
          </a:p>
        </p:txBody>
      </p:sp>
      <p:pic>
        <p:nvPicPr>
          <p:cNvPr id="4" name="Picture 3" descr="A boy sitting at a computer desk, taking notes in a notebook. ">
            <a:extLst>
              <a:ext uri="{FF2B5EF4-FFF2-40B4-BE49-F238E27FC236}">
                <a16:creationId xmlns:a16="http://schemas.microsoft.com/office/drawing/2014/main" id="{A6893788-6C3D-BA44-9331-63EDECD81518}"/>
              </a:ext>
            </a:extLst>
          </p:cNvPr>
          <p:cNvPicPr>
            <a:picLocks noChangeAspect="1"/>
          </p:cNvPicPr>
          <p:nvPr/>
        </p:nvPicPr>
        <p:blipFill>
          <a:blip r:embed="rId3"/>
          <a:stretch>
            <a:fillRect/>
          </a:stretch>
        </p:blipFill>
        <p:spPr>
          <a:xfrm>
            <a:off x="4779462" y="2000152"/>
            <a:ext cx="4001193" cy="3000895"/>
          </a:xfrm>
          <a:prstGeom prst="rect">
            <a:avLst/>
          </a:prstGeom>
        </p:spPr>
      </p:pic>
    </p:spTree>
    <p:extLst>
      <p:ext uri="{BB962C8B-B14F-4D97-AF65-F5344CB8AC3E}">
        <p14:creationId xmlns:p14="http://schemas.microsoft.com/office/powerpoint/2010/main" val="464727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AB67-F50D-8947-A0C8-B6FE8E9DFF14}"/>
              </a:ext>
            </a:extLst>
          </p:cNvPr>
          <p:cNvSpPr>
            <a:spLocks noGrp="1"/>
          </p:cNvSpPr>
          <p:nvPr>
            <p:ph type="title"/>
          </p:nvPr>
        </p:nvSpPr>
        <p:spPr>
          <a:xfrm>
            <a:off x="625641" y="209550"/>
            <a:ext cx="8437336" cy="1485900"/>
          </a:xfrm>
        </p:spPr>
        <p:txBody>
          <a:bodyPr>
            <a:normAutofit/>
          </a:bodyPr>
          <a:lstStyle/>
          <a:p>
            <a:pPr algn="ctr"/>
            <a:r>
              <a:rPr lang="en-US" sz="4000" dirty="0" smtClean="0"/>
              <a:t>Levels of Language Acquisition</a:t>
            </a:r>
            <a:endParaRPr lang="en-US" sz="4000" dirty="0"/>
          </a:p>
        </p:txBody>
      </p:sp>
      <p:pic>
        <p:nvPicPr>
          <p:cNvPr id="2050" name="Picture 2" descr="https://lh3.googleusercontent.com/NC_qGWnE289F82-PXZX3C9j604sIFslhPPSNZuuY4t0c1g4NAH-oMWwS0bk5GpauOUqZyU5gbLdPo50nfpX8ecLuGicu6Vqtt8ZTp5guh-MHyy74qMt34ZEKDVtuJtuXcdgTVcbg9Gw">
            <a:extLst>
              <a:ext uri="{FF2B5EF4-FFF2-40B4-BE49-F238E27FC236}">
                <a16:creationId xmlns:a16="http://schemas.microsoft.com/office/drawing/2014/main" id="{54955D30-CB86-6C41-B1E6-D53C2338C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1695450"/>
            <a:ext cx="7607300" cy="34671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31632D-47D7-BF44-95E1-C47470408B07}"/>
              </a:ext>
            </a:extLst>
          </p:cNvPr>
          <p:cNvSpPr/>
          <p:nvPr/>
        </p:nvSpPr>
        <p:spPr>
          <a:xfrm>
            <a:off x="906087" y="5716031"/>
            <a:ext cx="6741622" cy="369332"/>
          </a:xfrm>
          <a:prstGeom prst="rect">
            <a:avLst/>
          </a:prstGeom>
        </p:spPr>
        <p:txBody>
          <a:bodyPr wrap="square">
            <a:spAutoFit/>
          </a:bodyPr>
          <a:lstStyle/>
          <a:p>
            <a:r>
              <a:rPr lang="en-US" dirty="0"/>
              <a:t>From </a:t>
            </a:r>
            <a:r>
              <a:rPr lang="en-US" i="1" dirty="0"/>
              <a:t>The Language Lens </a:t>
            </a:r>
            <a:r>
              <a:rPr lang="en-US" dirty="0"/>
              <a:t>from Sarah </a:t>
            </a:r>
            <a:r>
              <a:rPr lang="en-US" dirty="0" err="1"/>
              <a:t>Ottow</a:t>
            </a:r>
            <a:endParaRPr lang="en-US" dirty="0"/>
          </a:p>
        </p:txBody>
      </p:sp>
    </p:spTree>
    <p:extLst>
      <p:ext uri="{BB962C8B-B14F-4D97-AF65-F5344CB8AC3E}">
        <p14:creationId xmlns:p14="http://schemas.microsoft.com/office/powerpoint/2010/main" val="32763923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814;p127" descr="Decorative">
            <a:extLst>
              <a:ext uri="{FF2B5EF4-FFF2-40B4-BE49-F238E27FC236}">
                <a16:creationId xmlns:a16="http://schemas.microsoft.com/office/drawing/2014/main" id="{387FFF4F-C5AE-4246-A70E-F72DF876F002}"/>
              </a:ext>
            </a:extLst>
          </p:cNvPr>
          <p:cNvPicPr preferRelativeResize="0"/>
          <p:nvPr/>
        </p:nvPicPr>
        <p:blipFill rotWithShape="1">
          <a:blip r:embed="rId2">
            <a:alphaModFix/>
          </a:blip>
          <a:srcRect r="78867"/>
          <a:stretch/>
        </p:blipFill>
        <p:spPr>
          <a:xfrm>
            <a:off x="7506600" y="476750"/>
            <a:ext cx="1378899" cy="2973875"/>
          </a:xfrm>
          <a:prstGeom prst="rect">
            <a:avLst/>
          </a:prstGeom>
          <a:noFill/>
          <a:ln w="9525" cap="flat" cmpd="sng">
            <a:solidFill>
              <a:srgbClr val="666666"/>
            </a:solidFill>
            <a:prstDash val="solid"/>
            <a:round/>
            <a:headEnd type="none" w="sm" len="sm"/>
            <a:tailEnd type="none" w="sm" len="sm"/>
          </a:ln>
        </p:spPr>
      </p:pic>
      <p:pic>
        <p:nvPicPr>
          <p:cNvPr id="7" name="Google Shape;815;p127" descr="Decorative">
            <a:extLst>
              <a:ext uri="{FF2B5EF4-FFF2-40B4-BE49-F238E27FC236}">
                <a16:creationId xmlns:a16="http://schemas.microsoft.com/office/drawing/2014/main" id="{8F8C13FC-5AF6-F74A-A4D4-C28EFDC34FA6}"/>
              </a:ext>
            </a:extLst>
          </p:cNvPr>
          <p:cNvPicPr preferRelativeResize="0"/>
          <p:nvPr/>
        </p:nvPicPr>
        <p:blipFill>
          <a:blip r:embed="rId3">
            <a:alphaModFix/>
          </a:blip>
          <a:stretch>
            <a:fillRect/>
          </a:stretch>
        </p:blipFill>
        <p:spPr>
          <a:xfrm>
            <a:off x="6740275" y="4642200"/>
            <a:ext cx="2215799" cy="2215799"/>
          </a:xfrm>
          <a:prstGeom prst="rect">
            <a:avLst/>
          </a:prstGeom>
          <a:noFill/>
          <a:ln>
            <a:noFill/>
          </a:ln>
        </p:spPr>
      </p:pic>
      <p:sp>
        <p:nvSpPr>
          <p:cNvPr id="8" name="Google Shape;816;p127">
            <a:extLst>
              <a:ext uri="{FF2B5EF4-FFF2-40B4-BE49-F238E27FC236}">
                <a16:creationId xmlns:a16="http://schemas.microsoft.com/office/drawing/2014/main" id="{77D6A264-E6F8-9F43-B1B6-44BBBE9D8614}"/>
              </a:ext>
            </a:extLst>
          </p:cNvPr>
          <p:cNvSpPr txBox="1"/>
          <p:nvPr/>
        </p:nvSpPr>
        <p:spPr>
          <a:xfrm>
            <a:off x="6740275" y="5158774"/>
            <a:ext cx="2215800" cy="69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solidFill>
                  <a:srgbClr val="A71D3A"/>
                </a:solidFill>
                <a:latin typeface="Roboto"/>
                <a:ea typeface="Roboto"/>
                <a:cs typeface="Roboto"/>
                <a:sym typeface="Roboto"/>
              </a:rPr>
              <a:t>Water </a:t>
            </a:r>
            <a:endParaRPr sz="3000" b="1" dirty="0">
              <a:solidFill>
                <a:srgbClr val="A71D3A"/>
              </a:solidFill>
              <a:latin typeface="Roboto"/>
              <a:ea typeface="Roboto"/>
              <a:cs typeface="Roboto"/>
              <a:sym typeface="Roboto"/>
            </a:endParaRPr>
          </a:p>
        </p:txBody>
      </p:sp>
      <p:sp>
        <p:nvSpPr>
          <p:cNvPr id="4" name="Title 3"/>
          <p:cNvSpPr>
            <a:spLocks noGrp="1"/>
          </p:cNvSpPr>
          <p:nvPr>
            <p:ph type="title"/>
          </p:nvPr>
        </p:nvSpPr>
        <p:spPr>
          <a:xfrm>
            <a:off x="706277" y="280039"/>
            <a:ext cx="6199848" cy="1485900"/>
          </a:xfrm>
        </p:spPr>
        <p:txBody>
          <a:bodyPr>
            <a:normAutofit/>
          </a:bodyPr>
          <a:lstStyle/>
          <a:p>
            <a:pPr algn="ctr"/>
            <a:r>
              <a:rPr lang="en-US" sz="4000" dirty="0" smtClean="0"/>
              <a:t>Level 1: Beginning/ Pre-Production</a:t>
            </a:r>
            <a:endParaRPr lang="en-US" sz="4000" dirty="0"/>
          </a:p>
        </p:txBody>
      </p:sp>
      <p:sp>
        <p:nvSpPr>
          <p:cNvPr id="9" name="Content Placeholder 8"/>
          <p:cNvSpPr>
            <a:spLocks noGrp="1"/>
          </p:cNvSpPr>
          <p:nvPr>
            <p:ph idx="1"/>
          </p:nvPr>
        </p:nvSpPr>
        <p:spPr>
          <a:xfrm>
            <a:off x="788068" y="1765939"/>
            <a:ext cx="6718531" cy="3581400"/>
          </a:xfrm>
        </p:spPr>
        <p:txBody>
          <a:bodyPr>
            <a:normAutofit lnSpcReduction="10000"/>
          </a:bodyPr>
          <a:lstStyle/>
          <a:p>
            <a:pPr marL="457200" indent="-444500">
              <a:lnSpc>
                <a:spcPct val="140000"/>
              </a:lnSpc>
              <a:spcBef>
                <a:spcPts val="0"/>
              </a:spcBef>
              <a:spcAft>
                <a:spcPts val="0"/>
              </a:spcAft>
              <a:buSzPts val="2400"/>
              <a:buFont typeface="Arial"/>
              <a:buChar char="•"/>
            </a:pPr>
            <a:r>
              <a:rPr lang="en-US" dirty="0">
                <a:latin typeface="Droid Sans"/>
                <a:ea typeface="Droid Sans"/>
                <a:cs typeface="Droid Sans"/>
                <a:sym typeface="Droid Sans"/>
              </a:rPr>
              <a:t>Can </a:t>
            </a:r>
            <a:r>
              <a:rPr lang="en-US" b="1" dirty="0">
                <a:latin typeface="Droid Sans"/>
                <a:ea typeface="Droid Sans"/>
                <a:cs typeface="Droid Sans"/>
                <a:sym typeface="Droid Sans"/>
              </a:rPr>
              <a:t>understand</a:t>
            </a:r>
            <a:r>
              <a:rPr lang="en-US" dirty="0">
                <a:latin typeface="Droid Sans"/>
                <a:ea typeface="Droid Sans"/>
                <a:cs typeface="Droid Sans"/>
                <a:sym typeface="Droid Sans"/>
              </a:rPr>
              <a:t> and </a:t>
            </a:r>
            <a:r>
              <a:rPr lang="en-US" b="1" dirty="0">
                <a:latin typeface="Droid Sans"/>
                <a:ea typeface="Droid Sans"/>
                <a:cs typeface="Droid Sans"/>
                <a:sym typeface="Droid Sans"/>
              </a:rPr>
              <a:t>produce </a:t>
            </a:r>
            <a:r>
              <a:rPr lang="en-US" dirty="0">
                <a:latin typeface="Droid Sans"/>
                <a:ea typeface="Droid Sans"/>
                <a:cs typeface="Droid Sans"/>
                <a:sym typeface="Droid Sans"/>
              </a:rPr>
              <a:t>single words or phrases with general vocabulary</a:t>
            </a:r>
          </a:p>
          <a:p>
            <a:pPr marL="457200" indent="-444500">
              <a:lnSpc>
                <a:spcPct val="140000"/>
              </a:lnSpc>
              <a:spcBef>
                <a:spcPts val="0"/>
              </a:spcBef>
              <a:spcAft>
                <a:spcPts val="0"/>
              </a:spcAft>
              <a:buSzPts val="2400"/>
              <a:buFont typeface="Droid Sans"/>
              <a:buChar char="•"/>
            </a:pPr>
            <a:r>
              <a:rPr lang="en-US" dirty="0">
                <a:latin typeface="Droid Sans"/>
                <a:ea typeface="Droid Sans"/>
                <a:cs typeface="Droid Sans"/>
                <a:sym typeface="Droid Sans"/>
              </a:rPr>
              <a:t>May have a “silent period”</a:t>
            </a:r>
          </a:p>
          <a:p>
            <a:pPr marL="457200" indent="-444500">
              <a:lnSpc>
                <a:spcPct val="140000"/>
              </a:lnSpc>
              <a:spcBef>
                <a:spcPts val="0"/>
              </a:spcBef>
              <a:spcAft>
                <a:spcPts val="0"/>
              </a:spcAft>
              <a:buSzPts val="2400"/>
              <a:buFont typeface="Droid Sans"/>
              <a:buChar char="•"/>
            </a:pPr>
            <a:r>
              <a:rPr lang="en-US" dirty="0">
                <a:latin typeface="Droid Sans"/>
                <a:ea typeface="Droid Sans"/>
                <a:cs typeface="Droid Sans"/>
                <a:sym typeface="Droid Sans"/>
              </a:rPr>
              <a:t>Benefits from supports like visuals, gestures, language buddy, Y/N questions, simple commands (match, label, draw, circle)</a:t>
            </a:r>
          </a:p>
          <a:p>
            <a:pPr marL="457200" indent="-444500">
              <a:lnSpc>
                <a:spcPct val="140000"/>
              </a:lnSpc>
              <a:spcBef>
                <a:spcPts val="0"/>
              </a:spcBef>
              <a:spcAft>
                <a:spcPts val="0"/>
              </a:spcAft>
              <a:buSzPts val="2400"/>
              <a:buFont typeface="Droid Sans"/>
              <a:buChar char="•"/>
            </a:pPr>
            <a:r>
              <a:rPr lang="en-US" dirty="0">
                <a:latin typeface="Droid Sans"/>
                <a:ea typeface="Droid Sans"/>
                <a:cs typeface="Droid Sans"/>
                <a:sym typeface="Droid Sans"/>
              </a:rPr>
              <a:t>Can last 2 months to a year</a:t>
            </a:r>
          </a:p>
          <a:p>
            <a:endParaRPr lang="en-US" dirty="0"/>
          </a:p>
        </p:txBody>
      </p:sp>
    </p:spTree>
    <p:extLst>
      <p:ext uri="{BB962C8B-B14F-4D97-AF65-F5344CB8AC3E}">
        <p14:creationId xmlns:p14="http://schemas.microsoft.com/office/powerpoint/2010/main" val="2903227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822;p128" descr="Decorative">
            <a:extLst>
              <a:ext uri="{FF2B5EF4-FFF2-40B4-BE49-F238E27FC236}">
                <a16:creationId xmlns:a16="http://schemas.microsoft.com/office/drawing/2014/main" id="{B0C04ABD-C4BC-B84D-866B-767F79DD5697}"/>
              </a:ext>
            </a:extLst>
          </p:cNvPr>
          <p:cNvPicPr preferRelativeResize="0"/>
          <p:nvPr/>
        </p:nvPicPr>
        <p:blipFill>
          <a:blip r:embed="rId2">
            <a:alphaModFix/>
          </a:blip>
          <a:stretch>
            <a:fillRect/>
          </a:stretch>
        </p:blipFill>
        <p:spPr>
          <a:xfrm>
            <a:off x="6954251" y="4369538"/>
            <a:ext cx="2110106" cy="2444200"/>
          </a:xfrm>
          <a:prstGeom prst="rect">
            <a:avLst/>
          </a:prstGeom>
          <a:noFill/>
          <a:ln>
            <a:noFill/>
          </a:ln>
        </p:spPr>
      </p:pic>
      <p:pic>
        <p:nvPicPr>
          <p:cNvPr id="11" name="Google Shape;825;p128" descr="Decorative">
            <a:extLst>
              <a:ext uri="{FF2B5EF4-FFF2-40B4-BE49-F238E27FC236}">
                <a16:creationId xmlns:a16="http://schemas.microsoft.com/office/drawing/2014/main" id="{3002A091-5127-FB41-89B0-C9C012A25A46}"/>
              </a:ext>
            </a:extLst>
          </p:cNvPr>
          <p:cNvPicPr preferRelativeResize="0"/>
          <p:nvPr/>
        </p:nvPicPr>
        <p:blipFill rotWithShape="1">
          <a:blip r:embed="rId3">
            <a:alphaModFix/>
          </a:blip>
          <a:srcRect l="20346" r="59962"/>
          <a:stretch/>
        </p:blipFill>
        <p:spPr>
          <a:xfrm>
            <a:off x="7506591" y="476750"/>
            <a:ext cx="1284834" cy="2973875"/>
          </a:xfrm>
          <a:prstGeom prst="rect">
            <a:avLst/>
          </a:prstGeom>
          <a:noFill/>
          <a:ln w="9525" cap="flat" cmpd="sng">
            <a:solidFill>
              <a:schemeClr val="dk2"/>
            </a:solidFill>
            <a:prstDash val="solid"/>
            <a:round/>
            <a:headEnd type="none" w="sm" len="sm"/>
            <a:tailEnd type="none" w="sm" len="sm"/>
          </a:ln>
        </p:spPr>
      </p:pic>
      <p:sp>
        <p:nvSpPr>
          <p:cNvPr id="12" name="Google Shape;824;p128">
            <a:extLst>
              <a:ext uri="{FF2B5EF4-FFF2-40B4-BE49-F238E27FC236}">
                <a16:creationId xmlns:a16="http://schemas.microsoft.com/office/drawing/2014/main" id="{547C9D61-FA5A-FC4F-885B-3C768E809EE5}"/>
              </a:ext>
            </a:extLst>
          </p:cNvPr>
          <p:cNvSpPr txBox="1"/>
          <p:nvPr/>
        </p:nvSpPr>
        <p:spPr>
          <a:xfrm>
            <a:off x="7115538" y="4797299"/>
            <a:ext cx="1787533" cy="9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rgbClr val="A71D3A"/>
                </a:solidFill>
                <a:latin typeface="Roboto"/>
                <a:ea typeface="Roboto"/>
                <a:cs typeface="Roboto"/>
                <a:sym typeface="Roboto"/>
              </a:rPr>
              <a:t>Water, can have?</a:t>
            </a:r>
            <a:endParaRPr sz="2800" b="1" dirty="0">
              <a:solidFill>
                <a:srgbClr val="A71D3A"/>
              </a:solidFill>
              <a:latin typeface="Roboto"/>
              <a:ea typeface="Roboto"/>
              <a:cs typeface="Roboto"/>
              <a:sym typeface="Roboto"/>
            </a:endParaRPr>
          </a:p>
        </p:txBody>
      </p:sp>
      <p:sp>
        <p:nvSpPr>
          <p:cNvPr id="2" name="Title 1"/>
          <p:cNvSpPr>
            <a:spLocks noGrp="1"/>
          </p:cNvSpPr>
          <p:nvPr>
            <p:ph type="title"/>
          </p:nvPr>
        </p:nvSpPr>
        <p:spPr>
          <a:xfrm>
            <a:off x="653258" y="223682"/>
            <a:ext cx="5883442" cy="1071718"/>
          </a:xfrm>
        </p:spPr>
        <p:txBody>
          <a:bodyPr>
            <a:normAutofit/>
          </a:bodyPr>
          <a:lstStyle/>
          <a:p>
            <a:pPr algn="ctr"/>
            <a:r>
              <a:rPr lang="en-US" dirty="0" smtClean="0"/>
              <a:t>Level 2: Production</a:t>
            </a:r>
            <a:endParaRPr lang="en-US" dirty="0"/>
          </a:p>
        </p:txBody>
      </p:sp>
      <p:sp>
        <p:nvSpPr>
          <p:cNvPr id="8" name="Google Shape;823;p128">
            <a:extLst>
              <a:ext uri="{FF2B5EF4-FFF2-40B4-BE49-F238E27FC236}">
                <a16:creationId xmlns:a16="http://schemas.microsoft.com/office/drawing/2014/main" id="{204F9CC4-CD7D-0442-88EF-471F9AA36A35}"/>
              </a:ext>
            </a:extLst>
          </p:cNvPr>
          <p:cNvSpPr txBox="1">
            <a:spLocks noGrp="1"/>
          </p:cNvSpPr>
          <p:nvPr>
            <p:ph idx="1"/>
          </p:nvPr>
        </p:nvSpPr>
        <p:spPr>
          <a:xfrm>
            <a:off x="577516" y="1395663"/>
            <a:ext cx="6929075" cy="3581400"/>
          </a:xfrm>
          <a:prstGeom prst="rect">
            <a:avLst/>
          </a:prstGeom>
        </p:spPr>
        <p:txBody>
          <a:bodyPr spcFirstLastPara="1" vert="horz" wrap="square" lIns="91425" tIns="91425" rIns="91425" bIns="91425"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4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0"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0"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457200" indent="-444500">
              <a:lnSpc>
                <a:spcPct val="140000"/>
              </a:lnSpc>
              <a:spcBef>
                <a:spcPts val="0"/>
              </a:spcBef>
              <a:spcAft>
                <a:spcPts val="0"/>
              </a:spcAft>
              <a:buSzPts val="2400"/>
              <a:buFont typeface="Arial"/>
              <a:buChar char="•"/>
            </a:pPr>
            <a:r>
              <a:rPr lang="en-US" dirty="0">
                <a:latin typeface="Arial"/>
                <a:ea typeface="Arial"/>
                <a:cs typeface="Arial"/>
                <a:sym typeface="Arial"/>
              </a:rPr>
              <a:t>Can </a:t>
            </a:r>
            <a:r>
              <a:rPr lang="en-US" b="1" dirty="0">
                <a:latin typeface="Arial"/>
                <a:ea typeface="Arial"/>
                <a:cs typeface="Arial"/>
                <a:sym typeface="Arial"/>
              </a:rPr>
              <a:t>understand </a:t>
            </a:r>
            <a:r>
              <a:rPr lang="en-US" dirty="0">
                <a:latin typeface="Arial"/>
                <a:ea typeface="Arial"/>
                <a:cs typeface="Arial"/>
                <a:sym typeface="Arial"/>
              </a:rPr>
              <a:t>and </a:t>
            </a:r>
            <a:r>
              <a:rPr lang="en-US" b="1" dirty="0">
                <a:latin typeface="Arial"/>
                <a:ea typeface="Arial"/>
                <a:cs typeface="Arial"/>
                <a:sym typeface="Arial"/>
              </a:rPr>
              <a:t>produce</a:t>
            </a:r>
            <a:r>
              <a:rPr lang="en-US" dirty="0">
                <a:latin typeface="Arial"/>
                <a:ea typeface="Arial"/>
                <a:cs typeface="Arial"/>
                <a:sym typeface="Arial"/>
              </a:rPr>
              <a:t> multiple, related simple sentences and general vocabulary with some specific vocabulary</a:t>
            </a:r>
          </a:p>
          <a:p>
            <a:pPr marL="457200" indent="-444500">
              <a:lnSpc>
                <a:spcPct val="140000"/>
              </a:lnSpc>
              <a:spcBef>
                <a:spcPts val="0"/>
              </a:spcBef>
              <a:spcAft>
                <a:spcPts val="0"/>
              </a:spcAft>
              <a:buSzPts val="2400"/>
              <a:buFont typeface="Arial"/>
              <a:buChar char="•"/>
            </a:pPr>
            <a:r>
              <a:rPr lang="en-US" dirty="0">
                <a:latin typeface="Arial"/>
                <a:ea typeface="Arial"/>
                <a:cs typeface="Arial"/>
                <a:sym typeface="Arial"/>
              </a:rPr>
              <a:t>May understand more than he/she can express</a:t>
            </a:r>
          </a:p>
          <a:p>
            <a:pPr marL="457200" indent="-444500">
              <a:lnSpc>
                <a:spcPct val="140000"/>
              </a:lnSpc>
              <a:spcBef>
                <a:spcPts val="0"/>
              </a:spcBef>
              <a:spcAft>
                <a:spcPts val="0"/>
              </a:spcAft>
              <a:buSzPts val="2400"/>
              <a:buFont typeface="Arial"/>
              <a:buChar char="•"/>
            </a:pPr>
            <a:r>
              <a:rPr lang="en-US" dirty="0">
                <a:latin typeface="Arial"/>
                <a:ea typeface="Arial"/>
                <a:cs typeface="Arial"/>
                <a:sym typeface="Arial"/>
              </a:rPr>
              <a:t>Benefits from focus on meaning (not correctness) and supports like cooperative grouping, word banks, sentence stems</a:t>
            </a:r>
          </a:p>
          <a:p>
            <a:pPr marL="457200" indent="-444500">
              <a:lnSpc>
                <a:spcPct val="140000"/>
              </a:lnSpc>
              <a:spcBef>
                <a:spcPts val="0"/>
              </a:spcBef>
              <a:spcAft>
                <a:spcPts val="0"/>
              </a:spcAft>
              <a:buSzPts val="2400"/>
              <a:buFont typeface="Arial"/>
              <a:buChar char="•"/>
            </a:pPr>
            <a:r>
              <a:rPr lang="en-US" dirty="0">
                <a:latin typeface="Arial"/>
                <a:ea typeface="Arial"/>
                <a:cs typeface="Arial"/>
                <a:sym typeface="Arial"/>
              </a:rPr>
              <a:t>Can last 6 months to a year</a:t>
            </a:r>
            <a:endParaRPr lang="en-US" dirty="0">
              <a:latin typeface="Droid Sans"/>
              <a:ea typeface="Droid Sans"/>
              <a:cs typeface="Droid Sans"/>
              <a:sym typeface="Droid Sans"/>
            </a:endParaRPr>
          </a:p>
        </p:txBody>
      </p:sp>
    </p:spTree>
    <p:extLst>
      <p:ext uri="{BB962C8B-B14F-4D97-AF65-F5344CB8AC3E}">
        <p14:creationId xmlns:p14="http://schemas.microsoft.com/office/powerpoint/2010/main" val="32232255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830;p129" descr="Decorative">
            <a:extLst>
              <a:ext uri="{FF2B5EF4-FFF2-40B4-BE49-F238E27FC236}">
                <a16:creationId xmlns:a16="http://schemas.microsoft.com/office/drawing/2014/main" id="{B6CFA348-DFC1-0841-9ECA-EC1962465C55}"/>
              </a:ext>
            </a:extLst>
          </p:cNvPr>
          <p:cNvPicPr preferRelativeResize="0"/>
          <p:nvPr/>
        </p:nvPicPr>
        <p:blipFill rotWithShape="1">
          <a:blip r:embed="rId2">
            <a:alphaModFix/>
          </a:blip>
          <a:srcRect l="40036" r="40607"/>
          <a:stretch/>
        </p:blipFill>
        <p:spPr>
          <a:xfrm>
            <a:off x="7522081" y="487563"/>
            <a:ext cx="1253869" cy="2952250"/>
          </a:xfrm>
          <a:prstGeom prst="rect">
            <a:avLst/>
          </a:prstGeom>
          <a:noFill/>
          <a:ln w="9525" cap="flat" cmpd="sng">
            <a:solidFill>
              <a:schemeClr val="dk2"/>
            </a:solidFill>
            <a:prstDash val="solid"/>
            <a:round/>
            <a:headEnd type="none" w="sm" len="sm"/>
            <a:tailEnd type="none" w="sm" len="sm"/>
          </a:ln>
        </p:spPr>
      </p:pic>
      <p:pic>
        <p:nvPicPr>
          <p:cNvPr id="10" name="Google Shape;831;p129" descr="Decorative">
            <a:extLst>
              <a:ext uri="{FF2B5EF4-FFF2-40B4-BE49-F238E27FC236}">
                <a16:creationId xmlns:a16="http://schemas.microsoft.com/office/drawing/2014/main" id="{489C3769-D4F7-1D41-9F30-9E43687CA36A}"/>
              </a:ext>
            </a:extLst>
          </p:cNvPr>
          <p:cNvPicPr preferRelativeResize="0"/>
          <p:nvPr/>
        </p:nvPicPr>
        <p:blipFill>
          <a:blip r:embed="rId3">
            <a:alphaModFix/>
          </a:blip>
          <a:stretch>
            <a:fillRect/>
          </a:stretch>
        </p:blipFill>
        <p:spPr>
          <a:xfrm>
            <a:off x="6263225" y="4165150"/>
            <a:ext cx="2692849" cy="2692849"/>
          </a:xfrm>
          <a:prstGeom prst="rect">
            <a:avLst/>
          </a:prstGeom>
          <a:noFill/>
          <a:ln>
            <a:noFill/>
          </a:ln>
        </p:spPr>
      </p:pic>
      <p:sp>
        <p:nvSpPr>
          <p:cNvPr id="12" name="Google Shape;833;p129">
            <a:extLst>
              <a:ext uri="{FF2B5EF4-FFF2-40B4-BE49-F238E27FC236}">
                <a16:creationId xmlns:a16="http://schemas.microsoft.com/office/drawing/2014/main" id="{ADAB981D-FF09-9B41-9488-02BEDC8EF4A9}"/>
              </a:ext>
            </a:extLst>
          </p:cNvPr>
          <p:cNvSpPr txBox="1"/>
          <p:nvPr/>
        </p:nvSpPr>
        <p:spPr>
          <a:xfrm>
            <a:off x="6461571" y="4636598"/>
            <a:ext cx="2215800" cy="99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rgbClr val="A71D3A"/>
                </a:solidFill>
                <a:latin typeface="Roboto"/>
                <a:ea typeface="Roboto"/>
                <a:cs typeface="Roboto"/>
                <a:sym typeface="Roboto"/>
              </a:rPr>
              <a:t>I want water please.</a:t>
            </a:r>
            <a:endParaRPr sz="2800" b="1">
              <a:solidFill>
                <a:srgbClr val="A71D3A"/>
              </a:solidFill>
              <a:latin typeface="Roboto"/>
              <a:ea typeface="Roboto"/>
              <a:cs typeface="Roboto"/>
              <a:sym typeface="Roboto"/>
            </a:endParaRPr>
          </a:p>
        </p:txBody>
      </p:sp>
      <p:sp>
        <p:nvSpPr>
          <p:cNvPr id="2" name="Title 1"/>
          <p:cNvSpPr>
            <a:spLocks noGrp="1"/>
          </p:cNvSpPr>
          <p:nvPr>
            <p:ph type="title"/>
          </p:nvPr>
        </p:nvSpPr>
        <p:spPr/>
        <p:txBody>
          <a:bodyPr/>
          <a:lstStyle/>
          <a:p>
            <a:r>
              <a:rPr lang="en-US" dirty="0" smtClean="0"/>
              <a:t>Level 3: Intermediate </a:t>
            </a:r>
            <a:endParaRPr lang="en-US" dirty="0"/>
          </a:p>
        </p:txBody>
      </p:sp>
      <p:sp>
        <p:nvSpPr>
          <p:cNvPr id="3" name="Content Placeholder 2"/>
          <p:cNvSpPr>
            <a:spLocks noGrp="1"/>
          </p:cNvSpPr>
          <p:nvPr>
            <p:ph idx="1"/>
          </p:nvPr>
        </p:nvSpPr>
        <p:spPr>
          <a:xfrm>
            <a:off x="831931" y="1550948"/>
            <a:ext cx="6690150" cy="3581400"/>
          </a:xfrm>
        </p:spPr>
        <p:txBody>
          <a:bodyPr>
            <a:normAutofit fontScale="85000" lnSpcReduction="20000"/>
          </a:bodyPr>
          <a:lstStyle/>
          <a:p>
            <a:pPr marL="457200" indent="-444500">
              <a:lnSpc>
                <a:spcPct val="140000"/>
              </a:lnSpc>
              <a:spcBef>
                <a:spcPts val="0"/>
              </a:spcBef>
              <a:spcAft>
                <a:spcPts val="0"/>
              </a:spcAft>
              <a:buSzPts val="2400"/>
              <a:buFont typeface="Arial"/>
              <a:buChar char="•"/>
            </a:pPr>
            <a:r>
              <a:rPr lang="en-US" dirty="0">
                <a:latin typeface="Droid Sans"/>
                <a:ea typeface="Droid Sans"/>
                <a:cs typeface="Droid Sans"/>
                <a:sym typeface="Droid Sans"/>
              </a:rPr>
              <a:t>Can </a:t>
            </a:r>
            <a:r>
              <a:rPr lang="en-US" b="1" dirty="0">
                <a:latin typeface="Droid Sans"/>
                <a:ea typeface="Droid Sans"/>
                <a:cs typeface="Droid Sans"/>
                <a:sym typeface="Droid Sans"/>
              </a:rPr>
              <a:t>understand</a:t>
            </a:r>
            <a:r>
              <a:rPr lang="en-US" dirty="0">
                <a:latin typeface="Droid Sans"/>
                <a:ea typeface="Droid Sans"/>
                <a:cs typeface="Droid Sans"/>
                <a:sym typeface="Droid Sans"/>
              </a:rPr>
              <a:t> and </a:t>
            </a:r>
            <a:r>
              <a:rPr lang="en-US" b="1" dirty="0">
                <a:latin typeface="Droid Sans"/>
                <a:ea typeface="Droid Sans"/>
                <a:cs typeface="Droid Sans"/>
                <a:sym typeface="Droid Sans"/>
              </a:rPr>
              <a:t>produce </a:t>
            </a:r>
            <a:r>
              <a:rPr lang="en-US" dirty="0">
                <a:latin typeface="Droid Sans"/>
                <a:ea typeface="Droid Sans"/>
                <a:cs typeface="Droid Sans"/>
                <a:sym typeface="Droid Sans"/>
              </a:rPr>
              <a:t>short and some expanded sentences with emerging technical vocabulary</a:t>
            </a:r>
          </a:p>
          <a:p>
            <a:pPr marL="457200" indent="-444500">
              <a:lnSpc>
                <a:spcPct val="140000"/>
              </a:lnSpc>
              <a:spcBef>
                <a:spcPts val="0"/>
              </a:spcBef>
              <a:spcAft>
                <a:spcPts val="0"/>
              </a:spcAft>
              <a:buSzPts val="2400"/>
              <a:buFont typeface="Droid Sans"/>
              <a:buChar char="•"/>
            </a:pPr>
            <a:r>
              <a:rPr lang="en-US" dirty="0">
                <a:latin typeface="Droid Sans"/>
                <a:ea typeface="Droid Sans"/>
                <a:cs typeface="Droid Sans"/>
                <a:sym typeface="Droid Sans"/>
              </a:rPr>
              <a:t>Oral language (L&amp;S) may be more proficient than literacy (R&amp;W)</a:t>
            </a:r>
          </a:p>
          <a:p>
            <a:pPr marL="457200" indent="-444500">
              <a:lnSpc>
                <a:spcPct val="140000"/>
              </a:lnSpc>
              <a:spcBef>
                <a:spcPts val="0"/>
              </a:spcBef>
              <a:spcAft>
                <a:spcPts val="0"/>
              </a:spcAft>
              <a:buSzPts val="2400"/>
              <a:buFont typeface="Droid Sans"/>
              <a:buChar char="•"/>
            </a:pPr>
            <a:r>
              <a:rPr lang="en-US" dirty="0">
                <a:latin typeface="Droid Sans"/>
                <a:ea typeface="Droid Sans"/>
                <a:cs typeface="Droid Sans"/>
                <a:sym typeface="Droid Sans"/>
              </a:rPr>
              <a:t>Benefits from feedback around “errors” to improve writing like goal setting and using supports like graphic organizers</a:t>
            </a:r>
          </a:p>
          <a:p>
            <a:pPr marL="457200" indent="-444500">
              <a:lnSpc>
                <a:spcPct val="140000"/>
              </a:lnSpc>
              <a:spcBef>
                <a:spcPts val="0"/>
              </a:spcBef>
              <a:spcAft>
                <a:spcPts val="0"/>
              </a:spcAft>
              <a:buSzPts val="2400"/>
              <a:buFont typeface="Droid Sans"/>
              <a:buChar char="•"/>
            </a:pPr>
            <a:r>
              <a:rPr lang="en-US" dirty="0">
                <a:latin typeface="Droid Sans"/>
                <a:ea typeface="Droid Sans"/>
                <a:cs typeface="Droid Sans"/>
                <a:sym typeface="Droid Sans"/>
              </a:rPr>
              <a:t>Can last 1-2 years (or more if fossilized!)</a:t>
            </a:r>
          </a:p>
          <a:p>
            <a:endParaRPr lang="en-US" dirty="0"/>
          </a:p>
        </p:txBody>
      </p:sp>
    </p:spTree>
    <p:extLst>
      <p:ext uri="{BB962C8B-B14F-4D97-AF65-F5344CB8AC3E}">
        <p14:creationId xmlns:p14="http://schemas.microsoft.com/office/powerpoint/2010/main" val="41367300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838;p130" descr="Decorative">
            <a:extLst>
              <a:ext uri="{FF2B5EF4-FFF2-40B4-BE49-F238E27FC236}">
                <a16:creationId xmlns:a16="http://schemas.microsoft.com/office/drawing/2014/main" id="{2D70947E-F000-5443-9E8F-AB83F6E35D4B}"/>
              </a:ext>
            </a:extLst>
          </p:cNvPr>
          <p:cNvPicPr preferRelativeResize="0"/>
          <p:nvPr/>
        </p:nvPicPr>
        <p:blipFill rotWithShape="1">
          <a:blip r:embed="rId2">
            <a:alphaModFix/>
          </a:blip>
          <a:srcRect l="59252" r="21316"/>
          <a:stretch/>
        </p:blipFill>
        <p:spPr>
          <a:xfrm>
            <a:off x="7522075" y="493225"/>
            <a:ext cx="1253875" cy="2940928"/>
          </a:xfrm>
          <a:prstGeom prst="rect">
            <a:avLst/>
          </a:prstGeom>
          <a:noFill/>
          <a:ln w="9525" cap="flat" cmpd="sng">
            <a:solidFill>
              <a:schemeClr val="dk2"/>
            </a:solidFill>
            <a:prstDash val="solid"/>
            <a:round/>
            <a:headEnd type="none" w="sm" len="sm"/>
            <a:tailEnd type="none" w="sm" len="sm"/>
          </a:ln>
        </p:spPr>
      </p:pic>
      <p:pic>
        <p:nvPicPr>
          <p:cNvPr id="10" name="Google Shape;839;p130" descr="Decorative">
            <a:extLst>
              <a:ext uri="{FF2B5EF4-FFF2-40B4-BE49-F238E27FC236}">
                <a16:creationId xmlns:a16="http://schemas.microsoft.com/office/drawing/2014/main" id="{D999208B-1849-834E-AD61-766CCCFC41E7}"/>
              </a:ext>
            </a:extLst>
          </p:cNvPr>
          <p:cNvPicPr preferRelativeResize="0"/>
          <p:nvPr/>
        </p:nvPicPr>
        <p:blipFill>
          <a:blip r:embed="rId3">
            <a:alphaModFix/>
          </a:blip>
          <a:stretch>
            <a:fillRect/>
          </a:stretch>
        </p:blipFill>
        <p:spPr>
          <a:xfrm>
            <a:off x="6875361" y="4039564"/>
            <a:ext cx="2107767" cy="2698567"/>
          </a:xfrm>
          <a:prstGeom prst="rect">
            <a:avLst/>
          </a:prstGeom>
          <a:noFill/>
          <a:ln>
            <a:noFill/>
          </a:ln>
        </p:spPr>
      </p:pic>
      <p:sp>
        <p:nvSpPr>
          <p:cNvPr id="12" name="Google Shape;841;p130">
            <a:extLst>
              <a:ext uri="{FF2B5EF4-FFF2-40B4-BE49-F238E27FC236}">
                <a16:creationId xmlns:a16="http://schemas.microsoft.com/office/drawing/2014/main" id="{3FD0FE48-D322-9B44-AC95-D35E69149BC5}"/>
              </a:ext>
            </a:extLst>
          </p:cNvPr>
          <p:cNvSpPr txBox="1"/>
          <p:nvPr/>
        </p:nvSpPr>
        <p:spPr>
          <a:xfrm>
            <a:off x="6875361" y="4485044"/>
            <a:ext cx="2107767" cy="8622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A71D3A"/>
                </a:solidFill>
                <a:latin typeface="Roboto"/>
                <a:ea typeface="Roboto"/>
                <a:cs typeface="Roboto"/>
                <a:sym typeface="Roboto"/>
              </a:rPr>
              <a:t>I would really like please some water because I am thirsty.</a:t>
            </a:r>
            <a:endParaRPr sz="1800" b="1" dirty="0">
              <a:solidFill>
                <a:srgbClr val="A71D3A"/>
              </a:solidFill>
              <a:latin typeface="Roboto"/>
              <a:ea typeface="Roboto"/>
              <a:cs typeface="Roboto"/>
              <a:sym typeface="Roboto"/>
            </a:endParaRPr>
          </a:p>
        </p:txBody>
      </p:sp>
      <p:sp>
        <p:nvSpPr>
          <p:cNvPr id="4" name="Title 3"/>
          <p:cNvSpPr>
            <a:spLocks noGrp="1"/>
          </p:cNvSpPr>
          <p:nvPr>
            <p:ph type="title"/>
          </p:nvPr>
        </p:nvSpPr>
        <p:spPr/>
        <p:txBody>
          <a:bodyPr/>
          <a:lstStyle/>
          <a:p>
            <a:r>
              <a:rPr lang="en-US" dirty="0" smtClean="0"/>
              <a:t>Level 4: Advanced Intermediate </a:t>
            </a:r>
            <a:endParaRPr lang="en-US" dirty="0"/>
          </a:p>
        </p:txBody>
      </p:sp>
      <p:sp>
        <p:nvSpPr>
          <p:cNvPr id="5" name="Content Placeholder 4"/>
          <p:cNvSpPr>
            <a:spLocks noGrp="1"/>
          </p:cNvSpPr>
          <p:nvPr>
            <p:ph idx="1"/>
          </p:nvPr>
        </p:nvSpPr>
        <p:spPr>
          <a:xfrm>
            <a:off x="590106" y="1765939"/>
            <a:ext cx="6385619" cy="3581400"/>
          </a:xfrm>
        </p:spPr>
        <p:txBody>
          <a:bodyPr>
            <a:normAutofit fontScale="92500"/>
          </a:bodyPr>
          <a:lstStyle/>
          <a:p>
            <a:pPr marL="457200" indent="-444500">
              <a:lnSpc>
                <a:spcPct val="140000"/>
              </a:lnSpc>
              <a:spcBef>
                <a:spcPts val="0"/>
              </a:spcBef>
              <a:spcAft>
                <a:spcPts val="0"/>
              </a:spcAft>
              <a:buSzPts val="2400"/>
              <a:buFont typeface="Arial"/>
              <a:buChar char="•"/>
            </a:pPr>
            <a:r>
              <a:rPr lang="en-US" dirty="0">
                <a:latin typeface="Arial"/>
                <a:ea typeface="Arial"/>
                <a:cs typeface="Arial"/>
                <a:sym typeface="Arial"/>
              </a:rPr>
              <a:t>Can </a:t>
            </a:r>
            <a:r>
              <a:rPr lang="en-US" b="1" dirty="0">
                <a:latin typeface="Arial"/>
                <a:ea typeface="Arial"/>
                <a:cs typeface="Arial"/>
                <a:sym typeface="Arial"/>
              </a:rPr>
              <a:t>understand</a:t>
            </a:r>
            <a:r>
              <a:rPr lang="en-US" dirty="0">
                <a:latin typeface="Arial"/>
                <a:ea typeface="Arial"/>
                <a:cs typeface="Arial"/>
                <a:sym typeface="Arial"/>
              </a:rPr>
              <a:t> and </a:t>
            </a:r>
            <a:r>
              <a:rPr lang="en-US" b="1" dirty="0">
                <a:latin typeface="Arial"/>
                <a:ea typeface="Arial"/>
                <a:cs typeface="Arial"/>
                <a:sym typeface="Arial"/>
              </a:rPr>
              <a:t>produce </a:t>
            </a:r>
            <a:r>
              <a:rPr lang="en-US" dirty="0">
                <a:latin typeface="Arial"/>
                <a:ea typeface="Arial"/>
                <a:cs typeface="Arial"/>
                <a:sym typeface="Arial"/>
              </a:rPr>
              <a:t>expanded and some complex sentences with a more technical vocabulary</a:t>
            </a:r>
          </a:p>
          <a:p>
            <a:pPr marL="457200" indent="-444500">
              <a:lnSpc>
                <a:spcPct val="140000"/>
              </a:lnSpc>
              <a:spcBef>
                <a:spcPts val="0"/>
              </a:spcBef>
              <a:spcAft>
                <a:spcPts val="0"/>
              </a:spcAft>
              <a:buSzPts val="2400"/>
              <a:buFont typeface="Arial"/>
              <a:buChar char="•"/>
            </a:pPr>
            <a:r>
              <a:rPr lang="en-US" dirty="0">
                <a:latin typeface="Arial"/>
                <a:ea typeface="Arial"/>
                <a:cs typeface="Arial"/>
                <a:sym typeface="Arial"/>
              </a:rPr>
              <a:t>Idioms/expressions and homonyms may still be challenging and require explanation</a:t>
            </a:r>
          </a:p>
          <a:p>
            <a:pPr marL="457200" indent="-444500">
              <a:lnSpc>
                <a:spcPct val="140000"/>
              </a:lnSpc>
              <a:spcBef>
                <a:spcPts val="0"/>
              </a:spcBef>
              <a:spcAft>
                <a:spcPts val="0"/>
              </a:spcAft>
              <a:buSzPts val="2400"/>
              <a:buFont typeface="Arial"/>
              <a:buChar char="•"/>
            </a:pPr>
            <a:r>
              <a:rPr lang="en-US" dirty="0">
                <a:latin typeface="Arial"/>
                <a:ea typeface="Arial"/>
                <a:cs typeface="Arial"/>
                <a:sym typeface="Arial"/>
              </a:rPr>
              <a:t>Benefits from expanding technical vocabulary, types of sentences and </a:t>
            </a:r>
            <a:r>
              <a:rPr lang="en-US" dirty="0" smtClean="0">
                <a:latin typeface="Arial"/>
                <a:ea typeface="Arial"/>
                <a:cs typeface="Arial"/>
                <a:sym typeface="Arial"/>
              </a:rPr>
              <a:t>genres </a:t>
            </a:r>
            <a:endParaRPr lang="en-US" dirty="0">
              <a:latin typeface="Arial"/>
              <a:ea typeface="Arial"/>
              <a:cs typeface="Arial"/>
              <a:sym typeface="Arial"/>
            </a:endParaRPr>
          </a:p>
          <a:p>
            <a:endParaRPr lang="en-US" dirty="0"/>
          </a:p>
        </p:txBody>
      </p:sp>
    </p:spTree>
    <p:extLst>
      <p:ext uri="{BB962C8B-B14F-4D97-AF65-F5344CB8AC3E}">
        <p14:creationId xmlns:p14="http://schemas.microsoft.com/office/powerpoint/2010/main" val="3118049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846;p131" descr="Decorative">
            <a:extLst>
              <a:ext uri="{FF2B5EF4-FFF2-40B4-BE49-F238E27FC236}">
                <a16:creationId xmlns:a16="http://schemas.microsoft.com/office/drawing/2014/main" id="{80C0FFC1-E919-9849-A6AE-8E4B692EF8A8}"/>
              </a:ext>
            </a:extLst>
          </p:cNvPr>
          <p:cNvPicPr preferRelativeResize="0"/>
          <p:nvPr/>
        </p:nvPicPr>
        <p:blipFill rotWithShape="1">
          <a:blip r:embed="rId2">
            <a:alphaModFix/>
          </a:blip>
          <a:srcRect l="78035"/>
          <a:stretch/>
        </p:blipFill>
        <p:spPr>
          <a:xfrm>
            <a:off x="7358586" y="493225"/>
            <a:ext cx="1417363" cy="2940925"/>
          </a:xfrm>
          <a:prstGeom prst="rect">
            <a:avLst/>
          </a:prstGeom>
          <a:noFill/>
          <a:ln w="9525" cap="flat" cmpd="sng">
            <a:solidFill>
              <a:schemeClr val="dk2"/>
            </a:solidFill>
            <a:prstDash val="solid"/>
            <a:round/>
            <a:headEnd type="none" w="sm" len="sm"/>
            <a:tailEnd type="none" w="sm" len="sm"/>
          </a:ln>
        </p:spPr>
      </p:pic>
      <p:pic>
        <p:nvPicPr>
          <p:cNvPr id="10" name="Google Shape;847;p131" descr="Decorative">
            <a:extLst>
              <a:ext uri="{FF2B5EF4-FFF2-40B4-BE49-F238E27FC236}">
                <a16:creationId xmlns:a16="http://schemas.microsoft.com/office/drawing/2014/main" id="{4A8B6496-1254-7B44-8305-45D68C0F2730}"/>
              </a:ext>
            </a:extLst>
          </p:cNvPr>
          <p:cNvPicPr preferRelativeResize="0"/>
          <p:nvPr/>
        </p:nvPicPr>
        <p:blipFill>
          <a:blip r:embed="rId3">
            <a:alphaModFix/>
          </a:blip>
          <a:stretch>
            <a:fillRect/>
          </a:stretch>
        </p:blipFill>
        <p:spPr>
          <a:xfrm>
            <a:off x="5949977" y="3896855"/>
            <a:ext cx="2950955" cy="2793312"/>
          </a:xfrm>
          <a:prstGeom prst="rect">
            <a:avLst/>
          </a:prstGeom>
          <a:noFill/>
          <a:ln>
            <a:noFill/>
          </a:ln>
        </p:spPr>
      </p:pic>
      <p:sp>
        <p:nvSpPr>
          <p:cNvPr id="12" name="Google Shape;849;p131">
            <a:extLst>
              <a:ext uri="{FF2B5EF4-FFF2-40B4-BE49-F238E27FC236}">
                <a16:creationId xmlns:a16="http://schemas.microsoft.com/office/drawing/2014/main" id="{7A30F6DA-9AF2-4645-B758-A1B067A4692E}"/>
              </a:ext>
            </a:extLst>
          </p:cNvPr>
          <p:cNvSpPr txBox="1"/>
          <p:nvPr/>
        </p:nvSpPr>
        <p:spPr>
          <a:xfrm>
            <a:off x="6142977" y="4164017"/>
            <a:ext cx="2431218" cy="123682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A71D3A"/>
                </a:solidFill>
                <a:latin typeface="Roboto"/>
                <a:ea typeface="Roboto"/>
                <a:cs typeface="Roboto"/>
                <a:sym typeface="Roboto"/>
              </a:rPr>
              <a:t>Excuse me, Ms. Ottow. May I have please have some water? I am extremely thirsty.</a:t>
            </a:r>
            <a:endParaRPr sz="1800" b="1" dirty="0">
              <a:solidFill>
                <a:srgbClr val="A71D3A"/>
              </a:solidFill>
              <a:latin typeface="Roboto"/>
              <a:ea typeface="Roboto"/>
              <a:cs typeface="Roboto"/>
              <a:sym typeface="Roboto"/>
            </a:endParaRPr>
          </a:p>
        </p:txBody>
      </p:sp>
      <p:sp>
        <p:nvSpPr>
          <p:cNvPr id="2" name="Title 1"/>
          <p:cNvSpPr>
            <a:spLocks noGrp="1"/>
          </p:cNvSpPr>
          <p:nvPr>
            <p:ph type="title"/>
          </p:nvPr>
        </p:nvSpPr>
        <p:spPr/>
        <p:txBody>
          <a:bodyPr/>
          <a:lstStyle/>
          <a:p>
            <a:r>
              <a:rPr lang="en-US" dirty="0" smtClean="0"/>
              <a:t>Level 5: Advanced</a:t>
            </a:r>
            <a:endParaRPr lang="en-US" dirty="0"/>
          </a:p>
        </p:txBody>
      </p:sp>
      <p:sp>
        <p:nvSpPr>
          <p:cNvPr id="3" name="Content Placeholder 2"/>
          <p:cNvSpPr>
            <a:spLocks noGrp="1"/>
          </p:cNvSpPr>
          <p:nvPr>
            <p:ph idx="1"/>
          </p:nvPr>
        </p:nvSpPr>
        <p:spPr>
          <a:xfrm>
            <a:off x="723725" y="1348451"/>
            <a:ext cx="5294576" cy="3581400"/>
          </a:xfrm>
        </p:spPr>
        <p:txBody>
          <a:bodyPr>
            <a:normAutofit fontScale="92500" lnSpcReduction="10000"/>
          </a:bodyPr>
          <a:lstStyle/>
          <a:p>
            <a:pPr marL="457200" indent="-463550">
              <a:lnSpc>
                <a:spcPct val="140000"/>
              </a:lnSpc>
              <a:spcBef>
                <a:spcPts val="0"/>
              </a:spcBef>
              <a:spcAft>
                <a:spcPts val="0"/>
              </a:spcAft>
              <a:buSzPts val="2700"/>
              <a:buFont typeface="Arial"/>
              <a:buChar char="•"/>
            </a:pPr>
            <a:r>
              <a:rPr lang="en-US" dirty="0">
                <a:latin typeface="Arial"/>
                <a:ea typeface="Arial"/>
                <a:cs typeface="Arial"/>
                <a:sym typeface="Arial"/>
              </a:rPr>
              <a:t>Can </a:t>
            </a:r>
            <a:r>
              <a:rPr lang="en-US" b="1" dirty="0">
                <a:latin typeface="Arial"/>
                <a:ea typeface="Arial"/>
                <a:cs typeface="Arial"/>
                <a:sym typeface="Arial"/>
              </a:rPr>
              <a:t>understand</a:t>
            </a:r>
            <a:r>
              <a:rPr lang="en-US" dirty="0">
                <a:latin typeface="Arial"/>
                <a:ea typeface="Arial"/>
                <a:cs typeface="Arial"/>
                <a:sym typeface="Arial"/>
              </a:rPr>
              <a:t> and </a:t>
            </a:r>
            <a:r>
              <a:rPr lang="en-US" b="1" dirty="0">
                <a:latin typeface="Arial"/>
                <a:ea typeface="Arial"/>
                <a:cs typeface="Arial"/>
                <a:sym typeface="Arial"/>
              </a:rPr>
              <a:t>produce</a:t>
            </a:r>
            <a:r>
              <a:rPr lang="en-US" dirty="0">
                <a:latin typeface="Arial"/>
                <a:ea typeface="Arial"/>
                <a:cs typeface="Arial"/>
                <a:sym typeface="Arial"/>
              </a:rPr>
              <a:t> multiple complex sentences with more expanded vocabulary</a:t>
            </a:r>
            <a:endParaRPr lang="en-US" sz="1800" dirty="0">
              <a:latin typeface="Arial"/>
              <a:ea typeface="Arial"/>
              <a:cs typeface="Arial"/>
              <a:sym typeface="Arial"/>
            </a:endParaRPr>
          </a:p>
          <a:p>
            <a:pPr marL="457200" indent="-463550">
              <a:lnSpc>
                <a:spcPct val="140000"/>
              </a:lnSpc>
              <a:spcBef>
                <a:spcPts val="0"/>
              </a:spcBef>
              <a:spcAft>
                <a:spcPts val="0"/>
              </a:spcAft>
              <a:buSzPts val="2700"/>
              <a:buFont typeface="Arial"/>
              <a:buChar char="•"/>
            </a:pPr>
            <a:r>
              <a:rPr lang="en-US" dirty="0">
                <a:latin typeface="Arial"/>
                <a:ea typeface="Arial"/>
                <a:cs typeface="Arial"/>
                <a:sym typeface="Arial"/>
              </a:rPr>
              <a:t>May “sound like” a proficient English peer but can still benefit from scaffolds</a:t>
            </a:r>
          </a:p>
          <a:p>
            <a:pPr marL="457200" indent="-463550">
              <a:lnSpc>
                <a:spcPct val="140000"/>
              </a:lnSpc>
              <a:spcBef>
                <a:spcPts val="0"/>
              </a:spcBef>
              <a:spcAft>
                <a:spcPts val="0"/>
              </a:spcAft>
              <a:buSzPts val="2700"/>
              <a:buFont typeface="Arial"/>
              <a:buChar char="•"/>
            </a:pPr>
            <a:r>
              <a:rPr lang="en-US" dirty="0">
                <a:latin typeface="Arial"/>
                <a:ea typeface="Arial"/>
                <a:cs typeface="Arial"/>
                <a:sym typeface="Arial"/>
              </a:rPr>
              <a:t>Academic language has expanded in terms of both </a:t>
            </a:r>
            <a:r>
              <a:rPr lang="en-US" b="1" dirty="0">
                <a:latin typeface="Arial"/>
                <a:ea typeface="Arial"/>
                <a:cs typeface="Arial"/>
                <a:sym typeface="Arial"/>
              </a:rPr>
              <a:t>quality </a:t>
            </a:r>
            <a:r>
              <a:rPr lang="en-US" dirty="0">
                <a:latin typeface="Arial"/>
                <a:ea typeface="Arial"/>
                <a:cs typeface="Arial"/>
                <a:sym typeface="Arial"/>
              </a:rPr>
              <a:t>and </a:t>
            </a:r>
            <a:r>
              <a:rPr lang="en-US" b="1" dirty="0">
                <a:latin typeface="Arial"/>
                <a:ea typeface="Arial"/>
                <a:cs typeface="Arial"/>
                <a:sym typeface="Arial"/>
              </a:rPr>
              <a:t>quality</a:t>
            </a:r>
          </a:p>
          <a:p>
            <a:pPr marL="0" indent="0">
              <a:buNone/>
            </a:pPr>
            <a:endParaRPr lang="en-US" dirty="0"/>
          </a:p>
        </p:txBody>
      </p:sp>
    </p:spTree>
    <p:extLst>
      <p:ext uri="{BB962C8B-B14F-4D97-AF65-F5344CB8AC3E}">
        <p14:creationId xmlns:p14="http://schemas.microsoft.com/office/powerpoint/2010/main" val="6876894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F0B1-69CC-084D-BB58-55E9DA050AB1}"/>
              </a:ext>
            </a:extLst>
          </p:cNvPr>
          <p:cNvSpPr>
            <a:spLocks noGrp="1"/>
          </p:cNvSpPr>
          <p:nvPr>
            <p:ph type="title"/>
          </p:nvPr>
        </p:nvSpPr>
        <p:spPr/>
        <p:txBody>
          <a:bodyPr/>
          <a:lstStyle/>
          <a:p>
            <a:r>
              <a:rPr lang="en-US" dirty="0"/>
              <a:t>Go Beyond the Surface</a:t>
            </a:r>
          </a:p>
        </p:txBody>
      </p:sp>
      <p:sp>
        <p:nvSpPr>
          <p:cNvPr id="4" name="Content Placeholder 3">
            <a:extLst>
              <a:ext uri="{FF2B5EF4-FFF2-40B4-BE49-F238E27FC236}">
                <a16:creationId xmlns:a16="http://schemas.microsoft.com/office/drawing/2014/main" id="{F4466A28-BA23-2A4F-BDA4-F6CA30C67348}"/>
              </a:ext>
            </a:extLst>
          </p:cNvPr>
          <p:cNvSpPr>
            <a:spLocks noGrp="1"/>
          </p:cNvSpPr>
          <p:nvPr>
            <p:ph sz="half" idx="2"/>
          </p:nvPr>
        </p:nvSpPr>
        <p:spPr>
          <a:xfrm>
            <a:off x="4893760" y="1353969"/>
            <a:ext cx="3701600" cy="4232184"/>
          </a:xfrm>
        </p:spPr>
        <p:txBody>
          <a:bodyPr>
            <a:normAutofit/>
          </a:bodyPr>
          <a:lstStyle/>
          <a:p>
            <a:pPr marL="0" indent="0">
              <a:buNone/>
            </a:pPr>
            <a:r>
              <a:rPr lang="en-US" b="1" dirty="0"/>
              <a:t>SURFACE CULTURE:</a:t>
            </a:r>
          </a:p>
          <a:p>
            <a:pPr marL="0" indent="0">
              <a:buNone/>
            </a:pPr>
            <a:r>
              <a:rPr lang="en-US" i="1" dirty="0"/>
              <a:t>Food, dress, music, language, arts, holidays</a:t>
            </a:r>
          </a:p>
          <a:p>
            <a:pPr marL="0" indent="0">
              <a:buNone/>
            </a:pPr>
            <a:endParaRPr lang="en-US" b="1" dirty="0"/>
          </a:p>
          <a:p>
            <a:pPr marL="0" indent="0">
              <a:buNone/>
            </a:pPr>
            <a:r>
              <a:rPr lang="en-US" b="1" dirty="0"/>
              <a:t>DEEP CULTURE:</a:t>
            </a:r>
          </a:p>
          <a:p>
            <a:pPr marL="0" indent="0">
              <a:buNone/>
            </a:pPr>
            <a:r>
              <a:rPr lang="en-US" i="1" dirty="0"/>
              <a:t>Concepts of time, childrearing, disability, friendship, age, gender, personal space, body language</a:t>
            </a:r>
          </a:p>
        </p:txBody>
      </p:sp>
      <p:pic>
        <p:nvPicPr>
          <p:cNvPr id="10" name="Picture 9" descr="Graphic of an iceburg. ">
            <a:extLst>
              <a:ext uri="{FF2B5EF4-FFF2-40B4-BE49-F238E27FC236}">
                <a16:creationId xmlns:a16="http://schemas.microsoft.com/office/drawing/2014/main" id="{A1FEBEC1-7EDD-474D-A2EC-346C016FD931}"/>
              </a:ext>
            </a:extLst>
          </p:cNvPr>
          <p:cNvPicPr>
            <a:picLocks noChangeAspect="1"/>
          </p:cNvPicPr>
          <p:nvPr/>
        </p:nvPicPr>
        <p:blipFill>
          <a:blip r:embed="rId3"/>
          <a:stretch>
            <a:fillRect/>
          </a:stretch>
        </p:blipFill>
        <p:spPr>
          <a:xfrm>
            <a:off x="914400" y="1828951"/>
            <a:ext cx="5393107" cy="3200098"/>
          </a:xfrm>
          <a:prstGeom prst="rect">
            <a:avLst/>
          </a:prstGeom>
        </p:spPr>
      </p:pic>
    </p:spTree>
    <p:extLst>
      <p:ext uri="{BB962C8B-B14F-4D97-AF65-F5344CB8AC3E}">
        <p14:creationId xmlns:p14="http://schemas.microsoft.com/office/powerpoint/2010/main" val="6351504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sp>
        <p:nvSpPr>
          <p:cNvPr id="3" name="Content Placeholder 2"/>
          <p:cNvSpPr>
            <a:spLocks noGrp="1"/>
          </p:cNvSpPr>
          <p:nvPr>
            <p:ph idx="1"/>
          </p:nvPr>
        </p:nvSpPr>
        <p:spPr/>
        <p:txBody>
          <a:bodyPr>
            <a:normAutofit/>
          </a:bodyPr>
          <a:lstStyle/>
          <a:p>
            <a:r>
              <a:rPr lang="en-US" sz="2800" dirty="0"/>
              <a:t>Introduction </a:t>
            </a:r>
          </a:p>
          <a:p>
            <a:r>
              <a:rPr lang="en-US" sz="2800" dirty="0"/>
              <a:t>About Sarah </a:t>
            </a:r>
            <a:r>
              <a:rPr lang="en-US" sz="2800" dirty="0" err="1"/>
              <a:t>Ottow</a:t>
            </a:r>
            <a:r>
              <a:rPr lang="en-US" sz="2800" dirty="0"/>
              <a:t> &amp; </a:t>
            </a:r>
            <a:r>
              <a:rPr lang="en-US" sz="2800" dirty="0" err="1"/>
              <a:t>Confianza</a:t>
            </a:r>
            <a:endParaRPr lang="en-US" sz="2800" dirty="0"/>
          </a:p>
          <a:p>
            <a:r>
              <a:rPr lang="en-US" sz="2800" dirty="0"/>
              <a:t>About our Webinar Series</a:t>
            </a:r>
          </a:p>
        </p:txBody>
      </p:sp>
      <p:pic>
        <p:nvPicPr>
          <p:cNvPr id="4" name="Picture 3" descr="Confianza: Mutual Respect &amp; Trust">
            <a:extLst>
              <a:ext uri="{FF2B5EF4-FFF2-40B4-BE49-F238E27FC236}">
                <a16:creationId xmlns:a16="http://schemas.microsoft.com/office/drawing/2014/main" id="{8D363EC1-3D6B-4243-B805-BF83B4863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309" y="244755"/>
            <a:ext cx="2336800" cy="2489200"/>
          </a:xfrm>
          <a:prstGeom prst="rect">
            <a:avLst/>
          </a:prstGeom>
        </p:spPr>
      </p:pic>
      <p:pic>
        <p:nvPicPr>
          <p:cNvPr id="6" name="Picture 5" descr="Equity Language Literacy">
            <a:extLst>
              <a:ext uri="{FF2B5EF4-FFF2-40B4-BE49-F238E27FC236}">
                <a16:creationId xmlns:a16="http://schemas.microsoft.com/office/drawing/2014/main" id="{55A10827-806F-1E48-B895-4A46AD6E1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309" y="4124046"/>
            <a:ext cx="2336800" cy="2489200"/>
          </a:xfrm>
          <a:prstGeom prst="rect">
            <a:avLst/>
          </a:prstGeom>
        </p:spPr>
      </p:pic>
    </p:spTree>
    <p:extLst>
      <p:ext uri="{BB962C8B-B14F-4D97-AF65-F5344CB8AC3E}">
        <p14:creationId xmlns:p14="http://schemas.microsoft.com/office/powerpoint/2010/main" val="865240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F0B1-69CC-084D-BB58-55E9DA050AB1}"/>
              </a:ext>
            </a:extLst>
          </p:cNvPr>
          <p:cNvSpPr>
            <a:spLocks noGrp="1"/>
          </p:cNvSpPr>
          <p:nvPr>
            <p:ph type="title"/>
          </p:nvPr>
        </p:nvSpPr>
        <p:spPr/>
        <p:txBody>
          <a:bodyPr/>
          <a:lstStyle/>
          <a:p>
            <a:r>
              <a:rPr lang="en-US" dirty="0"/>
              <a:t>Some Aspects of Identity</a:t>
            </a:r>
          </a:p>
        </p:txBody>
      </p:sp>
      <p:sp>
        <p:nvSpPr>
          <p:cNvPr id="4" name="Content Placeholder 3">
            <a:extLst>
              <a:ext uri="{FF2B5EF4-FFF2-40B4-BE49-F238E27FC236}">
                <a16:creationId xmlns:a16="http://schemas.microsoft.com/office/drawing/2014/main" id="{F4466A28-BA23-2A4F-BDA4-F6CA30C67348}"/>
              </a:ext>
            </a:extLst>
          </p:cNvPr>
          <p:cNvSpPr>
            <a:spLocks noGrp="1"/>
          </p:cNvSpPr>
          <p:nvPr>
            <p:ph sz="half" idx="2"/>
          </p:nvPr>
        </p:nvSpPr>
        <p:spPr>
          <a:xfrm>
            <a:off x="1028700" y="1930161"/>
            <a:ext cx="7566660" cy="3840481"/>
          </a:xfrm>
        </p:spPr>
        <p:txBody>
          <a:bodyPr>
            <a:normAutofit fontScale="92500" lnSpcReduction="20000"/>
          </a:bodyPr>
          <a:lstStyle/>
          <a:p>
            <a:r>
              <a:rPr lang="en-US" dirty="0"/>
              <a:t>Race</a:t>
            </a:r>
          </a:p>
          <a:p>
            <a:r>
              <a:rPr lang="en-US" dirty="0"/>
              <a:t>Gender</a:t>
            </a:r>
          </a:p>
          <a:p>
            <a:r>
              <a:rPr lang="en-US" dirty="0"/>
              <a:t>Age</a:t>
            </a:r>
          </a:p>
          <a:p>
            <a:r>
              <a:rPr lang="en-US" dirty="0"/>
              <a:t>Language</a:t>
            </a:r>
          </a:p>
          <a:p>
            <a:r>
              <a:rPr lang="en-US" dirty="0"/>
              <a:t>Religion or Spiritual Affiliation</a:t>
            </a:r>
          </a:p>
          <a:p>
            <a:r>
              <a:rPr lang="en-US" dirty="0"/>
              <a:t>Ability</a:t>
            </a:r>
          </a:p>
          <a:p>
            <a:r>
              <a:rPr lang="en-US" dirty="0"/>
              <a:t>Sexual Orientation</a:t>
            </a:r>
          </a:p>
          <a:p>
            <a:r>
              <a:rPr lang="en-US" dirty="0"/>
              <a:t>Socio-Economic Class</a:t>
            </a:r>
          </a:p>
          <a:p>
            <a:r>
              <a:rPr lang="en-US" dirty="0"/>
              <a:t>Ethnicity</a:t>
            </a:r>
          </a:p>
          <a:p>
            <a:pPr marL="0" indent="0">
              <a:buNone/>
            </a:pPr>
            <a:endParaRPr lang="en-US" b="1" dirty="0"/>
          </a:p>
        </p:txBody>
      </p:sp>
    </p:spTree>
    <p:extLst>
      <p:ext uri="{BB962C8B-B14F-4D97-AF65-F5344CB8AC3E}">
        <p14:creationId xmlns:p14="http://schemas.microsoft.com/office/powerpoint/2010/main" val="3065182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44" y="198409"/>
            <a:ext cx="7200900" cy="1485900"/>
          </a:xfrm>
        </p:spPr>
        <p:txBody>
          <a:bodyPr>
            <a:normAutofit fontScale="90000"/>
          </a:bodyPr>
          <a:lstStyle/>
          <a:p>
            <a:r>
              <a:rPr lang="en-US" sz="3800" dirty="0"/>
              <a:t>Start With Your Own Identity</a:t>
            </a:r>
            <a:r>
              <a:rPr lang="en-US" dirty="0"/>
              <a:t/>
            </a:r>
            <a:br>
              <a:rPr lang="en-US" dirty="0"/>
            </a:br>
            <a:endParaRPr lang="en-US" dirty="0"/>
          </a:p>
        </p:txBody>
      </p:sp>
      <p:sp>
        <p:nvSpPr>
          <p:cNvPr id="3" name="Content Placeholder 2"/>
          <p:cNvSpPr>
            <a:spLocks noGrp="1"/>
          </p:cNvSpPr>
          <p:nvPr>
            <p:ph sz="half" idx="1"/>
          </p:nvPr>
        </p:nvSpPr>
        <p:spPr>
          <a:xfrm>
            <a:off x="646981" y="1064284"/>
            <a:ext cx="8497019" cy="4729431"/>
          </a:xfrm>
        </p:spPr>
        <p:txBody>
          <a:bodyPr>
            <a:noAutofit/>
          </a:bodyPr>
          <a:lstStyle/>
          <a:p>
            <a:pPr marL="0" indent="0">
              <a:buNone/>
            </a:pPr>
            <a:r>
              <a:rPr lang="en-US" sz="2800" dirty="0"/>
              <a:t>I am…an educator/</a:t>
            </a:r>
            <a:r>
              <a:rPr lang="en-US" sz="2800" dirty="0" err="1"/>
              <a:t>edu-prenuer</a:t>
            </a:r>
            <a:r>
              <a:rPr lang="en-US" sz="2800" dirty="0"/>
              <a:t> </a:t>
            </a:r>
          </a:p>
          <a:p>
            <a:pPr marL="0" indent="0">
              <a:buNone/>
            </a:pPr>
            <a:r>
              <a:rPr lang="en-US" sz="2800" dirty="0"/>
              <a:t>I am…bilingual/multilingual</a:t>
            </a:r>
          </a:p>
          <a:p>
            <a:pPr marL="0" indent="0">
              <a:buNone/>
            </a:pPr>
            <a:r>
              <a:rPr lang="en-US" sz="2800" dirty="0"/>
              <a:t>I am…a sister of a person with disabilities</a:t>
            </a:r>
          </a:p>
          <a:p>
            <a:pPr marL="0" indent="0">
              <a:buNone/>
            </a:pPr>
            <a:r>
              <a:rPr lang="en-US" sz="2800" dirty="0"/>
              <a:t>I am…a daughter of strong parent advocates</a:t>
            </a:r>
          </a:p>
          <a:p>
            <a:pPr marL="0" indent="0">
              <a:buNone/>
            </a:pPr>
            <a:r>
              <a:rPr lang="en-US" sz="2800" dirty="0"/>
              <a:t>I am…a first generation college student</a:t>
            </a:r>
          </a:p>
          <a:p>
            <a:pPr marL="0" indent="0">
              <a:buNone/>
            </a:pPr>
            <a:r>
              <a:rPr lang="en-US" sz="2800" dirty="0"/>
              <a:t>I am…a former ”free lunch student”</a:t>
            </a:r>
          </a:p>
          <a:p>
            <a:pPr marL="0" indent="0">
              <a:buNone/>
            </a:pPr>
            <a:endParaRPr lang="en-US" sz="2800" dirty="0"/>
          </a:p>
          <a:p>
            <a:pPr marL="0" indent="0">
              <a:buNone/>
            </a:pPr>
            <a:r>
              <a:rPr lang="en-US" sz="2800" i="1" dirty="0"/>
              <a:t>What is visible? Invisible? Both?</a:t>
            </a:r>
          </a:p>
          <a:p>
            <a:pPr marL="0" indent="0">
              <a:buNone/>
            </a:pPr>
            <a:r>
              <a:rPr lang="en-US" sz="2800" i="1" dirty="0"/>
              <a:t>What assumptions could be made about me?</a:t>
            </a:r>
          </a:p>
          <a:p>
            <a:pPr marL="0" indent="0">
              <a:buNone/>
            </a:pPr>
            <a:r>
              <a:rPr lang="en-US" sz="2800" dirty="0"/>
              <a:t>  </a:t>
            </a:r>
          </a:p>
        </p:txBody>
      </p:sp>
    </p:spTree>
    <p:extLst>
      <p:ext uri="{BB962C8B-B14F-4D97-AF65-F5344CB8AC3E}">
        <p14:creationId xmlns:p14="http://schemas.microsoft.com/office/powerpoint/2010/main" val="29462075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44" y="198409"/>
            <a:ext cx="5135265" cy="1485900"/>
          </a:xfrm>
        </p:spPr>
        <p:txBody>
          <a:bodyPr>
            <a:normAutofit fontScale="90000"/>
          </a:bodyPr>
          <a:lstStyle/>
          <a:p>
            <a:r>
              <a:rPr lang="en-US" sz="3800" dirty="0"/>
              <a:t>Consider our Own Biases:</a:t>
            </a:r>
            <a:r>
              <a:rPr lang="en-US" dirty="0"/>
              <a:t/>
            </a:r>
            <a:br>
              <a:rPr lang="en-US" dirty="0"/>
            </a:br>
            <a:endParaRPr lang="en-US" dirty="0"/>
          </a:p>
        </p:txBody>
      </p:sp>
      <p:sp>
        <p:nvSpPr>
          <p:cNvPr id="3" name="Content Placeholder 2"/>
          <p:cNvSpPr>
            <a:spLocks noGrp="1"/>
          </p:cNvSpPr>
          <p:nvPr>
            <p:ph sz="half" idx="1"/>
          </p:nvPr>
        </p:nvSpPr>
        <p:spPr>
          <a:xfrm>
            <a:off x="805629" y="1418302"/>
            <a:ext cx="8497019" cy="4729431"/>
          </a:xfrm>
        </p:spPr>
        <p:txBody>
          <a:bodyPr>
            <a:noAutofit/>
          </a:bodyPr>
          <a:lstStyle/>
          <a:p>
            <a:pPr marL="0" indent="0">
              <a:buNone/>
            </a:pPr>
            <a:endParaRPr lang="en-US" sz="2800" dirty="0"/>
          </a:p>
          <a:p>
            <a:r>
              <a:rPr lang="en-US" sz="2800" dirty="0"/>
              <a:t>What do I notice?  </a:t>
            </a:r>
          </a:p>
          <a:p>
            <a:pPr marL="0" indent="0">
              <a:buNone/>
            </a:pPr>
            <a:endParaRPr lang="en-US" sz="2800" dirty="0"/>
          </a:p>
          <a:p>
            <a:r>
              <a:rPr lang="en-US" sz="2800" dirty="0"/>
              <a:t>What am I NOT noticing…yet? </a:t>
            </a:r>
          </a:p>
          <a:p>
            <a:pPr marL="0" indent="0">
              <a:buNone/>
            </a:pPr>
            <a:r>
              <a:rPr lang="en-US" sz="2800" dirty="0"/>
              <a:t> </a:t>
            </a:r>
          </a:p>
          <a:p>
            <a:r>
              <a:rPr lang="en-US" sz="2800" i="1" dirty="0"/>
              <a:t>What am I going to do about it?</a:t>
            </a:r>
          </a:p>
          <a:p>
            <a:pPr marL="0" indent="0">
              <a:buNone/>
            </a:pPr>
            <a:endParaRPr lang="en-US" sz="2800" dirty="0"/>
          </a:p>
          <a:p>
            <a:pPr marL="0" indent="0">
              <a:buNone/>
            </a:pPr>
            <a:r>
              <a:rPr lang="en-US" sz="2800" dirty="0"/>
              <a:t>From </a:t>
            </a:r>
            <a:r>
              <a:rPr lang="en-US" sz="2800" i="1" dirty="0"/>
              <a:t>We Must Always Look Inward </a:t>
            </a:r>
            <a:r>
              <a:rPr lang="en-US" sz="2800" dirty="0"/>
              <a:t>from </a:t>
            </a:r>
            <a:r>
              <a:rPr lang="en-US" sz="2800" dirty="0" err="1"/>
              <a:t>Confianza</a:t>
            </a:r>
            <a:r>
              <a:rPr lang="en-US" sz="2800" dirty="0"/>
              <a:t>  </a:t>
            </a:r>
          </a:p>
        </p:txBody>
      </p:sp>
      <p:pic>
        <p:nvPicPr>
          <p:cNvPr id="4" name="Picture 3" descr="A puzzle shaped like a brain that has puzzle pieces missing. ">
            <a:extLst>
              <a:ext uri="{FF2B5EF4-FFF2-40B4-BE49-F238E27FC236}">
                <a16:creationId xmlns:a16="http://schemas.microsoft.com/office/drawing/2014/main" id="{B97BB62E-7381-FA44-A47B-D331BAC144E0}"/>
              </a:ext>
            </a:extLst>
          </p:cNvPr>
          <p:cNvPicPr>
            <a:picLocks noChangeAspect="1"/>
          </p:cNvPicPr>
          <p:nvPr/>
        </p:nvPicPr>
        <p:blipFill>
          <a:blip r:embed="rId3"/>
          <a:stretch>
            <a:fillRect/>
          </a:stretch>
        </p:blipFill>
        <p:spPr>
          <a:xfrm>
            <a:off x="5525968" y="198409"/>
            <a:ext cx="3233881" cy="2752239"/>
          </a:xfrm>
          <a:prstGeom prst="rect">
            <a:avLst/>
          </a:prstGeom>
        </p:spPr>
      </p:pic>
    </p:spTree>
    <p:extLst>
      <p:ext uri="{BB962C8B-B14F-4D97-AF65-F5344CB8AC3E}">
        <p14:creationId xmlns:p14="http://schemas.microsoft.com/office/powerpoint/2010/main" val="1963478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356212"/>
            <a:ext cx="7200900" cy="1485900"/>
          </a:xfrm>
        </p:spPr>
        <p:txBody>
          <a:bodyPr>
            <a:normAutofit/>
          </a:bodyPr>
          <a:lstStyle/>
          <a:p>
            <a:r>
              <a:rPr lang="en-US" sz="3800" dirty="0" smtClean="0"/>
              <a:t>Example 1</a:t>
            </a:r>
            <a:r>
              <a:rPr lang="en-US" dirty="0"/>
              <a:t/>
            </a:r>
            <a:br>
              <a:rPr lang="en-US" dirty="0"/>
            </a:br>
            <a:endParaRPr lang="en-US" dirty="0"/>
          </a:p>
        </p:txBody>
      </p:sp>
      <p:sp>
        <p:nvSpPr>
          <p:cNvPr id="3" name="Content Placeholder 2"/>
          <p:cNvSpPr>
            <a:spLocks noGrp="1"/>
          </p:cNvSpPr>
          <p:nvPr>
            <p:ph sz="half" idx="1"/>
          </p:nvPr>
        </p:nvSpPr>
        <p:spPr>
          <a:xfrm>
            <a:off x="764771" y="1685209"/>
            <a:ext cx="8229600" cy="1743791"/>
          </a:xfrm>
        </p:spPr>
        <p:txBody>
          <a:bodyPr>
            <a:noAutofit/>
          </a:bodyPr>
          <a:lstStyle/>
          <a:p>
            <a:r>
              <a:rPr lang="en-US" sz="2800" dirty="0"/>
              <a:t>What do I notice </a:t>
            </a:r>
            <a:r>
              <a:rPr lang="en-US" sz="2800" i="1" dirty="0"/>
              <a:t>based on my cultural lens?</a:t>
            </a:r>
          </a:p>
          <a:p>
            <a:pPr lvl="1"/>
            <a:r>
              <a:rPr lang="en-US" sz="2800" dirty="0"/>
              <a:t>Hispanic population not participating in family events at school</a:t>
            </a:r>
          </a:p>
          <a:p>
            <a:pPr marL="987552" lvl="2" indent="0">
              <a:buNone/>
            </a:pPr>
            <a:endParaRPr lang="en-US" sz="1400" dirty="0"/>
          </a:p>
        </p:txBody>
      </p:sp>
      <p:pic>
        <p:nvPicPr>
          <p:cNvPr id="4" name="Picture 2" descr="https://lh3.googleusercontent.com/2nRA8F-EdniKAvPY5nma-DTHtZDGv3O4hBs4pnVlPsblbepvIrbIAZW860q5IGdh2Euh5JP0As_B0-OLVZHwXdGiev4qBwRFi7D5Xg4oCE0uDi0zOniyvzhj0Pkti7JPcqNkQSyHZhY">
            <a:extLst>
              <a:ext uri="{FF2B5EF4-FFF2-40B4-BE49-F238E27FC236}">
                <a16:creationId xmlns:a16="http://schemas.microsoft.com/office/drawing/2014/main" id="{AC980A2F-1433-1C4A-B04A-CFEECC95F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551" y="3171109"/>
            <a:ext cx="4848087" cy="2693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1289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Example 2</a:t>
            </a:r>
            <a:r>
              <a:rPr lang="en-US" dirty="0"/>
              <a:t/>
            </a:r>
            <a:br>
              <a:rPr lang="en-US" dirty="0"/>
            </a:br>
            <a:endParaRPr lang="en-US" dirty="0"/>
          </a:p>
        </p:txBody>
      </p:sp>
      <p:sp>
        <p:nvSpPr>
          <p:cNvPr id="3" name="Content Placeholder 2"/>
          <p:cNvSpPr>
            <a:spLocks noGrp="1"/>
          </p:cNvSpPr>
          <p:nvPr>
            <p:ph sz="half" idx="1"/>
          </p:nvPr>
        </p:nvSpPr>
        <p:spPr>
          <a:xfrm>
            <a:off x="457200" y="1466491"/>
            <a:ext cx="8229600" cy="4659676"/>
          </a:xfrm>
        </p:spPr>
        <p:txBody>
          <a:bodyPr>
            <a:noAutofit/>
          </a:bodyPr>
          <a:lstStyle/>
          <a:p>
            <a:r>
              <a:rPr lang="en-US" sz="2800" dirty="0"/>
              <a:t>What am I NOT noticing…yet </a:t>
            </a:r>
            <a:r>
              <a:rPr lang="en-US" sz="2800" i="1" dirty="0"/>
              <a:t>that I need to learn about others?</a:t>
            </a:r>
            <a:r>
              <a:rPr lang="en-US" sz="2800" dirty="0"/>
              <a:t> </a:t>
            </a:r>
          </a:p>
          <a:p>
            <a:pPr lvl="2"/>
            <a:r>
              <a:rPr lang="en-US" sz="2800" dirty="0"/>
              <a:t>Cultural values about schooling: </a:t>
            </a:r>
            <a:r>
              <a:rPr lang="en-US" sz="2800" i="1" dirty="0" err="1"/>
              <a:t>maestra</a:t>
            </a:r>
            <a:endParaRPr lang="en-US" sz="2800" i="1" dirty="0"/>
          </a:p>
          <a:p>
            <a:pPr lvl="2"/>
            <a:r>
              <a:rPr lang="en-US" sz="2800" dirty="0"/>
              <a:t>Language barriers: translation/interpreters in place</a:t>
            </a:r>
          </a:p>
          <a:p>
            <a:pPr lvl="2"/>
            <a:r>
              <a:rPr lang="en-US" sz="2800" dirty="0"/>
              <a:t>Family obligations: working 2</a:t>
            </a:r>
            <a:r>
              <a:rPr lang="en-US" sz="2800" baseline="30000" dirty="0"/>
              <a:t>nd,</a:t>
            </a:r>
            <a:r>
              <a:rPr lang="en-US" sz="2800" dirty="0"/>
              <a:t> 3</a:t>
            </a:r>
            <a:r>
              <a:rPr lang="en-US" sz="2800" baseline="30000" dirty="0"/>
              <a:t>rd</a:t>
            </a:r>
            <a:r>
              <a:rPr lang="en-US" sz="2800" dirty="0"/>
              <a:t> shifts</a:t>
            </a:r>
          </a:p>
          <a:p>
            <a:pPr lvl="2"/>
            <a:r>
              <a:rPr lang="en-US" sz="2800" dirty="0"/>
              <a:t>Other factors: trauma, socio-economic class, immigration status</a:t>
            </a:r>
          </a:p>
        </p:txBody>
      </p:sp>
    </p:spTree>
    <p:extLst>
      <p:ext uri="{BB962C8B-B14F-4D97-AF65-F5344CB8AC3E}">
        <p14:creationId xmlns:p14="http://schemas.microsoft.com/office/powerpoint/2010/main" val="40566392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Example 3</a:t>
            </a:r>
            <a:r>
              <a:rPr lang="en-US" dirty="0"/>
              <a:t/>
            </a:r>
            <a:br>
              <a:rPr lang="en-US" dirty="0"/>
            </a:br>
            <a:endParaRPr lang="en-US" dirty="0"/>
          </a:p>
        </p:txBody>
      </p:sp>
      <p:sp>
        <p:nvSpPr>
          <p:cNvPr id="3" name="Content Placeholder 2"/>
          <p:cNvSpPr>
            <a:spLocks noGrp="1"/>
          </p:cNvSpPr>
          <p:nvPr>
            <p:ph sz="half" idx="1"/>
          </p:nvPr>
        </p:nvSpPr>
        <p:spPr>
          <a:xfrm>
            <a:off x="457200" y="1466491"/>
            <a:ext cx="8229600" cy="4659676"/>
          </a:xfrm>
        </p:spPr>
        <p:txBody>
          <a:bodyPr>
            <a:noAutofit/>
          </a:bodyPr>
          <a:lstStyle/>
          <a:p>
            <a:r>
              <a:rPr lang="en-US" sz="2800" dirty="0"/>
              <a:t>What am I going to do about it </a:t>
            </a:r>
            <a:r>
              <a:rPr lang="en-US" sz="2800" i="1" dirty="0"/>
              <a:t>to be more critically conscious and anti-bias?</a:t>
            </a:r>
          </a:p>
          <a:p>
            <a:pPr marL="0" indent="0">
              <a:buNone/>
            </a:pPr>
            <a:endParaRPr lang="en-US" sz="2800" dirty="0"/>
          </a:p>
          <a:p>
            <a:pPr lvl="1"/>
            <a:r>
              <a:rPr lang="en-US" sz="2800" dirty="0"/>
              <a:t>Learn from families by active listening and building relationships built on mutual respect and trust</a:t>
            </a:r>
          </a:p>
          <a:p>
            <a:pPr marL="530352" lvl="1" indent="0">
              <a:buNone/>
            </a:pPr>
            <a:endParaRPr lang="en-US" dirty="0"/>
          </a:p>
          <a:p>
            <a:pPr marL="530352" lvl="1" indent="0">
              <a:buNone/>
            </a:pPr>
            <a:endParaRPr lang="en-US" sz="1600" dirty="0"/>
          </a:p>
          <a:p>
            <a:pPr lvl="1"/>
            <a:r>
              <a:rPr lang="en-US" sz="2800" dirty="0"/>
              <a:t>Get outside of comfort zone and go below the surface to understand deeper levels of culture</a:t>
            </a:r>
          </a:p>
        </p:txBody>
      </p:sp>
    </p:spTree>
    <p:extLst>
      <p:ext uri="{BB962C8B-B14F-4D97-AF65-F5344CB8AC3E}">
        <p14:creationId xmlns:p14="http://schemas.microsoft.com/office/powerpoint/2010/main" val="9616897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Cultural Responsiveness Starts with Anti-Bias Values</a:t>
            </a:r>
            <a:r>
              <a:rPr lang="en-US" dirty="0"/>
              <a:t/>
            </a:r>
            <a:br>
              <a:rPr lang="en-US" dirty="0"/>
            </a:br>
            <a:endParaRPr lang="en-US" dirty="0"/>
          </a:p>
        </p:txBody>
      </p:sp>
      <p:sp>
        <p:nvSpPr>
          <p:cNvPr id="3" name="Content Placeholder 2"/>
          <p:cNvSpPr>
            <a:spLocks noGrp="1"/>
          </p:cNvSpPr>
          <p:nvPr>
            <p:ph sz="half" idx="1"/>
          </p:nvPr>
        </p:nvSpPr>
        <p:spPr>
          <a:xfrm>
            <a:off x="457200" y="1587262"/>
            <a:ext cx="8229600" cy="4659676"/>
          </a:xfrm>
        </p:spPr>
        <p:txBody>
          <a:bodyPr>
            <a:noAutofit/>
          </a:bodyPr>
          <a:lstStyle/>
          <a:p>
            <a:pPr marL="514350" indent="-514350">
              <a:buFont typeface="+mj-lt"/>
              <a:buAutoNum type="arabicPeriod"/>
            </a:pPr>
            <a:r>
              <a:rPr lang="en-US" dirty="0"/>
              <a:t>building and drawing on </a:t>
            </a:r>
            <a:r>
              <a:rPr lang="en-US" b="1" dirty="0"/>
              <a:t>intergroup awareness, understanding and skills</a:t>
            </a:r>
          </a:p>
          <a:p>
            <a:pPr marL="514350" indent="-514350">
              <a:buFont typeface="+mj-lt"/>
              <a:buAutoNum type="arabicPeriod"/>
            </a:pPr>
            <a:r>
              <a:rPr lang="en-US" dirty="0"/>
              <a:t>creating [classroom] </a:t>
            </a:r>
            <a:r>
              <a:rPr lang="en-US" b="1" dirty="0"/>
              <a:t>environments</a:t>
            </a:r>
            <a:r>
              <a:rPr lang="en-US" dirty="0"/>
              <a:t> that reflect diversity, equity and justice</a:t>
            </a:r>
          </a:p>
          <a:p>
            <a:pPr marL="514350" indent="-514350">
              <a:buFont typeface="+mj-lt"/>
              <a:buAutoNum type="arabicPeriod"/>
            </a:pPr>
            <a:r>
              <a:rPr lang="en-US" dirty="0"/>
              <a:t>engaging families and communities in ways that are </a:t>
            </a:r>
            <a:r>
              <a:rPr lang="en-US" b="1" dirty="0"/>
              <a:t>meaningful and culturally competent</a:t>
            </a:r>
          </a:p>
          <a:p>
            <a:pPr marL="514350" indent="-514350">
              <a:buFont typeface="+mj-lt"/>
              <a:buAutoNum type="arabicPeriod"/>
            </a:pPr>
            <a:r>
              <a:rPr lang="en-US" dirty="0"/>
              <a:t>encouraging students [and families] to </a:t>
            </a:r>
            <a:r>
              <a:rPr lang="en-US" b="1" dirty="0"/>
              <a:t>speak out against bias and </a:t>
            </a:r>
            <a:r>
              <a:rPr lang="en-US" b="1" dirty="0" smtClean="0"/>
              <a:t>injustice</a:t>
            </a:r>
            <a:endParaRPr lang="en-US" dirty="0"/>
          </a:p>
          <a:p>
            <a:pPr marL="0" indent="0">
              <a:buNone/>
            </a:pPr>
            <a:endParaRPr lang="en-US" dirty="0" smtClean="0"/>
          </a:p>
          <a:p>
            <a:pPr marL="0" indent="0">
              <a:buNone/>
            </a:pPr>
            <a:r>
              <a:rPr lang="en-US" dirty="0" smtClean="0"/>
              <a:t>From </a:t>
            </a:r>
            <a:r>
              <a:rPr lang="en-US" i="1" dirty="0"/>
              <a:t>Teaching Tolerance’s Critical Practices for Anti-Bias Education</a:t>
            </a:r>
          </a:p>
        </p:txBody>
      </p:sp>
    </p:spTree>
    <p:extLst>
      <p:ext uri="{BB962C8B-B14F-4D97-AF65-F5344CB8AC3E}">
        <p14:creationId xmlns:p14="http://schemas.microsoft.com/office/powerpoint/2010/main" val="17259689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Cultural Responsiveness Starts with Anti-Bias Values Continued</a:t>
            </a:r>
            <a:r>
              <a:rPr lang="en-US" dirty="0"/>
              <a:t/>
            </a:r>
            <a:br>
              <a:rPr lang="en-US" dirty="0"/>
            </a:br>
            <a:endParaRPr lang="en-US" dirty="0"/>
          </a:p>
        </p:txBody>
      </p:sp>
      <p:sp>
        <p:nvSpPr>
          <p:cNvPr id="3" name="Content Placeholder 2"/>
          <p:cNvSpPr>
            <a:spLocks noGrp="1"/>
          </p:cNvSpPr>
          <p:nvPr>
            <p:ph sz="half" idx="1"/>
          </p:nvPr>
        </p:nvSpPr>
        <p:spPr>
          <a:xfrm>
            <a:off x="514350" y="1099162"/>
            <a:ext cx="8229600" cy="4659676"/>
          </a:xfrm>
        </p:spPr>
        <p:txBody>
          <a:bodyPr>
            <a:noAutofit/>
          </a:bodyPr>
          <a:lstStyle/>
          <a:p>
            <a:endParaRPr lang="en-US" sz="2800" dirty="0"/>
          </a:p>
          <a:p>
            <a:pPr marL="514350" indent="-514350">
              <a:buAutoNum type="arabicPeriod" startAt="5"/>
            </a:pPr>
            <a:r>
              <a:rPr lang="en-US" dirty="0"/>
              <a:t>including anti-bias curricula/[approaches] as part of </a:t>
            </a:r>
            <a:r>
              <a:rPr lang="en-US" b="1" dirty="0"/>
              <a:t>larger individual, school and community action</a:t>
            </a:r>
          </a:p>
          <a:p>
            <a:pPr marL="514350" indent="-514350">
              <a:buAutoNum type="arabicPeriod" startAt="5"/>
            </a:pPr>
            <a:r>
              <a:rPr lang="en-US" dirty="0"/>
              <a:t>supporting students’ [and families’] </a:t>
            </a:r>
            <a:r>
              <a:rPr lang="en-US" b="1" dirty="0"/>
              <a:t>identities </a:t>
            </a:r>
            <a:r>
              <a:rPr lang="en-US" dirty="0"/>
              <a:t>and making it safe for them to fully be themselves</a:t>
            </a:r>
          </a:p>
          <a:p>
            <a:pPr marL="514350" indent="-514350">
              <a:buAutoNum type="arabicPeriod" startAt="5"/>
            </a:pPr>
            <a:r>
              <a:rPr lang="en-US" dirty="0"/>
              <a:t>using [instructional] strategies that </a:t>
            </a:r>
            <a:r>
              <a:rPr lang="en-US" b="1" dirty="0"/>
              <a:t>support diverse learning styles and allow for deep exploration of anti-bias themes</a:t>
            </a:r>
          </a:p>
          <a:p>
            <a:pPr marL="0" indent="0">
              <a:buNone/>
            </a:pPr>
            <a:endParaRPr lang="en-US" dirty="0" smtClean="0"/>
          </a:p>
          <a:p>
            <a:pPr marL="0" indent="0">
              <a:buNone/>
            </a:pPr>
            <a:endParaRPr lang="en-US" dirty="0"/>
          </a:p>
          <a:p>
            <a:pPr marL="0" indent="0">
              <a:buNone/>
            </a:pPr>
            <a:r>
              <a:rPr lang="en-US" dirty="0" smtClean="0"/>
              <a:t>From </a:t>
            </a:r>
            <a:r>
              <a:rPr lang="en-US" i="1" dirty="0"/>
              <a:t>Teaching Tolerance’s Critical Practices for Anti-Bias Education</a:t>
            </a:r>
          </a:p>
          <a:p>
            <a:pPr marL="0" indent="0">
              <a:buNone/>
            </a:pPr>
            <a:endParaRPr lang="en-US" sz="2800" dirty="0"/>
          </a:p>
          <a:p>
            <a:endParaRPr lang="en-US" sz="2800" dirty="0"/>
          </a:p>
        </p:txBody>
      </p:sp>
    </p:spTree>
    <p:extLst>
      <p:ext uri="{BB962C8B-B14F-4D97-AF65-F5344CB8AC3E}">
        <p14:creationId xmlns:p14="http://schemas.microsoft.com/office/powerpoint/2010/main" val="31518509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06AE-1904-4643-835B-D61A6826513F}"/>
              </a:ext>
            </a:extLst>
          </p:cNvPr>
          <p:cNvSpPr>
            <a:spLocks noGrp="1"/>
          </p:cNvSpPr>
          <p:nvPr>
            <p:ph type="title"/>
          </p:nvPr>
        </p:nvSpPr>
        <p:spPr/>
        <p:txBody>
          <a:bodyPr/>
          <a:lstStyle/>
          <a:p>
            <a:r>
              <a:rPr lang="en-US" dirty="0"/>
              <a:t>Let’s Take Action!</a:t>
            </a:r>
          </a:p>
        </p:txBody>
      </p:sp>
      <p:pic>
        <p:nvPicPr>
          <p:cNvPr id="5" name="Google Shape;749;p118" descr="Decorative">
            <a:extLst>
              <a:ext uri="{FF2B5EF4-FFF2-40B4-BE49-F238E27FC236}">
                <a16:creationId xmlns:a16="http://schemas.microsoft.com/office/drawing/2014/main" id="{7D129968-59F2-0345-9C4F-6D333C94C3E8}"/>
              </a:ext>
            </a:extLst>
          </p:cNvPr>
          <p:cNvPicPr preferRelativeResize="0"/>
          <p:nvPr/>
        </p:nvPicPr>
        <p:blipFill>
          <a:blip r:embed="rId3">
            <a:alphaModFix/>
          </a:blip>
          <a:stretch>
            <a:fillRect/>
          </a:stretch>
        </p:blipFill>
        <p:spPr>
          <a:xfrm>
            <a:off x="2598231" y="1511672"/>
            <a:ext cx="3947538" cy="3834656"/>
          </a:xfrm>
          <a:prstGeom prst="rect">
            <a:avLst/>
          </a:prstGeom>
          <a:noFill/>
          <a:ln>
            <a:noFill/>
          </a:ln>
        </p:spPr>
      </p:pic>
    </p:spTree>
    <p:extLst>
      <p:ext uri="{BB962C8B-B14F-4D97-AF65-F5344CB8AC3E}">
        <p14:creationId xmlns:p14="http://schemas.microsoft.com/office/powerpoint/2010/main" val="35442939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Exploring Where Projects Can Look for State Partnerships</a:t>
            </a:r>
            <a:r>
              <a:rPr lang="en-US" dirty="0"/>
              <a:t/>
            </a:r>
            <a:br>
              <a:rPr lang="en-US" dirty="0"/>
            </a:br>
            <a:endParaRPr lang="en-US" dirty="0"/>
          </a:p>
        </p:txBody>
      </p:sp>
      <p:sp>
        <p:nvSpPr>
          <p:cNvPr id="3" name="Content Placeholder 2"/>
          <p:cNvSpPr>
            <a:spLocks noGrp="1"/>
          </p:cNvSpPr>
          <p:nvPr>
            <p:ph sz="half" idx="1"/>
          </p:nvPr>
        </p:nvSpPr>
        <p:spPr>
          <a:xfrm>
            <a:off x="457200" y="1930161"/>
            <a:ext cx="8229600" cy="4196006"/>
          </a:xfrm>
        </p:spPr>
        <p:txBody>
          <a:bodyPr>
            <a:normAutofit/>
          </a:bodyPr>
          <a:lstStyle/>
          <a:p>
            <a:pPr>
              <a:spcBef>
                <a:spcPts val="1800"/>
              </a:spcBef>
              <a:spcAft>
                <a:spcPts val="1200"/>
              </a:spcAft>
            </a:pPr>
            <a:r>
              <a:rPr lang="en-US" sz="2800" dirty="0"/>
              <a:t>Knowing the learners</a:t>
            </a:r>
          </a:p>
          <a:p>
            <a:pPr>
              <a:spcBef>
                <a:spcPts val="1800"/>
              </a:spcBef>
              <a:spcAft>
                <a:spcPts val="1200"/>
              </a:spcAft>
            </a:pPr>
            <a:r>
              <a:rPr lang="en-US" sz="2800" dirty="0"/>
              <a:t>Knowing the families</a:t>
            </a:r>
          </a:p>
          <a:p>
            <a:pPr>
              <a:spcBef>
                <a:spcPts val="1800"/>
              </a:spcBef>
              <a:spcAft>
                <a:spcPts val="1200"/>
              </a:spcAft>
            </a:pPr>
            <a:r>
              <a:rPr lang="en-US" sz="2800" dirty="0"/>
              <a:t>Knowing the cultures</a:t>
            </a:r>
          </a:p>
          <a:p>
            <a:pPr>
              <a:spcBef>
                <a:spcPts val="1800"/>
              </a:spcBef>
              <a:spcAft>
                <a:spcPts val="1200"/>
              </a:spcAft>
            </a:pPr>
            <a:r>
              <a:rPr lang="en-US" sz="2800" dirty="0"/>
              <a:t>Knowing the resources</a:t>
            </a:r>
          </a:p>
          <a:p>
            <a:pPr>
              <a:spcBef>
                <a:spcPts val="1800"/>
              </a:spcBef>
              <a:spcAft>
                <a:spcPts val="1200"/>
              </a:spcAft>
            </a:pPr>
            <a:r>
              <a:rPr lang="en-US" sz="2800" dirty="0"/>
              <a:t>Discerning </a:t>
            </a:r>
            <a:r>
              <a:rPr lang="en-US" sz="2800" i="1" u="sng" dirty="0"/>
              <a:t>one</a:t>
            </a:r>
            <a:r>
              <a:rPr lang="en-US" sz="2800" i="1" dirty="0"/>
              <a:t> next step!</a:t>
            </a:r>
            <a:endParaRPr lang="en-US" sz="2800" dirty="0"/>
          </a:p>
        </p:txBody>
      </p:sp>
      <p:pic>
        <p:nvPicPr>
          <p:cNvPr id="4" name="Picture 3" descr="A chalkboard that has a drawing of two hands in a handshake. ">
            <a:extLst>
              <a:ext uri="{FF2B5EF4-FFF2-40B4-BE49-F238E27FC236}">
                <a16:creationId xmlns:a16="http://schemas.microsoft.com/office/drawing/2014/main" id="{11A56A81-F4EE-9A44-91DA-84427E535DD1}"/>
              </a:ext>
            </a:extLst>
          </p:cNvPr>
          <p:cNvPicPr>
            <a:picLocks noChangeAspect="1"/>
          </p:cNvPicPr>
          <p:nvPr/>
        </p:nvPicPr>
        <p:blipFill>
          <a:blip r:embed="rId3"/>
          <a:stretch>
            <a:fillRect/>
          </a:stretch>
        </p:blipFill>
        <p:spPr>
          <a:xfrm>
            <a:off x="4904508" y="1930162"/>
            <a:ext cx="4010891" cy="2107732"/>
          </a:xfrm>
          <a:prstGeom prst="rect">
            <a:avLst/>
          </a:prstGeom>
        </p:spPr>
      </p:pic>
    </p:spTree>
    <p:extLst>
      <p:ext uri="{BB962C8B-B14F-4D97-AF65-F5344CB8AC3E}">
        <p14:creationId xmlns:p14="http://schemas.microsoft.com/office/powerpoint/2010/main" val="18987632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Three-Part Webinar Series</a:t>
            </a:r>
          </a:p>
        </p:txBody>
      </p:sp>
      <p:sp>
        <p:nvSpPr>
          <p:cNvPr id="3" name="Content Placeholder 2"/>
          <p:cNvSpPr>
            <a:spLocks noGrp="1"/>
          </p:cNvSpPr>
          <p:nvPr>
            <p:ph idx="1"/>
          </p:nvPr>
        </p:nvSpPr>
        <p:spPr>
          <a:xfrm>
            <a:off x="1028700" y="1930161"/>
            <a:ext cx="7200900" cy="4483578"/>
          </a:xfrm>
        </p:spPr>
        <p:txBody>
          <a:bodyPr>
            <a:normAutofit/>
          </a:bodyPr>
          <a:lstStyle/>
          <a:p>
            <a:pPr marL="457200" indent="-457200">
              <a:buFont typeface="+mj-lt"/>
              <a:buAutoNum type="arabicPeriod"/>
            </a:pPr>
            <a:r>
              <a:rPr lang="en-US" sz="2800" dirty="0"/>
              <a:t>Culturally Responsive Partnerships:</a:t>
            </a:r>
          </a:p>
          <a:p>
            <a:pPr marL="0" indent="0">
              <a:buNone/>
            </a:pPr>
            <a:r>
              <a:rPr lang="en-US" sz="2800" dirty="0"/>
              <a:t>     June 6, 2019</a:t>
            </a:r>
          </a:p>
          <a:p>
            <a:pPr marL="0" indent="0">
              <a:buNone/>
            </a:pPr>
            <a:endParaRPr lang="en-US" sz="2800" dirty="0"/>
          </a:p>
          <a:p>
            <a:pPr marL="514350" indent="-514350">
              <a:buAutoNum type="arabicPeriod" startAt="2"/>
            </a:pPr>
            <a:r>
              <a:rPr lang="en-US" sz="2800" dirty="0"/>
              <a:t>Informed Practice</a:t>
            </a:r>
          </a:p>
          <a:p>
            <a:pPr marL="0" indent="0">
              <a:buNone/>
            </a:pPr>
            <a:r>
              <a:rPr lang="en-US" sz="2800" dirty="0"/>
              <a:t>     June 21, 2019</a:t>
            </a:r>
          </a:p>
          <a:p>
            <a:pPr marL="0" indent="0">
              <a:buNone/>
            </a:pPr>
            <a:endParaRPr lang="en-US" sz="2800" dirty="0"/>
          </a:p>
          <a:p>
            <a:pPr marL="514350" indent="-514350">
              <a:buAutoNum type="arabicPeriod" startAt="3"/>
            </a:pPr>
            <a:r>
              <a:rPr lang="en-US" sz="2800" dirty="0"/>
              <a:t>Parent Advisory Councils/Ambassadors</a:t>
            </a:r>
          </a:p>
          <a:p>
            <a:pPr marL="0" indent="0">
              <a:buNone/>
            </a:pPr>
            <a:r>
              <a:rPr lang="en-US" sz="2800" dirty="0"/>
              <a:t>      July 26, 2019</a:t>
            </a:r>
          </a:p>
          <a:p>
            <a:pPr marL="0" indent="0">
              <a:buNone/>
            </a:pPr>
            <a:endParaRPr lang="en-US" sz="2800" dirty="0"/>
          </a:p>
          <a:p>
            <a:pPr marL="0" indent="0">
              <a:buNone/>
            </a:pPr>
            <a:endParaRPr lang="en-US" sz="2800" b="1" dirty="0"/>
          </a:p>
        </p:txBody>
      </p:sp>
    </p:spTree>
    <p:extLst>
      <p:ext uri="{BB962C8B-B14F-4D97-AF65-F5344CB8AC3E}">
        <p14:creationId xmlns:p14="http://schemas.microsoft.com/office/powerpoint/2010/main" val="2812101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1550" y="232913"/>
            <a:ext cx="7200900" cy="1485900"/>
          </a:xfrm>
        </p:spPr>
        <p:txBody>
          <a:bodyPr/>
          <a:lstStyle/>
          <a:p>
            <a:r>
              <a:rPr lang="en-US" dirty="0"/>
              <a:t>Follow-Up Resources</a:t>
            </a:r>
            <a:br>
              <a:rPr lang="en-US" dirty="0"/>
            </a:br>
            <a:r>
              <a:rPr lang="en-US" sz="1800" dirty="0"/>
              <a:t>Check out links suggested in each of these resources, too!</a:t>
            </a:r>
            <a:endParaRPr lang="en-US" sz="7200" dirty="0"/>
          </a:p>
        </p:txBody>
      </p:sp>
      <p:sp>
        <p:nvSpPr>
          <p:cNvPr id="4" name="Content Placeholder 3"/>
          <p:cNvSpPr>
            <a:spLocks noGrp="1"/>
          </p:cNvSpPr>
          <p:nvPr>
            <p:ph idx="1"/>
          </p:nvPr>
        </p:nvSpPr>
        <p:spPr>
          <a:xfrm>
            <a:off x="1030147" y="1551119"/>
            <a:ext cx="7142303" cy="3923708"/>
          </a:xfrm>
        </p:spPr>
        <p:txBody>
          <a:bodyPr>
            <a:normAutofit/>
          </a:bodyPr>
          <a:lstStyle/>
          <a:p>
            <a:pPr marL="0" indent="0">
              <a:buNone/>
            </a:pPr>
            <a:r>
              <a:rPr lang="en-US" sz="3000" dirty="0">
                <a:hlinkClick r:id="rId2"/>
              </a:rPr>
              <a:t>We Must Always Look Inward</a:t>
            </a:r>
            <a:endParaRPr lang="en-US" sz="3000" dirty="0"/>
          </a:p>
          <a:p>
            <a:pPr marL="0" indent="0">
              <a:buNone/>
            </a:pPr>
            <a:endParaRPr lang="en-US" sz="3000" dirty="0"/>
          </a:p>
          <a:p>
            <a:pPr marL="0" indent="0">
              <a:buNone/>
            </a:pPr>
            <a:r>
              <a:rPr lang="en-US" sz="3000" dirty="0">
                <a:hlinkClick r:id="rId3"/>
              </a:rPr>
              <a:t>Developing Empathy for English Learners</a:t>
            </a:r>
            <a:endParaRPr lang="en-US" sz="3000" dirty="0"/>
          </a:p>
          <a:p>
            <a:pPr marL="0" indent="0">
              <a:buNone/>
            </a:pPr>
            <a:endParaRPr lang="en-US" sz="3000" dirty="0"/>
          </a:p>
          <a:p>
            <a:pPr marL="0" indent="0">
              <a:buNone/>
            </a:pPr>
            <a:r>
              <a:rPr lang="en-US" sz="3000" dirty="0">
                <a:hlinkClick r:id="rId4"/>
              </a:rPr>
              <a:t>Language and Culture Go Hand in Hand</a:t>
            </a:r>
            <a:endParaRPr lang="en-US" sz="3000" dirty="0"/>
          </a:p>
          <a:p>
            <a:pPr marL="0" indent="0">
              <a:buNone/>
            </a:pPr>
            <a:endParaRPr lang="en-US" dirty="0"/>
          </a:p>
        </p:txBody>
      </p:sp>
    </p:spTree>
    <p:extLst>
      <p:ext uri="{BB962C8B-B14F-4D97-AF65-F5344CB8AC3E}">
        <p14:creationId xmlns:p14="http://schemas.microsoft.com/office/powerpoint/2010/main" val="16718105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28700" y="311258"/>
            <a:ext cx="7200900" cy="1485900"/>
          </a:xfrm>
        </p:spPr>
        <p:txBody>
          <a:bodyPr/>
          <a:lstStyle/>
          <a:p>
            <a:r>
              <a:rPr lang="en-US" dirty="0"/>
              <a:t>Follow-Up Resources</a:t>
            </a:r>
          </a:p>
        </p:txBody>
      </p:sp>
      <p:sp>
        <p:nvSpPr>
          <p:cNvPr id="4" name="Content Placeholder 3"/>
          <p:cNvSpPr>
            <a:spLocks noGrp="1"/>
          </p:cNvSpPr>
          <p:nvPr>
            <p:ph idx="1"/>
          </p:nvPr>
        </p:nvSpPr>
        <p:spPr>
          <a:xfrm>
            <a:off x="1028700" y="1698696"/>
            <a:ext cx="7200900" cy="4848046"/>
          </a:xfrm>
        </p:spPr>
        <p:txBody>
          <a:bodyPr>
            <a:normAutofit/>
          </a:bodyPr>
          <a:lstStyle/>
          <a:p>
            <a:pPr marL="0" indent="0">
              <a:buNone/>
            </a:pPr>
            <a:r>
              <a:rPr lang="en-US" sz="3300" dirty="0">
                <a:hlinkClick r:id="rId2"/>
              </a:rPr>
              <a:t>Teaching Tolerance’s Critical Practices for Anti-Bias Education</a:t>
            </a:r>
            <a:endParaRPr lang="en-US" sz="3300" dirty="0"/>
          </a:p>
          <a:p>
            <a:pPr marL="0" indent="0">
              <a:buNone/>
            </a:pPr>
            <a:endParaRPr lang="en-US" sz="3300" dirty="0"/>
          </a:p>
          <a:p>
            <a:pPr marL="0" indent="0">
              <a:buNone/>
            </a:pPr>
            <a:r>
              <a:rPr lang="en-US" sz="3300" dirty="0">
                <a:hlinkClick r:id="rId3"/>
              </a:rPr>
              <a:t>NPR’s ELLs: How Your State is </a:t>
            </a:r>
            <a:r>
              <a:rPr lang="en-US" sz="3300" dirty="0" smtClean="0">
                <a:hlinkClick r:id="rId3"/>
              </a:rPr>
              <a:t>Doing</a:t>
            </a:r>
            <a:endParaRPr lang="en-US" dirty="0"/>
          </a:p>
        </p:txBody>
      </p:sp>
    </p:spTree>
    <p:extLst>
      <p:ext uri="{BB962C8B-B14F-4D97-AF65-F5344CB8AC3E}">
        <p14:creationId xmlns:p14="http://schemas.microsoft.com/office/powerpoint/2010/main" val="12102610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0;p117">
            <a:extLst>
              <a:ext uri="{FF2B5EF4-FFF2-40B4-BE49-F238E27FC236}">
                <a16:creationId xmlns:a16="http://schemas.microsoft.com/office/drawing/2014/main" id="{D44A883D-0397-D74A-B3EE-31F26D4C0060}"/>
              </a:ext>
            </a:extLst>
          </p:cNvPr>
          <p:cNvSpPr txBox="1">
            <a:spLocks noGrp="1"/>
          </p:cNvSpPr>
          <p:nvPr>
            <p:ph type="title"/>
          </p:nvPr>
        </p:nvSpPr>
        <p:spPr>
          <a:xfrm>
            <a:off x="450760" y="1465332"/>
            <a:ext cx="4736382" cy="269103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dirty="0"/>
              <a:t>Recommended Guidebook about</a:t>
            </a:r>
            <a:br>
              <a:rPr lang="en-US" sz="4800" dirty="0"/>
            </a:br>
            <a:r>
              <a:rPr lang="en-US" sz="4800" dirty="0"/>
              <a:t>English Learners</a:t>
            </a:r>
            <a:endParaRPr sz="4800" dirty="0"/>
          </a:p>
        </p:txBody>
      </p:sp>
      <p:sp>
        <p:nvSpPr>
          <p:cNvPr id="5" name="Google Shape;741;p117">
            <a:extLst>
              <a:ext uri="{FF2B5EF4-FFF2-40B4-BE49-F238E27FC236}">
                <a16:creationId xmlns:a16="http://schemas.microsoft.com/office/drawing/2014/main" id="{7D5426B6-7341-F547-A723-3F44F815DA4E}"/>
              </a:ext>
            </a:extLst>
          </p:cNvPr>
          <p:cNvSpPr txBox="1">
            <a:spLocks/>
          </p:cNvSpPr>
          <p:nvPr/>
        </p:nvSpPr>
        <p:spPr>
          <a:xfrm>
            <a:off x="584048" y="4597049"/>
            <a:ext cx="2522965" cy="1256700"/>
          </a:xfrm>
          <a:prstGeom prst="rect">
            <a:avLst/>
          </a:prstGeom>
        </p:spPr>
        <p:txBody>
          <a:bodyPr spcFirstLastPara="1" vert="horz" wrap="square" lIns="91425" tIns="91425" rIns="91425" bIns="91425"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4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0"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0"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spcBef>
                <a:spcPts val="0"/>
              </a:spcBef>
              <a:spcAft>
                <a:spcPts val="0"/>
              </a:spcAft>
              <a:buNone/>
            </a:pPr>
            <a:endParaRPr lang="en-US" dirty="0"/>
          </a:p>
          <a:p>
            <a:pPr marL="0" indent="0">
              <a:spcBef>
                <a:spcPts val="0"/>
              </a:spcBef>
              <a:spcAft>
                <a:spcPts val="0"/>
              </a:spcAft>
              <a:buNone/>
            </a:pPr>
            <a:r>
              <a:rPr lang="en" dirty="0"/>
              <a:t>25% off with code OTTOW25</a:t>
            </a:r>
            <a:endParaRPr lang="en-US" dirty="0"/>
          </a:p>
        </p:txBody>
      </p:sp>
      <p:pic>
        <p:nvPicPr>
          <p:cNvPr id="6" name="Google Shape;742;p117" descr="Decorative">
            <a:extLst>
              <a:ext uri="{FF2B5EF4-FFF2-40B4-BE49-F238E27FC236}">
                <a16:creationId xmlns:a16="http://schemas.microsoft.com/office/drawing/2014/main" id="{811696CD-07B9-5F44-9B7E-04DD5A51D0D5}"/>
              </a:ext>
            </a:extLst>
          </p:cNvPr>
          <p:cNvPicPr preferRelativeResize="0"/>
          <p:nvPr/>
        </p:nvPicPr>
        <p:blipFill>
          <a:blip r:embed="rId2">
            <a:alphaModFix/>
          </a:blip>
          <a:stretch>
            <a:fillRect/>
          </a:stretch>
        </p:blipFill>
        <p:spPr>
          <a:xfrm>
            <a:off x="5563650" y="449350"/>
            <a:ext cx="3410325" cy="4776049"/>
          </a:xfrm>
          <a:prstGeom prst="rect">
            <a:avLst/>
          </a:prstGeom>
          <a:noFill/>
          <a:ln>
            <a:noFill/>
          </a:ln>
        </p:spPr>
      </p:pic>
      <p:sp>
        <p:nvSpPr>
          <p:cNvPr id="8" name="Rectangle 7">
            <a:extLst>
              <a:ext uri="{FF2B5EF4-FFF2-40B4-BE49-F238E27FC236}">
                <a16:creationId xmlns:a16="http://schemas.microsoft.com/office/drawing/2014/main" id="{F5DC401B-9F00-0C44-B614-9A144A92D4D3}"/>
              </a:ext>
            </a:extLst>
          </p:cNvPr>
          <p:cNvSpPr/>
          <p:nvPr/>
        </p:nvSpPr>
        <p:spPr>
          <a:xfrm>
            <a:off x="5563650" y="5333424"/>
            <a:ext cx="2946154" cy="369332"/>
          </a:xfrm>
          <a:prstGeom prst="rect">
            <a:avLst/>
          </a:prstGeom>
        </p:spPr>
        <p:txBody>
          <a:bodyPr wrap="square">
            <a:spAutoFit/>
          </a:bodyPr>
          <a:lstStyle/>
          <a:p>
            <a:r>
              <a:rPr lang="en-US" dirty="0" smtClean="0">
                <a:hlinkClick r:id="rId3"/>
              </a:rPr>
              <a:t>Link to book</a:t>
            </a:r>
            <a:endParaRPr lang="en-US" dirty="0"/>
          </a:p>
        </p:txBody>
      </p:sp>
    </p:spTree>
    <p:extLst>
      <p:ext uri="{BB962C8B-B14F-4D97-AF65-F5344CB8AC3E}">
        <p14:creationId xmlns:p14="http://schemas.microsoft.com/office/powerpoint/2010/main" val="42412924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image that shows how to say thank you in multiple ">
            <a:extLst>
              <a:ext uri="{FF2B5EF4-FFF2-40B4-BE49-F238E27FC236}">
                <a16:creationId xmlns:a16="http://schemas.microsoft.com/office/drawing/2014/main" id="{3398F03C-6C1C-F645-973C-351906550D61}"/>
              </a:ext>
            </a:extLst>
          </p:cNvPr>
          <p:cNvPicPr>
            <a:picLocks noChangeAspect="1"/>
          </p:cNvPicPr>
          <p:nvPr/>
        </p:nvPicPr>
        <p:blipFill rotWithShape="1">
          <a:blip r:embed="rId2"/>
          <a:srcRect t="11717"/>
          <a:stretch/>
        </p:blipFill>
        <p:spPr>
          <a:xfrm>
            <a:off x="833154" y="1305046"/>
            <a:ext cx="7881102" cy="4356847"/>
          </a:xfrm>
          <a:prstGeom prst="rect">
            <a:avLst/>
          </a:prstGeom>
        </p:spPr>
      </p:pic>
      <p:sp>
        <p:nvSpPr>
          <p:cNvPr id="2" name="Title 1"/>
          <p:cNvSpPr>
            <a:spLocks noGrp="1"/>
          </p:cNvSpPr>
          <p:nvPr>
            <p:ph type="title"/>
          </p:nvPr>
        </p:nvSpPr>
        <p:spPr>
          <a:xfrm>
            <a:off x="1173255" y="400050"/>
            <a:ext cx="7200900" cy="1485900"/>
          </a:xfrm>
        </p:spPr>
        <p:txBody>
          <a:bodyPr/>
          <a:lstStyle/>
          <a:p>
            <a:r>
              <a:rPr lang="en-US" dirty="0" smtClean="0"/>
              <a:t>Thank You!</a:t>
            </a:r>
            <a:endParaRPr lang="en-US" dirty="0"/>
          </a:p>
        </p:txBody>
      </p:sp>
    </p:spTree>
    <p:extLst>
      <p:ext uri="{BB962C8B-B14F-4D97-AF65-F5344CB8AC3E}">
        <p14:creationId xmlns:p14="http://schemas.microsoft.com/office/powerpoint/2010/main" val="37211293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44261"/>
            <a:ext cx="7200900" cy="1127364"/>
          </a:xfrm>
        </p:spPr>
        <p:txBody>
          <a:bodyPr>
            <a:normAutofit fontScale="90000"/>
          </a:bodyPr>
          <a:lstStyle/>
          <a:p>
            <a:r>
              <a:rPr lang="en-US" sz="3600" dirty="0"/>
              <a:t>Goals for Session 1:</a:t>
            </a:r>
            <a:br>
              <a:rPr lang="en-US" sz="3600" dirty="0"/>
            </a:br>
            <a:r>
              <a:rPr lang="en-US" sz="3600" dirty="0"/>
              <a:t>Culturally Responsive Partnerships</a:t>
            </a:r>
          </a:p>
        </p:txBody>
      </p:sp>
      <p:sp>
        <p:nvSpPr>
          <p:cNvPr id="3" name="Content Placeholder 2"/>
          <p:cNvSpPr>
            <a:spLocks noGrp="1"/>
          </p:cNvSpPr>
          <p:nvPr>
            <p:ph idx="1"/>
          </p:nvPr>
        </p:nvSpPr>
        <p:spPr>
          <a:xfrm>
            <a:off x="771525" y="2051203"/>
            <a:ext cx="7972425" cy="3745749"/>
          </a:xfrm>
        </p:spPr>
        <p:txBody>
          <a:bodyPr>
            <a:noAutofit/>
          </a:bodyPr>
          <a:lstStyle/>
          <a:p>
            <a:pPr marL="171450" indent="-171450">
              <a:spcBef>
                <a:spcPts val="1200"/>
              </a:spcBef>
              <a:buFont typeface="Arial" panose="020B0604020202020204" pitchFamily="34" charset="0"/>
              <a:buChar char="•"/>
            </a:pPr>
            <a:r>
              <a:rPr lang="en-US" sz="2800" dirty="0"/>
              <a:t>Tips for examining your own identity and how that impacts connecting with families</a:t>
            </a:r>
            <a:br>
              <a:rPr lang="en-US" sz="2800" dirty="0"/>
            </a:br>
            <a:endParaRPr lang="en-US" sz="2800" dirty="0"/>
          </a:p>
          <a:p>
            <a:pPr marL="171450" indent="-171450">
              <a:spcBef>
                <a:spcPts val="1200"/>
              </a:spcBef>
              <a:buFont typeface="Arial" panose="020B0604020202020204" pitchFamily="34" charset="0"/>
              <a:buChar char="•"/>
            </a:pPr>
            <a:r>
              <a:rPr lang="en-US" sz="2800" dirty="0"/>
              <a:t>Exploring where projects can look for state partnerships</a:t>
            </a:r>
          </a:p>
          <a:p>
            <a:pPr marL="171450" indent="-171450">
              <a:spcBef>
                <a:spcPts val="1200"/>
              </a:spcBef>
              <a:buFont typeface="Arial" panose="020B0604020202020204" pitchFamily="34" charset="0"/>
              <a:buChar char="•"/>
            </a:pPr>
            <a:endParaRPr lang="en-US" sz="2800" dirty="0"/>
          </a:p>
          <a:p>
            <a:pPr marL="171450" indent="-171450">
              <a:spcBef>
                <a:spcPts val="1200"/>
              </a:spcBef>
              <a:buFont typeface="Arial" panose="020B0604020202020204" pitchFamily="34" charset="0"/>
              <a:buChar char="•"/>
            </a:pPr>
            <a:r>
              <a:rPr lang="en-US" sz="2800" dirty="0"/>
              <a:t>Building up your support network</a:t>
            </a:r>
          </a:p>
          <a:p>
            <a:pPr marL="0" indent="0">
              <a:spcBef>
                <a:spcPts val="1200"/>
              </a:spcBef>
              <a:buNone/>
            </a:pPr>
            <a:endParaRPr lang="en-US" sz="2800" dirty="0"/>
          </a:p>
          <a:p>
            <a:pPr marL="0" indent="0">
              <a:spcBef>
                <a:spcPts val="1200"/>
              </a:spcBef>
              <a:buNone/>
            </a:pPr>
            <a:endParaRPr lang="en-US" sz="2800" dirty="0"/>
          </a:p>
          <a:p>
            <a:pPr marL="171450" indent="-171450">
              <a:spcBef>
                <a:spcPts val="1200"/>
              </a:spcBef>
              <a:buFont typeface="Arial" panose="020B0604020202020204" pitchFamily="34" charset="0"/>
              <a:buChar char="•"/>
            </a:pPr>
            <a:endParaRPr lang="en-US" dirty="0"/>
          </a:p>
        </p:txBody>
      </p:sp>
    </p:spTree>
    <p:extLst>
      <p:ext uri="{BB962C8B-B14F-4D97-AF65-F5344CB8AC3E}">
        <p14:creationId xmlns:p14="http://schemas.microsoft.com/office/powerpoint/2010/main" val="3748422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44261"/>
            <a:ext cx="7200900" cy="1127364"/>
          </a:xfrm>
        </p:spPr>
        <p:txBody>
          <a:bodyPr>
            <a:normAutofit/>
          </a:bodyPr>
          <a:lstStyle/>
          <a:p>
            <a:r>
              <a:rPr lang="en-US" sz="3600" dirty="0"/>
              <a:t>Goals for Session 2:</a:t>
            </a:r>
            <a:br>
              <a:rPr lang="en-US" sz="3600" dirty="0"/>
            </a:br>
            <a:r>
              <a:rPr lang="en-US" sz="3600" dirty="0"/>
              <a:t>Informed Practice</a:t>
            </a:r>
          </a:p>
        </p:txBody>
      </p:sp>
      <p:sp>
        <p:nvSpPr>
          <p:cNvPr id="3" name="Content Placeholder 2"/>
          <p:cNvSpPr>
            <a:spLocks noGrp="1"/>
          </p:cNvSpPr>
          <p:nvPr>
            <p:ph idx="1"/>
          </p:nvPr>
        </p:nvSpPr>
        <p:spPr>
          <a:xfrm>
            <a:off x="771525" y="1844167"/>
            <a:ext cx="7972425" cy="4471987"/>
          </a:xfrm>
        </p:spPr>
        <p:txBody>
          <a:bodyPr>
            <a:noAutofit/>
          </a:bodyPr>
          <a:lstStyle/>
          <a:p>
            <a:pPr marL="171450" indent="-171450">
              <a:spcBef>
                <a:spcPts val="1200"/>
              </a:spcBef>
              <a:buFont typeface="Arial" panose="020B0604020202020204" pitchFamily="34" charset="0"/>
              <a:buChar char="•"/>
            </a:pPr>
            <a:r>
              <a:rPr lang="en-US" sz="2800" dirty="0"/>
              <a:t>Dissemination strategies – how to effectively share information in ways that families will want to connect and attend</a:t>
            </a:r>
          </a:p>
          <a:p>
            <a:pPr marL="171450" indent="-171450">
              <a:spcBef>
                <a:spcPts val="1200"/>
              </a:spcBef>
              <a:buFont typeface="Arial" panose="020B0604020202020204" pitchFamily="34" charset="0"/>
              <a:buChar char="•"/>
            </a:pPr>
            <a:r>
              <a:rPr lang="en-US" sz="2800" dirty="0"/>
              <a:t>Technology tools to communicate with families</a:t>
            </a:r>
          </a:p>
          <a:p>
            <a:pPr marL="171450" indent="-171450">
              <a:spcBef>
                <a:spcPts val="1200"/>
              </a:spcBef>
              <a:buFont typeface="Arial" panose="020B0604020202020204" pitchFamily="34" charset="0"/>
              <a:buChar char="•"/>
            </a:pPr>
            <a:r>
              <a:rPr lang="en-US" sz="2800" dirty="0"/>
              <a:t>Once you find them, then what?</a:t>
            </a:r>
          </a:p>
          <a:p>
            <a:pPr marL="171450" indent="-171450">
              <a:spcBef>
                <a:spcPts val="1200"/>
              </a:spcBef>
              <a:buFont typeface="Arial" panose="020B0604020202020204" pitchFamily="34" charset="0"/>
              <a:buChar char="•"/>
            </a:pPr>
            <a:endParaRPr lang="en-US" dirty="0"/>
          </a:p>
        </p:txBody>
      </p:sp>
    </p:spTree>
    <p:extLst>
      <p:ext uri="{BB962C8B-B14F-4D97-AF65-F5344CB8AC3E}">
        <p14:creationId xmlns:p14="http://schemas.microsoft.com/office/powerpoint/2010/main" val="2423792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44261"/>
            <a:ext cx="7200900" cy="1127364"/>
          </a:xfrm>
        </p:spPr>
        <p:txBody>
          <a:bodyPr>
            <a:normAutofit fontScale="90000"/>
          </a:bodyPr>
          <a:lstStyle/>
          <a:p>
            <a:r>
              <a:rPr lang="en-US" sz="3600" dirty="0"/>
              <a:t>Goals for Session 3:</a:t>
            </a:r>
            <a:br>
              <a:rPr lang="en-US" sz="3600" dirty="0"/>
            </a:br>
            <a:r>
              <a:rPr lang="en-US" sz="3600" dirty="0"/>
              <a:t>Parent Advisory Councils/Ambassadors</a:t>
            </a:r>
          </a:p>
        </p:txBody>
      </p:sp>
      <p:sp>
        <p:nvSpPr>
          <p:cNvPr id="3" name="Content Placeholder 2"/>
          <p:cNvSpPr>
            <a:spLocks noGrp="1"/>
          </p:cNvSpPr>
          <p:nvPr>
            <p:ph idx="1"/>
          </p:nvPr>
        </p:nvSpPr>
        <p:spPr>
          <a:xfrm>
            <a:off x="771525" y="2154716"/>
            <a:ext cx="7972425" cy="3935533"/>
          </a:xfrm>
        </p:spPr>
        <p:txBody>
          <a:bodyPr>
            <a:noAutofit/>
          </a:bodyPr>
          <a:lstStyle/>
          <a:p>
            <a:pPr marL="171450" indent="-171450">
              <a:spcBef>
                <a:spcPts val="1200"/>
              </a:spcBef>
              <a:buFont typeface="Arial" panose="020B0604020202020204" pitchFamily="34" charset="0"/>
              <a:buChar char="•"/>
            </a:pPr>
            <a:r>
              <a:rPr lang="en-US" sz="2800" dirty="0"/>
              <a:t>Cultural perspectives on disability, family and education and how that informs our practice</a:t>
            </a:r>
          </a:p>
          <a:p>
            <a:pPr marL="171450" indent="-171450">
              <a:spcBef>
                <a:spcPts val="1200"/>
              </a:spcBef>
              <a:buFont typeface="Arial" panose="020B0604020202020204" pitchFamily="34" charset="0"/>
              <a:buChar char="•"/>
            </a:pPr>
            <a:r>
              <a:rPr lang="en-US" sz="2800" dirty="0"/>
              <a:t>Teach and empower Spanish-speaking families to understand Anglo-American culture</a:t>
            </a:r>
          </a:p>
          <a:p>
            <a:pPr marL="171450" indent="-171450">
              <a:spcBef>
                <a:spcPts val="1200"/>
              </a:spcBef>
              <a:buFont typeface="Arial" panose="020B0604020202020204" pitchFamily="34" charset="0"/>
              <a:buChar char="•"/>
            </a:pPr>
            <a:r>
              <a:rPr lang="en-US" sz="2800" dirty="0"/>
              <a:t>Supporting families once we draw them in</a:t>
            </a:r>
          </a:p>
          <a:p>
            <a:pPr marL="171450" indent="-171450">
              <a:spcBef>
                <a:spcPts val="1200"/>
              </a:spcBef>
              <a:buFont typeface="Arial" panose="020B0604020202020204" pitchFamily="34" charset="0"/>
              <a:buChar char="•"/>
            </a:pPr>
            <a:r>
              <a:rPr lang="en-US" sz="2800" dirty="0"/>
              <a:t>Empowering an advisory council to shape goals and outcomes</a:t>
            </a:r>
          </a:p>
          <a:p>
            <a:pPr marL="171450" indent="-171450">
              <a:spcBef>
                <a:spcPts val="1200"/>
              </a:spcBef>
              <a:buFont typeface="Arial" panose="020B0604020202020204" pitchFamily="34" charset="0"/>
              <a:buChar char="•"/>
            </a:pPr>
            <a:endParaRPr lang="en-US" dirty="0"/>
          </a:p>
        </p:txBody>
      </p:sp>
    </p:spTree>
    <p:extLst>
      <p:ext uri="{BB962C8B-B14F-4D97-AF65-F5344CB8AC3E}">
        <p14:creationId xmlns:p14="http://schemas.microsoft.com/office/powerpoint/2010/main" val="2253582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43E1-6874-F54B-8E34-FE6BDC64C317}"/>
              </a:ext>
            </a:extLst>
          </p:cNvPr>
          <p:cNvSpPr>
            <a:spLocks noGrp="1"/>
          </p:cNvSpPr>
          <p:nvPr>
            <p:ph type="title"/>
          </p:nvPr>
        </p:nvSpPr>
        <p:spPr/>
        <p:txBody>
          <a:bodyPr>
            <a:normAutofit/>
          </a:bodyPr>
          <a:lstStyle/>
          <a:p>
            <a:r>
              <a:rPr lang="en-US" dirty="0"/>
              <a:t>Pre-Webinar Video</a:t>
            </a:r>
            <a:br>
              <a:rPr lang="en-US" dirty="0"/>
            </a:br>
            <a:endParaRPr lang="en-US" dirty="0"/>
          </a:p>
        </p:txBody>
      </p:sp>
      <p:sp>
        <p:nvSpPr>
          <p:cNvPr id="3" name="Content Placeholder 2">
            <a:extLst>
              <a:ext uri="{FF2B5EF4-FFF2-40B4-BE49-F238E27FC236}">
                <a16:creationId xmlns:a16="http://schemas.microsoft.com/office/drawing/2014/main" id="{518579A4-41B8-4F47-8E44-51ED70775D50}"/>
              </a:ext>
            </a:extLst>
          </p:cNvPr>
          <p:cNvSpPr>
            <a:spLocks noGrp="1"/>
          </p:cNvSpPr>
          <p:nvPr>
            <p:ph sz="half" idx="1"/>
          </p:nvPr>
        </p:nvSpPr>
        <p:spPr>
          <a:xfrm>
            <a:off x="1028700" y="4706967"/>
            <a:ext cx="7200899" cy="1837113"/>
          </a:xfrm>
        </p:spPr>
        <p:txBody>
          <a:bodyPr/>
          <a:lstStyle/>
          <a:p>
            <a:pPr marL="0" indent="0">
              <a:buNone/>
            </a:pPr>
            <a:r>
              <a:rPr lang="en-US" dirty="0"/>
              <a:t>EL student story example: </a:t>
            </a:r>
            <a:r>
              <a:rPr lang="en-US" dirty="0" smtClean="0">
                <a:hlinkClick r:id="rId2"/>
              </a:rPr>
              <a:t>Moises Video</a:t>
            </a:r>
            <a:endParaRPr lang="en-US" dirty="0"/>
          </a:p>
        </p:txBody>
      </p:sp>
      <p:pic>
        <p:nvPicPr>
          <p:cNvPr id="1026" name="Picture 2" descr="https://lh3.googleusercontent.com/2nRA8F-EdniKAvPY5nma-DTHtZDGv3O4hBs4pnVlPsblbepvIrbIAZW860q5IGdh2Euh5JP0As_B0-OLVZHwXdGiev4qBwRFi7D5Xg4oCE0uDi0zOniyvzhj0Pkti7JPcqNkQSyHZhY">
            <a:extLst>
              <a:ext uri="{FF2B5EF4-FFF2-40B4-BE49-F238E27FC236}">
                <a16:creationId xmlns:a16="http://schemas.microsoft.com/office/drawing/2014/main" id="{20CA6D15-DEE0-4C4D-9F43-3D5B6319A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379913"/>
            <a:ext cx="5539810" cy="307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889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2A4F-A8C0-C244-9004-4CABE5F96842}"/>
              </a:ext>
            </a:extLst>
          </p:cNvPr>
          <p:cNvSpPr>
            <a:spLocks noGrp="1"/>
          </p:cNvSpPr>
          <p:nvPr>
            <p:ph type="title"/>
          </p:nvPr>
        </p:nvSpPr>
        <p:spPr/>
        <p:txBody>
          <a:bodyPr/>
          <a:lstStyle/>
          <a:p>
            <a:r>
              <a:rPr lang="en-US" dirty="0"/>
              <a:t>An Equity-Based Mindset</a:t>
            </a:r>
          </a:p>
        </p:txBody>
      </p:sp>
      <p:sp>
        <p:nvSpPr>
          <p:cNvPr id="3" name="Content Placeholder 2">
            <a:extLst>
              <a:ext uri="{FF2B5EF4-FFF2-40B4-BE49-F238E27FC236}">
                <a16:creationId xmlns:a16="http://schemas.microsoft.com/office/drawing/2014/main" id="{6B704485-2965-1444-BB86-3DC9B11FF23D}"/>
              </a:ext>
            </a:extLst>
          </p:cNvPr>
          <p:cNvSpPr>
            <a:spLocks noGrp="1"/>
          </p:cNvSpPr>
          <p:nvPr>
            <p:ph sz="half" idx="1"/>
          </p:nvPr>
        </p:nvSpPr>
        <p:spPr>
          <a:xfrm>
            <a:off x="1028700" y="1778924"/>
            <a:ext cx="3997728" cy="4088477"/>
          </a:xfrm>
        </p:spPr>
        <p:txBody>
          <a:bodyPr>
            <a:normAutofit lnSpcReduction="10000"/>
          </a:bodyPr>
          <a:lstStyle/>
          <a:p>
            <a:r>
              <a:rPr lang="en-US" dirty="0"/>
              <a:t>A lens through which to view, think, consider, notice perspectives beyond your own</a:t>
            </a:r>
          </a:p>
          <a:p>
            <a:r>
              <a:rPr lang="en-US" dirty="0"/>
              <a:t>Strength-based not deficit-based</a:t>
            </a:r>
          </a:p>
          <a:p>
            <a:r>
              <a:rPr lang="en-US" dirty="0"/>
              <a:t>Everyone belongs and everyone is welcome!</a:t>
            </a:r>
          </a:p>
          <a:p>
            <a:r>
              <a:rPr lang="en-US" dirty="0"/>
              <a:t>Actionable, inquiry-oriented…one step at a time!</a:t>
            </a:r>
          </a:p>
        </p:txBody>
      </p:sp>
      <p:pic>
        <p:nvPicPr>
          <p:cNvPr id="5" name="Picture 4" descr="Hands of all ages and color in the center stacked on top of eachother. ">
            <a:extLst>
              <a:ext uri="{FF2B5EF4-FFF2-40B4-BE49-F238E27FC236}">
                <a16:creationId xmlns:a16="http://schemas.microsoft.com/office/drawing/2014/main" id="{B72D5D5F-5B0F-9C42-9434-E3528FE45D64}"/>
              </a:ext>
            </a:extLst>
          </p:cNvPr>
          <p:cNvPicPr>
            <a:picLocks noChangeAspect="1"/>
          </p:cNvPicPr>
          <p:nvPr/>
        </p:nvPicPr>
        <p:blipFill>
          <a:blip r:embed="rId3"/>
          <a:stretch>
            <a:fillRect/>
          </a:stretch>
        </p:blipFill>
        <p:spPr>
          <a:xfrm>
            <a:off x="5357372" y="1778924"/>
            <a:ext cx="3203172" cy="2402379"/>
          </a:xfrm>
          <a:prstGeom prst="rect">
            <a:avLst/>
          </a:prstGeom>
        </p:spPr>
      </p:pic>
    </p:spTree>
    <p:extLst>
      <p:ext uri="{BB962C8B-B14F-4D97-AF65-F5344CB8AC3E}">
        <p14:creationId xmlns:p14="http://schemas.microsoft.com/office/powerpoint/2010/main" val="565547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43E1-6874-F54B-8E34-FE6BDC64C317}"/>
              </a:ext>
            </a:extLst>
          </p:cNvPr>
          <p:cNvSpPr>
            <a:spLocks noGrp="1"/>
          </p:cNvSpPr>
          <p:nvPr>
            <p:ph type="title"/>
          </p:nvPr>
        </p:nvSpPr>
        <p:spPr/>
        <p:txBody>
          <a:bodyPr>
            <a:normAutofit/>
          </a:bodyPr>
          <a:lstStyle/>
          <a:p>
            <a:r>
              <a:rPr lang="en-US" dirty="0"/>
              <a:t>Trends in the US</a:t>
            </a:r>
            <a:br>
              <a:rPr lang="en-US" dirty="0"/>
            </a:br>
            <a:endParaRPr lang="en-US" dirty="0"/>
          </a:p>
        </p:txBody>
      </p:sp>
      <p:sp>
        <p:nvSpPr>
          <p:cNvPr id="3" name="Content Placeholder 2">
            <a:extLst>
              <a:ext uri="{FF2B5EF4-FFF2-40B4-BE49-F238E27FC236}">
                <a16:creationId xmlns:a16="http://schemas.microsoft.com/office/drawing/2014/main" id="{518579A4-41B8-4F47-8E44-51ED70775D50}"/>
              </a:ext>
            </a:extLst>
          </p:cNvPr>
          <p:cNvSpPr>
            <a:spLocks noGrp="1"/>
          </p:cNvSpPr>
          <p:nvPr>
            <p:ph sz="half" idx="1"/>
          </p:nvPr>
        </p:nvSpPr>
        <p:spPr>
          <a:xfrm>
            <a:off x="1028700" y="1638299"/>
            <a:ext cx="3335840" cy="3581401"/>
          </a:xfrm>
        </p:spPr>
        <p:txBody>
          <a:bodyPr>
            <a:normAutofit/>
          </a:bodyPr>
          <a:lstStyle/>
          <a:p>
            <a:r>
              <a:rPr lang="en-US" dirty="0"/>
              <a:t>1/10 public school student is an “English Learner”/EL or ELL</a:t>
            </a:r>
          </a:p>
          <a:p>
            <a:r>
              <a:rPr lang="en-US" dirty="0"/>
              <a:t>Most are US-born </a:t>
            </a:r>
          </a:p>
          <a:p>
            <a:r>
              <a:rPr lang="en-US" dirty="0"/>
              <a:t>Fastest growing subgroup of students in schools</a:t>
            </a:r>
          </a:p>
        </p:txBody>
      </p:sp>
      <p:pic>
        <p:nvPicPr>
          <p:cNvPr id="5" name="Picture 4" descr="Map of the United States&#10;">
            <a:extLst>
              <a:ext uri="{FF2B5EF4-FFF2-40B4-BE49-F238E27FC236}">
                <a16:creationId xmlns:a16="http://schemas.microsoft.com/office/drawing/2014/main" id="{AE8BDC19-A932-794F-B93A-82CBC189F074}"/>
              </a:ext>
            </a:extLst>
          </p:cNvPr>
          <p:cNvPicPr>
            <a:picLocks noChangeAspect="1"/>
          </p:cNvPicPr>
          <p:nvPr/>
        </p:nvPicPr>
        <p:blipFill>
          <a:blip r:embed="rId2"/>
          <a:stretch>
            <a:fillRect/>
          </a:stretch>
        </p:blipFill>
        <p:spPr>
          <a:xfrm>
            <a:off x="4364540" y="1812173"/>
            <a:ext cx="4353696" cy="2761673"/>
          </a:xfrm>
          <a:prstGeom prst="rect">
            <a:avLst/>
          </a:prstGeom>
        </p:spPr>
      </p:pic>
      <p:sp>
        <p:nvSpPr>
          <p:cNvPr id="4" name="TextBox 3">
            <a:extLst>
              <a:ext uri="{FF2B5EF4-FFF2-40B4-BE49-F238E27FC236}">
                <a16:creationId xmlns:a16="http://schemas.microsoft.com/office/drawing/2014/main" id="{3AE23201-3FB7-5242-8032-9B63A5FAB755}"/>
              </a:ext>
            </a:extLst>
          </p:cNvPr>
          <p:cNvSpPr txBox="1"/>
          <p:nvPr/>
        </p:nvSpPr>
        <p:spPr>
          <a:xfrm>
            <a:off x="1028700" y="5785658"/>
            <a:ext cx="7689536" cy="369332"/>
          </a:xfrm>
          <a:prstGeom prst="rect">
            <a:avLst/>
          </a:prstGeom>
          <a:noFill/>
        </p:spPr>
        <p:txBody>
          <a:bodyPr wrap="square" rtlCol="0">
            <a:spAutoFit/>
          </a:bodyPr>
          <a:lstStyle/>
          <a:p>
            <a:r>
              <a:rPr lang="en-US" dirty="0"/>
              <a:t>From NPR’s </a:t>
            </a:r>
            <a:r>
              <a:rPr lang="en-US" i="1" dirty="0"/>
              <a:t>English Language Learners: How Your State is Doing, 2017</a:t>
            </a:r>
            <a:endParaRPr lang="en-US" dirty="0"/>
          </a:p>
        </p:txBody>
      </p:sp>
    </p:spTree>
    <p:extLst>
      <p:ext uri="{BB962C8B-B14F-4D97-AF65-F5344CB8AC3E}">
        <p14:creationId xmlns:p14="http://schemas.microsoft.com/office/powerpoint/2010/main" val="1710290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8&quot; unique_id=&quot;15058&quot;&gt;&lt;/object&gt;&lt;object type=&quot;2&quot; unique_id=&quot;15059&quot;&gt;&lt;object type=&quot;3&quot; unique_id=&quot;15060&quot;&gt;&lt;property id=&quot;20148&quot; value=&quot;5&quot;/&gt;&lt;property id=&quot;20300&quot; value=&quot;Slide 1 - &amp;quot;Replace this text with your title&amp;quot;&quot;/&gt;&lt;property id=&quot;20307&quot; value=&quot;256&quot;/&gt;&lt;/object&gt;&lt;object type=&quot;3&quot; unique_id=&quot;15061&quot;&gt;&lt;property id=&quot;20148&quot; value=&quot;5&quot;/&gt;&lt;property id=&quot;20300&quot; value=&quot;Slide 2 - &amp;quot;Read about accessibility, then replace text&amp;quot;&quot;/&gt;&lt;property id=&quot;20307&quot; value=&quot;258&quot;/&gt;&lt;/object&gt;&lt;object type=&quot;3&quot; unique_id=&quot;15062&quot;&gt;&lt;property id=&quot;20148&quot; value=&quot;5&quot;/&gt;&lt;property id=&quot;20300&quot; value=&quot;Slide 3&quot;/&gt;&lt;property id=&quot;20307&quot; value=&quot;257&quot;/&gt;&lt;/object&gt;&lt;/object&gt;&lt;/object&gt;&lt;/database&gt;"/>
  <p:tag name="SECTOMILLISECCONVERTED" val="1"/>
</p:tagLst>
</file>

<file path=ppt/theme/theme1.xml><?xml version="1.0" encoding="utf-8"?>
<a:theme xmlns:a="http://schemas.openxmlformats.org/drawingml/2006/main" name="Cro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ccessible Network">
      <a:majorFont>
        <a:latin typeface="Verdana"/>
        <a:ea typeface=""/>
        <a:cs typeface=""/>
      </a:majorFont>
      <a:minorFont>
        <a:latin typeface="Tahoma"/>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3674</TotalTime>
  <Words>1755</Words>
  <Application>Microsoft Office PowerPoint</Application>
  <PresentationFormat>On-screen Show (4:3)</PresentationFormat>
  <Paragraphs>237</Paragraphs>
  <Slides>33</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Droid Sans</vt:lpstr>
      <vt:lpstr>Franklin Gothic Book</vt:lpstr>
      <vt:lpstr>Roboto</vt:lpstr>
      <vt:lpstr>Tahoma</vt:lpstr>
      <vt:lpstr>Verdana</vt:lpstr>
      <vt:lpstr>Crop</vt:lpstr>
      <vt:lpstr>Culturally responsive partnerships</vt:lpstr>
      <vt:lpstr>Welcome!</vt:lpstr>
      <vt:lpstr>Our Three-Part Webinar Series</vt:lpstr>
      <vt:lpstr>Goals for Session 1: Culturally Responsive Partnerships</vt:lpstr>
      <vt:lpstr>Goals for Session 2: Informed Practice</vt:lpstr>
      <vt:lpstr>Goals for Session 3: Parent Advisory Councils/Ambassadors</vt:lpstr>
      <vt:lpstr>Pre-Webinar Video </vt:lpstr>
      <vt:lpstr>An Equity-Based Mindset</vt:lpstr>
      <vt:lpstr>Trends in the US </vt:lpstr>
      <vt:lpstr>Trends in the US Chart </vt:lpstr>
      <vt:lpstr>Assets of English Learners (ELs) </vt:lpstr>
      <vt:lpstr>Challenges of ELs </vt:lpstr>
      <vt:lpstr>Levels of Language Acquisition</vt:lpstr>
      <vt:lpstr>Level 1: Beginning/ Pre-Production</vt:lpstr>
      <vt:lpstr>Level 2: Production</vt:lpstr>
      <vt:lpstr>Level 3: Intermediate </vt:lpstr>
      <vt:lpstr>Level 4: Advanced Intermediate </vt:lpstr>
      <vt:lpstr>Level 5: Advanced</vt:lpstr>
      <vt:lpstr>Go Beyond the Surface</vt:lpstr>
      <vt:lpstr>Some Aspects of Identity</vt:lpstr>
      <vt:lpstr>Start With Your Own Identity </vt:lpstr>
      <vt:lpstr>Consider our Own Biases: </vt:lpstr>
      <vt:lpstr>Example 1 </vt:lpstr>
      <vt:lpstr>Example 2 </vt:lpstr>
      <vt:lpstr>Example 3 </vt:lpstr>
      <vt:lpstr>Cultural Responsiveness Starts with Anti-Bias Values </vt:lpstr>
      <vt:lpstr>Cultural Responsiveness Starts with Anti-Bias Values Continued </vt:lpstr>
      <vt:lpstr>Let’s Take Action!</vt:lpstr>
      <vt:lpstr>Exploring Where Projects Can Look for State Partnerships </vt:lpstr>
      <vt:lpstr>Follow-Up Resources Check out links suggested in each of these resources, too!</vt:lpstr>
      <vt:lpstr>Follow-Up Resources</vt:lpstr>
      <vt:lpstr>Recommended Guidebook about English Learners</vt:lpstr>
      <vt:lpstr>Thank You!</vt:lpstr>
    </vt:vector>
  </TitlesOfParts>
  <Company>Western Oregon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Haylee Marcotte</cp:lastModifiedBy>
  <cp:revision>92</cp:revision>
  <dcterms:created xsi:type="dcterms:W3CDTF">2018-03-21T15:07:59Z</dcterms:created>
  <dcterms:modified xsi:type="dcterms:W3CDTF">2019-06-06T22:17:31Z</dcterms:modified>
</cp:coreProperties>
</file>