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23"/>
  </p:notesMasterIdLst>
  <p:sldIdLst>
    <p:sldId id="257" r:id="rId2"/>
    <p:sldId id="259" r:id="rId3"/>
    <p:sldId id="279" r:id="rId4"/>
    <p:sldId id="262" r:id="rId5"/>
    <p:sldId id="268" r:id="rId6"/>
    <p:sldId id="263" r:id="rId7"/>
    <p:sldId id="258" r:id="rId8"/>
    <p:sldId id="265" r:id="rId9"/>
    <p:sldId id="271" r:id="rId10"/>
    <p:sldId id="269" r:id="rId11"/>
    <p:sldId id="270" r:id="rId12"/>
    <p:sldId id="273" r:id="rId13"/>
    <p:sldId id="272" r:id="rId14"/>
    <p:sldId id="261" r:id="rId15"/>
    <p:sldId id="264" r:id="rId16"/>
    <p:sldId id="280" r:id="rId17"/>
    <p:sldId id="267" r:id="rId18"/>
    <p:sldId id="276" r:id="rId19"/>
    <p:sldId id="277" r:id="rId20"/>
    <p:sldId id="274" r:id="rId21"/>
    <p:sldId id="25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E8EF"/>
    <a:srgbClr val="3333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8" autoAdjust="0"/>
    <p:restoredTop sz="86392" autoAdjust="0"/>
  </p:normalViewPr>
  <p:slideViewPr>
    <p:cSldViewPr>
      <p:cViewPr>
        <p:scale>
          <a:sx n="78" d="100"/>
          <a:sy n="78" d="100"/>
        </p:scale>
        <p:origin x="-11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43A60-92E4-462C-AC41-DC1D99DC8182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29042-FF11-455D-BC4F-5902CCFFF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88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B29042-FF11-455D-BC4F-5902CCFFF5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4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2.xml"/><Relationship Id="rId4" Type="http://schemas.openxmlformats.org/officeDocument/2006/relationships/slide" Target="../slides/slide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2.xml"/><Relationship Id="rId4" Type="http://schemas.openxmlformats.org/officeDocument/2006/relationships/slide" Target="../slides/slide7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2.xml"/><Relationship Id="rId4" Type="http://schemas.openxmlformats.org/officeDocument/2006/relationships/slide" Target="../slides/slide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2.xml"/><Relationship Id="rId4" Type="http://schemas.openxmlformats.org/officeDocument/2006/relationships/slide" Target="../slides/slide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2.xml"/><Relationship Id="rId4" Type="http://schemas.openxmlformats.org/officeDocument/2006/relationships/slide" Target="../slides/slide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7" Type="http://schemas.openxmlformats.org/officeDocument/2006/relationships/slide" Target="../slides/slide14.xm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slide" Target="../slides/slide3.xml"/><Relationship Id="rId5" Type="http://schemas.openxmlformats.org/officeDocument/2006/relationships/slide" Target="../slides/slide2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8900"/>
            <a:ext cx="862012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119269" y="567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8119269" y="1939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119269" y="3244056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119269" y="4606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119269" y="5901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Section 5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69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3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60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8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874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604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036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3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17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8900"/>
            <a:ext cx="862012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119269" y="567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8119269" y="1939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119269" y="3244056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119269" y="4606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119269" y="5901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Section 5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3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8900"/>
            <a:ext cx="862012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119269" y="567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8119269" y="1939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119269" y="3244056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119269" y="4606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119269" y="5901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Section 5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C142AA5-CAAB-4BC6-A8DD-DEADB63E72B5}" type="datetimeFigureOut">
              <a:rPr lang="en-US"/>
              <a:pPr>
                <a:defRPr/>
              </a:pPr>
              <a:t>6/14/2017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E93AFC8-86C2-485C-AB02-06F641915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1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8900"/>
            <a:ext cx="862012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119269" y="567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8119269" y="1939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119269" y="3244056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119269" y="4606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119269" y="5901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Section 5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1FE605ED-1CC4-4F9D-8A7D-9A9FC8B8B80B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930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8900"/>
            <a:ext cx="862012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119269" y="567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8119269" y="1939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119269" y="3244056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119269" y="4606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119269" y="5901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Section 5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1FE605ED-1CC4-4F9D-8A7D-9A9FC8B8B80B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4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ove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88900"/>
            <a:ext cx="8620125" cy="668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5400000">
            <a:off x="8119269" y="567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1</a:t>
            </a:r>
          </a:p>
        </p:txBody>
      </p:sp>
      <p:sp>
        <p:nvSpPr>
          <p:cNvPr id="5" name="TextBox 4"/>
          <p:cNvSpPr txBox="1"/>
          <p:nvPr/>
        </p:nvSpPr>
        <p:spPr>
          <a:xfrm rot="5400000">
            <a:off x="8119269" y="1939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2</a:t>
            </a:r>
          </a:p>
        </p:txBody>
      </p:sp>
      <p:sp>
        <p:nvSpPr>
          <p:cNvPr id="6" name="TextBox 5"/>
          <p:cNvSpPr txBox="1"/>
          <p:nvPr/>
        </p:nvSpPr>
        <p:spPr>
          <a:xfrm rot="5400000">
            <a:off x="8119269" y="3244056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3</a:t>
            </a:r>
          </a:p>
        </p:txBody>
      </p:sp>
      <p:sp>
        <p:nvSpPr>
          <p:cNvPr id="7" name="TextBox 6"/>
          <p:cNvSpPr txBox="1"/>
          <p:nvPr/>
        </p:nvSpPr>
        <p:spPr>
          <a:xfrm rot="5400000">
            <a:off x="8119269" y="46061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Section 4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8119269" y="5901531"/>
            <a:ext cx="10477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bg1"/>
                </a:solidFill>
                <a:latin typeface="+mn-lt"/>
                <a:cs typeface="+mn-cs"/>
              </a:rPr>
              <a:t>Section 5</a:t>
            </a:r>
          </a:p>
        </p:txBody>
      </p:sp>
      <p:sp>
        <p:nvSpPr>
          <p:cNvPr id="9" name="Rectangle 8">
            <a:hlinkClick r:id="rId3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hlinkClick r:id="rId4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13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1FE605ED-1CC4-4F9D-8A7D-9A9FC8B8B80B}" type="datetimeFigureOut">
              <a:rPr lang="en-US" smtClean="0"/>
              <a:pPr/>
              <a:t>6/14/2017</a:t>
            </a:fld>
            <a:endParaRPr lang="en-US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88BA6432-0EC0-4304-9AB4-3A2B3EBAA9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37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19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58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A72930F5-D56B-4D5B-8240-18C505CD8497}" type="datetimeFigureOut">
              <a:rPr lang="en-US" smtClean="0"/>
              <a:t>6/14/2017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0CA15B5D-A544-4FAD-B3C2-FDF87B14BE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0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" Target="../slides/slide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" Target="../slides/slide14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" Target="../slides/slid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hlinkClick r:id="rId19" action="ppaction://hlinksldjump"/>
          </p:cNvPr>
          <p:cNvSpPr/>
          <p:nvPr/>
        </p:nvSpPr>
        <p:spPr>
          <a:xfrm>
            <a:off x="8382000" y="96838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>
            <a:hlinkClick r:id="rId20" action="ppaction://hlinksldjump"/>
          </p:cNvPr>
          <p:cNvSpPr/>
          <p:nvPr/>
        </p:nvSpPr>
        <p:spPr>
          <a:xfrm>
            <a:off x="8382000" y="1447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i="0" u="none"/>
          </a:p>
        </p:txBody>
      </p:sp>
      <p:sp>
        <p:nvSpPr>
          <p:cNvPr id="16" name="Rectangle 15">
            <a:hlinkClick r:id="rId21" action="ppaction://hlinksldjump"/>
          </p:cNvPr>
          <p:cNvSpPr/>
          <p:nvPr/>
        </p:nvSpPr>
        <p:spPr>
          <a:xfrm>
            <a:off x="8382000" y="27813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Rectangle 16">
            <a:hlinkClick r:id="rId22" action="ppaction://hlinksldjump"/>
          </p:cNvPr>
          <p:cNvSpPr/>
          <p:nvPr/>
        </p:nvSpPr>
        <p:spPr>
          <a:xfrm>
            <a:off x="8382000" y="41148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Rectangle 17">
            <a:hlinkClick r:id="rId23" action="ppaction://hlinksldjump"/>
          </p:cNvPr>
          <p:cNvSpPr/>
          <p:nvPr/>
        </p:nvSpPr>
        <p:spPr>
          <a:xfrm>
            <a:off x="8382000" y="5410200"/>
            <a:ext cx="5334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>
            <a:hlinkClick r:id="" action="ppaction://hlinkshowjump?jump=previousslide"/>
          </p:cNvPr>
          <p:cNvSpPr/>
          <p:nvPr/>
        </p:nvSpPr>
        <p:spPr>
          <a:xfrm>
            <a:off x="147955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ectangle 19">
            <a:hlinkClick r:id="" action="ppaction://hlinkshowjump?jump=nextslide"/>
          </p:cNvPr>
          <p:cNvSpPr/>
          <p:nvPr/>
        </p:nvSpPr>
        <p:spPr>
          <a:xfrm>
            <a:off x="7696200" y="6019800"/>
            <a:ext cx="45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804" r:id="rId16"/>
    <p:sldLayoutId id="2147483805" r:id="rId1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&amp;esrc=s&amp;source=images&amp;cd=&amp;cad=rja&amp;uact=8&amp;docid=A2M4snMouQjw8M&amp;tbnid=L_8z3XOtPVtT1M:&amp;ved=0CAcQjRw&amp;url=http://www.raffa.com/Fraud/Blogs/Pages/This-Week-in-Nonprofit-Fraud-Mar--10th.aspx&amp;ei=pjUkVPz2JYrygwTC74CwBw&amp;bvm=bv.76247554,d.cWc&amp;psig=AFQjCNGiwPT5BFuHjEbfytcR_ty53XJfUA&amp;ust=1411743863950165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&amp;esrc=s&amp;source=images&amp;cd=&amp;cad=rja&amp;uact=8&amp;docid=A2M4snMouQjw8M&amp;tbnid=L_8z3XOtPVtT1M:&amp;ved=0CAcQjRw&amp;url=http://en.wikipedia.org/wiki/Retinal_degeneration_(rhodopsin_mutation)&amp;ei=dTUkVK7TCYuTgwSp1oGwDg&amp;bvm=bv.76247554,d.cWc&amp;psig=AFQjCNGiwPT5BFuHjEbfytcR_ty53XJfUA&amp;ust=141174386395016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youtu.be/2XeUw5cQqk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njcscd.tcnj.edu/" TargetMode="External"/><Relationship Id="rId7" Type="http://schemas.openxmlformats.org/officeDocument/2006/relationships/hyperlink" Target="http://www.usher-syndrome.org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4.png"/><Relationship Id="rId5" Type="http://schemas.openxmlformats.org/officeDocument/2006/relationships/hyperlink" Target="https://nationaldb.org/" TargetMode="Externa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ragunan@tcnj.edu" TargetMode="External"/><Relationship Id="rId3" Type="http://schemas.openxmlformats.org/officeDocument/2006/relationships/image" Target="../media/image26.PNG"/><Relationship Id="rId7" Type="http://schemas.openxmlformats.org/officeDocument/2006/relationships/hyperlink" Target="mailto:peggylashbrook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hyperlink" Target="mailto:pereza@tcnj.edu" TargetMode="External"/><Relationship Id="rId11" Type="http://schemas.openxmlformats.org/officeDocument/2006/relationships/image" Target="../media/image28.png"/><Relationship Id="rId5" Type="http://schemas.openxmlformats.org/officeDocument/2006/relationships/image" Target="../media/image27.jpeg"/><Relationship Id="rId10" Type="http://schemas.openxmlformats.org/officeDocument/2006/relationships/image" Target="../media/image22.jpeg"/><Relationship Id="rId4" Type="http://schemas.openxmlformats.org/officeDocument/2006/relationships/hyperlink" Target="mailto:mdmurray@aol.com" TargetMode="External"/><Relationship Id="rId9" Type="http://schemas.openxmlformats.org/officeDocument/2006/relationships/hyperlink" Target="mailto:Carly.fredericks@tcnj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s://www.youtube.com/watch?v=RBrnvGKLF_Q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/url?sa=i&amp;rct=j&amp;q=&amp;esrc=s&amp;source=images&amp;cd=&amp;cad=rja&amp;uact=8&amp;docid=iJ1msCJ_9fY4pM&amp;tbnid=ygDLqdOhj91c1M:&amp;ved=0CAcQjRw&amp;url=http://www.unil.ch/dgm/en/home/menuinst/research-groups/carlo-rivolta.html&amp;ei=-jEkVKPuKYG-ggS7iYGQAQ&amp;bvm=bv.76247554,d.cWc&amp;psig=AFQjCNGIZhQeob_TxX1x_51ffHjS7CKssg&amp;ust=1411744355002488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Baskerville Old Face" pitchFamily="18" charset="0"/>
              </a:rPr>
              <a:t>Hello MTES</a:t>
            </a:r>
            <a:endParaRPr lang="en-US" sz="8000" dirty="0">
              <a:latin typeface="Baskerville Old Face" pitchFamily="18" charset="0"/>
            </a:endParaRPr>
          </a:p>
        </p:txBody>
      </p:sp>
      <p:pic>
        <p:nvPicPr>
          <p:cNvPr id="1026" name="Picture 2" descr="Photograph of Ava and her siblings in front of a wall painted with a cartoon dragon. The dragon's shirt says MTES Dragon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944" y="1600200"/>
            <a:ext cx="4749800" cy="475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469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Example 2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12292" name="Picture 1" descr="Clear image of white building with pillars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81175"/>
            <a:ext cx="4191000" cy="314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Perimeter of image of building is blurred. Center of image shows clear view of white pillars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017" y="1781176"/>
            <a:ext cx="4124323" cy="309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70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Example 3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 descr="Photograph of people sitting at a table outside. Spots of image are clear, but most of the picture is blacked out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8059242" cy="395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4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Example 4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2" descr="Photograph of Ava's mom, brother, and sister visible through a circle in the center. Most of the photograph blacked out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82" y="1346969"/>
            <a:ext cx="6075036" cy="513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Example 4 cont.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2" name="Picture 1" descr="Full photograph of Ava's family of fiv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907" y="1256376"/>
            <a:ext cx="5800693" cy="522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6553200" cy="838200"/>
          </a:xfrm>
          <a:solidFill>
            <a:srgbClr val="B3E8EF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latin typeface="Baskerville Old Face" pitchFamily="18" charset="0"/>
              </a:rPr>
              <a:t>Usher Syndrome &amp; Balance</a:t>
            </a:r>
            <a:endParaRPr lang="en-US" sz="4000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47800" y="1447800"/>
            <a:ext cx="6705600" cy="4953000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r>
              <a:rPr lang="en-US" sz="3800" dirty="0" smtClean="0"/>
              <a:t>Due to limited vestibular functioning (originating in the middle ear) students with Usher Syndrome Type I often experience difficulty with </a:t>
            </a:r>
            <a:r>
              <a:rPr lang="en-US" sz="3800" b="1" dirty="0" smtClean="0"/>
              <a:t>balance</a:t>
            </a:r>
            <a:r>
              <a:rPr lang="en-US" sz="3800" dirty="0" smtClean="0"/>
              <a:t>.</a:t>
            </a:r>
          </a:p>
          <a:p>
            <a:r>
              <a:rPr lang="en-US" sz="3800" dirty="0" smtClean="0"/>
              <a:t>This is especially problematic in conditions of low illumination.</a:t>
            </a:r>
          </a:p>
          <a:p>
            <a:r>
              <a:rPr lang="en-US" sz="3800" dirty="0"/>
              <a:t>Physical and occupational therapy can </a:t>
            </a:r>
            <a:r>
              <a:rPr lang="en-US" sz="3800" dirty="0" smtClean="0"/>
              <a:t>help improve balance.</a:t>
            </a:r>
          </a:p>
          <a:p>
            <a:r>
              <a:rPr lang="en-US" sz="3800" dirty="0" smtClean="0"/>
              <a:t>Core </a:t>
            </a:r>
            <a:r>
              <a:rPr lang="en-US" sz="3800" dirty="0"/>
              <a:t>strengthening and </a:t>
            </a:r>
            <a:r>
              <a:rPr lang="en-US" sz="3800" dirty="0" smtClean="0"/>
              <a:t>activities such as horseback riding </a:t>
            </a:r>
            <a:r>
              <a:rPr lang="en-US" sz="3800" dirty="0"/>
              <a:t>can </a:t>
            </a:r>
            <a:r>
              <a:rPr lang="en-US" sz="3800" dirty="0" smtClean="0"/>
              <a:t>improve the ability </a:t>
            </a:r>
            <a:r>
              <a:rPr lang="en-US" sz="3800" dirty="0"/>
              <a:t>to compensate for the decreased vestibular functionality.  </a:t>
            </a:r>
            <a:endParaRPr lang="en-US" sz="3800" dirty="0" smtClean="0"/>
          </a:p>
          <a:p>
            <a:r>
              <a:rPr lang="en-US" sz="3800" dirty="0" smtClean="0"/>
              <a:t>Many students with Usher Syndrome Type I can participate in sports.</a:t>
            </a:r>
          </a:p>
          <a:p>
            <a:r>
              <a:rPr lang="en-US" sz="3800" dirty="0" smtClean="0"/>
              <a:t>Sports such as swimming, wrestling, baseball, softball, karate, and track &amp; field (including cross country) are particular favorites of students with Usher Syndrome.</a:t>
            </a:r>
          </a:p>
          <a:p>
            <a:r>
              <a:rPr lang="en-US" sz="4500" b="1" u="sng" dirty="0" smtClean="0"/>
              <a:t>Mobility </a:t>
            </a:r>
            <a:r>
              <a:rPr lang="en-US" sz="4500" b="1" u="sng" dirty="0"/>
              <a:t>training is also </a:t>
            </a:r>
            <a:r>
              <a:rPr lang="en-US" sz="4500" b="1" u="sng" dirty="0" smtClean="0"/>
              <a:t>absolutely essential.</a:t>
            </a:r>
          </a:p>
        </p:txBody>
      </p:sp>
    </p:spTree>
    <p:extLst>
      <p:ext uri="{BB962C8B-B14F-4D97-AF65-F5344CB8AC3E}">
        <p14:creationId xmlns:p14="http://schemas.microsoft.com/office/powerpoint/2010/main" val="58423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6553200" cy="914400"/>
          </a:xfrm>
          <a:solidFill>
            <a:srgbClr val="B3E8EF"/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Orientation &amp; Mobility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371600" y="1676400"/>
            <a:ext cx="3810000" cy="373379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u="sng" dirty="0" smtClean="0"/>
              <a:t>Stages of instruction</a:t>
            </a:r>
          </a:p>
          <a:p>
            <a:r>
              <a:rPr lang="en-US" sz="3200" dirty="0" smtClean="0"/>
              <a:t>Navigating in the dark</a:t>
            </a:r>
          </a:p>
          <a:p>
            <a:r>
              <a:rPr lang="en-US" sz="3200" dirty="0" smtClean="0"/>
              <a:t>Safety</a:t>
            </a:r>
          </a:p>
          <a:p>
            <a:r>
              <a:rPr lang="en-US" sz="3200" dirty="0" smtClean="0"/>
              <a:t>Independence</a:t>
            </a:r>
          </a:p>
        </p:txBody>
      </p:sp>
      <p:pic>
        <p:nvPicPr>
          <p:cNvPr id="6" name="Picture 1" descr="Photograph of Ava and her siblings all holding canes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967778"/>
            <a:ext cx="2707698" cy="2707698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2"/>
          </p:nvPr>
        </p:nvSpPr>
        <p:spPr>
          <a:xfrm>
            <a:off x="4935249" y="4675476"/>
            <a:ext cx="32004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>
                <a:hlinkClick r:id="rId4"/>
              </a:rPr>
              <a:t>AVA IS AWESOME!!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8622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B3E8E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>
                <a:latin typeface="Baskerville Old Face" pitchFamily="18" charset="0"/>
              </a:rPr>
              <a:t>Modifications vs. </a:t>
            </a:r>
            <a:r>
              <a:rPr lang="en-US" sz="4000" dirty="0" smtClean="0">
                <a:latin typeface="Baskerville Old Face" pitchFamily="18" charset="0"/>
              </a:rPr>
              <a:t>Accommodations</a:t>
            </a:r>
            <a:endParaRPr lang="en-US" sz="4000" dirty="0"/>
          </a:p>
        </p:txBody>
      </p:sp>
      <p:sp>
        <p:nvSpPr>
          <p:cNvPr id="13" name="Text Placeholder 1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15745" cy="369887"/>
          </a:xfrm>
        </p:spPr>
        <p:txBody>
          <a:bodyPr/>
          <a:lstStyle/>
          <a:p>
            <a:pPr algn="ctr"/>
            <a:r>
              <a:rPr lang="en-US" sz="1800" b="0" dirty="0">
                <a:latin typeface="Baskerville Old Face" pitchFamily="18" charset="0"/>
              </a:rPr>
              <a:t>Ava does </a:t>
            </a:r>
            <a:r>
              <a:rPr lang="en-US" sz="1800" b="0" u="sng" dirty="0">
                <a:latin typeface="Baskerville Old Face" pitchFamily="18" charset="0"/>
              </a:rPr>
              <a:t>NOT </a:t>
            </a:r>
            <a:r>
              <a:rPr lang="en-US" sz="1800" b="0" dirty="0">
                <a:latin typeface="Baskerville Old Face" pitchFamily="18" charset="0"/>
              </a:rPr>
              <a:t>require any modifications to the </a:t>
            </a:r>
            <a:r>
              <a:rPr lang="en-US" sz="1800" b="0" dirty="0" smtClean="0">
                <a:latin typeface="Baskerville Old Face" pitchFamily="18" charset="0"/>
              </a:rPr>
              <a:t>curriculum</a:t>
            </a:r>
            <a:endParaRPr lang="en-US" sz="1800" b="0" dirty="0">
              <a:latin typeface="Baskerville Old Face" pitchFamily="18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2514600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u="sng" dirty="0"/>
              <a:t>Hearing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FM system must be used by every instructional teacher/presenter*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Pass mic can be used by peers in group discussions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Teacher can restate the question prior to providing a response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Preferential seating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Use of dual audio cable when utilizing technology and during </a:t>
            </a:r>
            <a:r>
              <a:rPr lang="en-US" sz="1800" dirty="0" smtClean="0"/>
              <a:t>testing</a:t>
            </a:r>
            <a:endParaRPr lang="en-US" sz="18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3124201" y="1600200"/>
            <a:ext cx="2819400" cy="5181600"/>
          </a:xfrm>
        </p:spPr>
        <p:txBody>
          <a:bodyPr/>
          <a:lstStyle/>
          <a:p>
            <a:pPr algn="ctr"/>
            <a:r>
              <a:rPr lang="en-US" sz="1800" b="0" u="sng" dirty="0"/>
              <a:t>Vision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Standing may be necessary to get optimal range of vision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Highlighting is beneficial to enhance contrast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Use of the </a:t>
            </a:r>
            <a:r>
              <a:rPr lang="en-US" sz="1400" b="0" dirty="0" err="1"/>
              <a:t>ipad</a:t>
            </a:r>
            <a:r>
              <a:rPr lang="en-US" sz="1400" b="0" dirty="0"/>
              <a:t> to make text books accessible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Items such as slant board and dark pencils may be used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Take care when lowering the lights in the classroom.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Alert the students when the lights will be lowered.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Avoid lowering lights when the students are on the move.  Wait until they are standing still or seated.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Shade the windows on bright days to reduce glare.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b="0" dirty="0"/>
              <a:t>Avoid standing in front of the window when teaching or speaking to the students</a:t>
            </a:r>
            <a:r>
              <a:rPr lang="en-US" sz="1400" b="0" dirty="0" smtClean="0"/>
              <a:t>.</a:t>
            </a:r>
            <a:endParaRPr lang="en-US" sz="1400" b="0" dirty="0"/>
          </a:p>
        </p:txBody>
      </p:sp>
      <p:sp>
        <p:nvSpPr>
          <p:cNvPr id="16" name="Content Placeholder 4"/>
          <p:cNvSpPr>
            <a:spLocks noGrp="1"/>
          </p:cNvSpPr>
          <p:nvPr>
            <p:ph sz="quarter" idx="4"/>
          </p:nvPr>
        </p:nvSpPr>
        <p:spPr>
          <a:xfrm>
            <a:off x="6096000" y="1600200"/>
            <a:ext cx="2593975" cy="5181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u="sng" dirty="0"/>
              <a:t>O&amp;M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Classroom should not contain boxes are items on the floor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Chairs should always be pushed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Use of cane will support independence and obstacle avoidance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/>
              <a:t>Awareness will promote safety for everyone in the </a:t>
            </a:r>
            <a:r>
              <a:rPr lang="en-US" sz="1800" dirty="0" smtClean="0"/>
              <a:t>building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987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Comparison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5562600" y="1600200"/>
            <a:ext cx="1524000" cy="96289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5400" dirty="0" smtClean="0">
                <a:latin typeface="Baskerville Old Face" panose="02020602080505020303" pitchFamily="18" charset="0"/>
              </a:rPr>
              <a:t>VS.</a:t>
            </a:r>
            <a:endParaRPr lang="en-US" sz="5400" dirty="0">
              <a:latin typeface="Baskerville Old Face" panose="02020602080505020303" pitchFamily="18" charset="0"/>
            </a:endParaRPr>
          </a:p>
        </p:txBody>
      </p:sp>
      <p:grpSp>
        <p:nvGrpSpPr>
          <p:cNvPr id="6" name="Group 5" descr="Two Images of the world with locations numbered. One with and one without hightlighted numbers."/>
          <p:cNvGrpSpPr/>
          <p:nvPr/>
        </p:nvGrpSpPr>
        <p:grpSpPr>
          <a:xfrm>
            <a:off x="76200" y="128155"/>
            <a:ext cx="8763000" cy="6729846"/>
            <a:chOff x="76200" y="128155"/>
            <a:chExt cx="8763000" cy="6729846"/>
          </a:xfrm>
        </p:grpSpPr>
        <p:pic>
          <p:nvPicPr>
            <p:cNvPr id="4" name="Picture 1" descr="Map of the world. Circled numbers placed throughout the map.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595745" y="-391390"/>
              <a:ext cx="3532909" cy="4572000"/>
            </a:xfrm>
            <a:prstGeom prst="rect">
              <a:avLst/>
            </a:prstGeom>
          </p:spPr>
        </p:pic>
        <p:pic>
          <p:nvPicPr>
            <p:cNvPr id="5" name="Picture 2" descr="Map of the world. Circled numbers placed throughout the map are highlighted.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2448" y="2751248"/>
              <a:ext cx="3580246" cy="46332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33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B3E8E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RESOURCES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1" descr="NJ Consortium on Deafblindness (NJCDB) logo. 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1" y="1373338"/>
            <a:ext cx="1905000" cy="844996"/>
          </a:xfrm>
          <a:prstGeom prst="rect">
            <a:avLst/>
          </a:prstGeom>
        </p:spPr>
      </p:pic>
      <p:sp>
        <p:nvSpPr>
          <p:cNvPr id="7" name="Text Placeholder 1"/>
          <p:cNvSpPr>
            <a:spLocks noGrp="1"/>
          </p:cNvSpPr>
          <p:nvPr>
            <p:ph type="body" idx="1"/>
          </p:nvPr>
        </p:nvSpPr>
        <p:spPr>
          <a:xfrm>
            <a:off x="609600" y="2276721"/>
            <a:ext cx="4572000" cy="145521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Baskerville Old Face" pitchFamily="18" charset="0"/>
              </a:rPr>
              <a:t>New Jersey </a:t>
            </a:r>
            <a:r>
              <a:rPr lang="en-US" sz="1600" b="0" dirty="0">
                <a:latin typeface="Baskerville Old Face" pitchFamily="18" charset="0"/>
              </a:rPr>
              <a:t>Consortium on Deaf-Blindness at The College of New </a:t>
            </a:r>
            <a:r>
              <a:rPr lang="en-US" sz="1600" b="0" dirty="0" smtClean="0">
                <a:latin typeface="Baskerville Old Face" pitchFamily="18" charset="0"/>
              </a:rPr>
              <a:t>Jersey: </a:t>
            </a:r>
            <a:r>
              <a:rPr lang="en-US" sz="1600" b="0" dirty="0" smtClean="0">
                <a:latin typeface="Baskerville Old Face" pitchFamily="18" charset="0"/>
                <a:hlinkClick r:id="rId3"/>
              </a:rPr>
              <a:t>https</a:t>
            </a:r>
            <a:r>
              <a:rPr lang="en-US" sz="1600" b="0" dirty="0">
                <a:latin typeface="Baskerville Old Face" pitchFamily="18" charset="0"/>
                <a:hlinkClick r:id="rId3"/>
              </a:rPr>
              <a:t>://njcscd.tcnj.edu/</a:t>
            </a:r>
            <a:endParaRPr lang="en-US" sz="1600" b="0" dirty="0">
              <a:latin typeface="Baskerville Old Face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0" dirty="0">
                <a:latin typeface="Baskerville Old Face" pitchFamily="18" charset="0"/>
              </a:rPr>
              <a:t>Technical Assistance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0" dirty="0">
                <a:latin typeface="Baskerville Old Face" pitchFamily="18" charset="0"/>
              </a:rPr>
              <a:t>Training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600" b="0" dirty="0">
                <a:latin typeface="Baskerville Old Face" pitchFamily="18" charset="0"/>
              </a:rPr>
              <a:t>Family </a:t>
            </a:r>
            <a:r>
              <a:rPr lang="en-US" sz="1600" b="0" dirty="0" smtClean="0">
                <a:latin typeface="Baskerville Old Face" pitchFamily="18" charset="0"/>
              </a:rPr>
              <a:t>Support</a:t>
            </a:r>
            <a:endParaRPr lang="en-US" sz="1600" b="0" dirty="0">
              <a:latin typeface="Baskerville Old Face" pitchFamily="18" charset="0"/>
            </a:endParaRPr>
          </a:p>
        </p:txBody>
      </p:sp>
      <p:pic>
        <p:nvPicPr>
          <p:cNvPr id="1026" name="Picture 2" descr="National Center on Deaf-Blindness (NCDB) logo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817414"/>
            <a:ext cx="2819400" cy="67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2"/>
          </p:nvPr>
        </p:nvSpPr>
        <p:spPr>
          <a:xfrm>
            <a:off x="609600" y="4496287"/>
            <a:ext cx="4038600" cy="1629876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>
                <a:latin typeface="Baskerville Old Face" pitchFamily="18" charset="0"/>
              </a:rPr>
              <a:t>National Center on Deaf-Blindness: </a:t>
            </a:r>
            <a:r>
              <a:rPr lang="en-US" sz="1600" dirty="0" smtClean="0">
                <a:latin typeface="Baskerville Old Face" pitchFamily="18" charset="0"/>
                <a:hlinkClick r:id="rId5"/>
              </a:rPr>
              <a:t>https</a:t>
            </a:r>
            <a:r>
              <a:rPr lang="en-US" sz="1600" dirty="0">
                <a:latin typeface="Baskerville Old Face" pitchFamily="18" charset="0"/>
                <a:hlinkClick r:id="rId5"/>
              </a:rPr>
              <a:t>://nationaldb.org</a:t>
            </a:r>
            <a:endParaRPr lang="en-US" sz="1600" dirty="0">
              <a:latin typeface="Baskerville Old Face" pitchFamily="18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Baskerville Old Face" pitchFamily="18" charset="0"/>
              </a:rPr>
              <a:t>Trainings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>
                <a:latin typeface="Baskerville Old Face" pitchFamily="18" charset="0"/>
              </a:rPr>
              <a:t>Literature</a:t>
            </a:r>
          </a:p>
          <a:p>
            <a:pPr lvl="1">
              <a:buFont typeface="Arial" pitchFamily="34" charset="0"/>
              <a:buChar char="•"/>
            </a:pPr>
            <a:r>
              <a:rPr lang="en-US" sz="1600" dirty="0" smtClean="0">
                <a:latin typeface="Baskerville Old Face" pitchFamily="18" charset="0"/>
              </a:rPr>
              <a:t>Support</a:t>
            </a:r>
            <a:endParaRPr lang="en-US" sz="1600" dirty="0">
              <a:latin typeface="Baskerville Old Face" pitchFamily="18" charset="0"/>
            </a:endParaRPr>
          </a:p>
        </p:txBody>
      </p:sp>
      <p:pic>
        <p:nvPicPr>
          <p:cNvPr id="1043" name="Picture 3" descr="Usher Syndrome Coalition logo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380" y="1667866"/>
            <a:ext cx="2491888" cy="69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562600" y="2376055"/>
            <a:ext cx="3203575" cy="609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0" dirty="0" smtClean="0">
                <a:latin typeface="Baskerville Old Face" panose="02020602080505020303" pitchFamily="18" charset="0"/>
              </a:rPr>
              <a:t>Usher Syndrome Coalition: </a:t>
            </a:r>
            <a:r>
              <a:rPr lang="en-US" sz="1600" b="0" dirty="0" smtClean="0">
                <a:latin typeface="Baskerville Old Face" panose="02020602080505020303" pitchFamily="18" charset="0"/>
                <a:hlinkClick r:id="rId7"/>
              </a:rPr>
              <a:t>http</a:t>
            </a:r>
            <a:r>
              <a:rPr lang="en-US" sz="1600" b="0" dirty="0">
                <a:latin typeface="Baskerville Old Face" panose="02020602080505020303" pitchFamily="18" charset="0"/>
                <a:hlinkClick r:id="rId7"/>
              </a:rPr>
              <a:t>://www.usher-syndrome.org</a:t>
            </a:r>
            <a:r>
              <a:rPr lang="en-US" sz="1600" b="0" dirty="0" smtClean="0">
                <a:latin typeface="Baskerville Old Face" panose="02020602080505020303" pitchFamily="18" charset="0"/>
                <a:hlinkClick r:id="rId7"/>
              </a:rPr>
              <a:t>/</a:t>
            </a:r>
            <a:endParaRPr lang="en-US" sz="1600" b="0" dirty="0">
              <a:latin typeface="Baskerville Old Face" panose="02020602080505020303" pitchFamily="18" charset="0"/>
            </a:endParaRPr>
          </a:p>
        </p:txBody>
      </p:sp>
      <p:pic>
        <p:nvPicPr>
          <p:cNvPr id="1045" name="Picture 4" descr="Clip art of books in a basket. Basket says, &quot;On line resources&quot;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392049"/>
            <a:ext cx="3045003" cy="261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29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B3E8E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4800" dirty="0" smtClean="0">
                <a:latin typeface="Baskerville Old Face" panose="02020602080505020303" pitchFamily="18" charset="0"/>
              </a:rPr>
              <a:t>Ava’s TEAM</a:t>
            </a:r>
            <a:endParaRPr lang="en-US" sz="4800" dirty="0">
              <a:latin typeface="Baskerville Old Face" panose="02020602080505020303" pitchFamily="18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471309" y="1143000"/>
            <a:ext cx="8229599" cy="381000"/>
          </a:xfrm>
        </p:spPr>
        <p:txBody>
          <a:bodyPr/>
          <a:lstStyle/>
          <a:p>
            <a:pPr algn="ctr"/>
            <a:r>
              <a:rPr lang="en-US" sz="2000" dirty="0">
                <a:solidFill>
                  <a:srgbClr val="FF00FF"/>
                </a:solidFill>
                <a:latin typeface="Baskerville Old Face" pitchFamily="18" charset="0"/>
              </a:rPr>
              <a:t>DON’T BE AFRAID TO ASK QUESTIONS</a:t>
            </a:r>
            <a:r>
              <a:rPr lang="en-US" sz="2000" dirty="0" smtClean="0">
                <a:solidFill>
                  <a:srgbClr val="FF00FF"/>
                </a:solidFill>
                <a:latin typeface="Baskerville Old Face" pitchFamily="18" charset="0"/>
              </a:rPr>
              <a:t>!!!!!!</a:t>
            </a:r>
            <a:endParaRPr lang="en-US" sz="2000" dirty="0">
              <a:solidFill>
                <a:srgbClr val="FF00FF"/>
              </a:solidFill>
              <a:latin typeface="Baskerville Old Face" pitchFamily="18" charset="0"/>
            </a:endParaRPr>
          </a:p>
        </p:txBody>
      </p:sp>
      <p:sp>
        <p:nvSpPr>
          <p:cNvPr id="8" name="Content Placeholder 1"/>
          <p:cNvSpPr>
            <a:spLocks noGrp="1"/>
          </p:cNvSpPr>
          <p:nvPr>
            <p:ph sz="half" idx="2"/>
          </p:nvPr>
        </p:nvSpPr>
        <p:spPr>
          <a:xfrm>
            <a:off x="493962" y="2124050"/>
            <a:ext cx="2590800" cy="33528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600" dirty="0" smtClean="0"/>
              <a:t>Summit </a:t>
            </a:r>
          </a:p>
          <a:p>
            <a:pPr marL="0" indent="0" algn="ctr">
              <a:buNone/>
            </a:pPr>
            <a:r>
              <a:rPr lang="en-US" sz="1600" dirty="0" smtClean="0"/>
              <a:t>Speech</a:t>
            </a:r>
          </a:p>
          <a:p>
            <a:pPr marL="0" indent="0" algn="ctr">
              <a:buNone/>
            </a:pPr>
            <a:r>
              <a:rPr lang="en-US" sz="1600" baseline="0" dirty="0" smtClean="0"/>
              <a:t> School</a:t>
            </a:r>
          </a:p>
          <a:p>
            <a:pPr marL="0" indent="0" algn="ctr">
              <a:buNone/>
            </a:pPr>
            <a:endParaRPr lang="en-US" sz="1600" baseline="0" dirty="0" smtClean="0"/>
          </a:p>
          <a:p>
            <a:pPr marL="0" indent="0" algn="ctr">
              <a:buNone/>
            </a:pPr>
            <a:r>
              <a:rPr lang="en-US" sz="2000" dirty="0" smtClean="0"/>
              <a:t>Michele </a:t>
            </a:r>
            <a:r>
              <a:rPr lang="en-US" sz="2000" dirty="0"/>
              <a:t>Murray</a:t>
            </a:r>
          </a:p>
          <a:p>
            <a:pPr marL="0" indent="0" algn="ctr">
              <a:buNone/>
            </a:pPr>
            <a:r>
              <a:rPr lang="en-US" sz="2000" dirty="0"/>
              <a:t>Teacher of the Deaf</a:t>
            </a:r>
          </a:p>
          <a:p>
            <a:pPr marL="0" indent="0" algn="ctr">
              <a:buNone/>
            </a:pPr>
            <a:r>
              <a:rPr lang="en-US" sz="2000" dirty="0" smtClean="0"/>
              <a:t>TOD</a:t>
            </a:r>
            <a:endParaRPr lang="en-US" sz="2000" dirty="0"/>
          </a:p>
          <a:p>
            <a:pPr marL="0" indent="0" algn="ctr">
              <a:buNone/>
            </a:pPr>
            <a:r>
              <a:rPr lang="en-US" sz="2000" dirty="0">
                <a:hlinkClick r:id="rId4"/>
              </a:rPr>
              <a:t>mdmurray@aol.com</a:t>
            </a:r>
            <a:endParaRPr lang="en-US" sz="2000" dirty="0"/>
          </a:p>
          <a:p>
            <a:pPr algn="ctr"/>
            <a:endParaRPr lang="en-US" sz="2000" dirty="0"/>
          </a:p>
          <a:p>
            <a:pPr marL="0" indent="0" algn="ctr">
              <a:buNone/>
            </a:pPr>
            <a:r>
              <a:rPr lang="en-US" sz="2000" dirty="0"/>
              <a:t>***In building two days per </a:t>
            </a:r>
            <a:r>
              <a:rPr lang="en-US" sz="2000" dirty="0" smtClean="0"/>
              <a:t>week</a:t>
            </a:r>
            <a:endParaRPr lang="en-US" sz="2000" dirty="0"/>
          </a:p>
        </p:txBody>
      </p:sp>
      <p:pic>
        <p:nvPicPr>
          <p:cNvPr id="1031" name="Picture 2" descr="State of New Jersey Department of Human Services logo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01331"/>
            <a:ext cx="2314218" cy="642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3252609" y="2443527"/>
            <a:ext cx="2666999" cy="4088274"/>
          </a:xfrm>
        </p:spPr>
        <p:txBody>
          <a:bodyPr anchor="t"/>
          <a:lstStyle/>
          <a:p>
            <a:pPr algn="ctr"/>
            <a:r>
              <a:rPr lang="en-US" sz="1600" b="0" dirty="0">
                <a:latin typeface="Baskerville Old Face" pitchFamily="18" charset="0"/>
              </a:rPr>
              <a:t>Commission for the Blind and Visually </a:t>
            </a:r>
            <a:r>
              <a:rPr lang="en-US" sz="1600" b="0" dirty="0" smtClean="0">
                <a:latin typeface="Baskerville Old Face" pitchFamily="18" charset="0"/>
              </a:rPr>
              <a:t>Impaired</a:t>
            </a:r>
          </a:p>
          <a:p>
            <a:pPr algn="ctr"/>
            <a:endParaRPr lang="en-US" sz="1600" b="0" dirty="0" smtClean="0">
              <a:latin typeface="Baskerville Old Face" pitchFamily="18" charset="0"/>
            </a:endParaRPr>
          </a:p>
          <a:p>
            <a:pPr algn="ctr"/>
            <a:r>
              <a:rPr lang="en-US" sz="1600" b="0" dirty="0"/>
              <a:t>Sharon </a:t>
            </a:r>
            <a:r>
              <a:rPr lang="en-US" sz="1600" b="0" dirty="0" err="1"/>
              <a:t>Wnorowski</a:t>
            </a:r>
            <a:r>
              <a:rPr lang="en-US" sz="1600" b="0" dirty="0"/>
              <a:t> </a:t>
            </a:r>
          </a:p>
          <a:p>
            <a:pPr algn="ctr"/>
            <a:r>
              <a:rPr lang="en-US" sz="1600" b="0" dirty="0"/>
              <a:t>Teacher of the Blind</a:t>
            </a:r>
          </a:p>
          <a:p>
            <a:pPr algn="ctr"/>
            <a:r>
              <a:rPr lang="en-US" sz="1600" b="0" dirty="0"/>
              <a:t>Braille Instruction</a:t>
            </a:r>
          </a:p>
          <a:p>
            <a:pPr algn="ctr"/>
            <a:r>
              <a:rPr lang="en-US" sz="1600" b="0" dirty="0"/>
              <a:t>TVI</a:t>
            </a:r>
          </a:p>
          <a:p>
            <a:pPr algn="ctr"/>
            <a:r>
              <a:rPr lang="en-US" sz="1300" b="0" dirty="0"/>
              <a:t> </a:t>
            </a:r>
            <a:r>
              <a:rPr lang="en-US" sz="1300" b="0" u="sng" dirty="0">
                <a:solidFill>
                  <a:srgbClr val="3333FF"/>
                </a:solidFill>
              </a:rPr>
              <a:t>Sharon.Wnorowski@dhs.state.nj.us</a:t>
            </a:r>
            <a:endParaRPr lang="en-US" sz="1300" b="0" dirty="0"/>
          </a:p>
          <a:p>
            <a:pPr algn="ctr"/>
            <a:endParaRPr lang="en-US" sz="1600" b="0" dirty="0"/>
          </a:p>
          <a:p>
            <a:pPr algn="ctr"/>
            <a:r>
              <a:rPr lang="en-US" sz="1600" b="0" dirty="0"/>
              <a:t>Donna </a:t>
            </a:r>
            <a:r>
              <a:rPr lang="en-US" sz="1600" b="0" dirty="0" err="1"/>
              <a:t>Panaro</a:t>
            </a:r>
            <a:endParaRPr lang="en-US" sz="1600" b="0" dirty="0"/>
          </a:p>
          <a:p>
            <a:pPr algn="ctr"/>
            <a:r>
              <a:rPr lang="en-US" sz="1600" b="0" dirty="0"/>
              <a:t>Orientation &amp; Mobility Specialist</a:t>
            </a:r>
          </a:p>
          <a:p>
            <a:pPr algn="ctr"/>
            <a:r>
              <a:rPr lang="en-US" sz="1600" b="0" dirty="0"/>
              <a:t>O&amp;M</a:t>
            </a:r>
          </a:p>
          <a:p>
            <a:pPr algn="ctr"/>
            <a:r>
              <a:rPr lang="en-US" sz="1400" b="0" dirty="0"/>
              <a:t> </a:t>
            </a:r>
            <a:r>
              <a:rPr lang="en-US" sz="1400" b="0" u="sng" dirty="0">
                <a:solidFill>
                  <a:srgbClr val="3333FF"/>
                </a:solidFill>
              </a:rPr>
              <a:t>Donna.Panaro@dhs.state.nj.us</a:t>
            </a:r>
          </a:p>
          <a:p>
            <a:endParaRPr lang="en-US" sz="2000" dirty="0">
              <a:latin typeface="Baskerville Old Face" pitchFamily="18" charset="0"/>
            </a:endParaRPr>
          </a:p>
        </p:txBody>
      </p:sp>
      <p:sp>
        <p:nvSpPr>
          <p:cNvPr id="17" name="Content Placeholder 3"/>
          <p:cNvSpPr>
            <a:spLocks noGrp="1"/>
          </p:cNvSpPr>
          <p:nvPr>
            <p:ph sz="quarter" idx="4"/>
          </p:nvPr>
        </p:nvSpPr>
        <p:spPr>
          <a:xfrm>
            <a:off x="6036218" y="2286000"/>
            <a:ext cx="2786564" cy="4059460"/>
          </a:xfrm>
        </p:spPr>
        <p:txBody>
          <a:bodyPr/>
          <a:lstStyle/>
          <a:p>
            <a:pPr marL="0" indent="0" algn="ctr">
              <a:buNone/>
            </a:pPr>
            <a:r>
              <a:rPr lang="en-US" sz="1400" dirty="0" smtClean="0"/>
              <a:t>NJ Consortium on </a:t>
            </a:r>
            <a:r>
              <a:rPr lang="en-US" sz="1400" dirty="0" err="1" smtClean="0"/>
              <a:t>Deafblindness</a:t>
            </a:r>
            <a:endParaRPr lang="en-US" sz="1400" dirty="0" smtClean="0"/>
          </a:p>
          <a:p>
            <a:pPr marL="0" indent="0" algn="ctr">
              <a:buNone/>
            </a:pPr>
            <a:endParaRPr lang="en-US" sz="1400" dirty="0" smtClean="0"/>
          </a:p>
          <a:p>
            <a:pPr marL="0" indent="0" algn="ctr">
              <a:buNone/>
            </a:pPr>
            <a:r>
              <a:rPr lang="en-US" sz="1400" dirty="0" smtClean="0"/>
              <a:t>Technical </a:t>
            </a:r>
            <a:r>
              <a:rPr lang="en-US" sz="1400" dirty="0"/>
              <a:t>Assistance</a:t>
            </a:r>
          </a:p>
          <a:p>
            <a:pPr marL="0" indent="0" algn="ctr">
              <a:buNone/>
            </a:pPr>
            <a:r>
              <a:rPr lang="en-US" sz="1400" dirty="0"/>
              <a:t>Angel Perez</a:t>
            </a:r>
          </a:p>
          <a:p>
            <a:pPr marL="0" indent="0" algn="ctr">
              <a:buNone/>
            </a:pPr>
            <a:r>
              <a:rPr lang="en-US" sz="1400" dirty="0"/>
              <a:t>Project Director</a:t>
            </a:r>
          </a:p>
          <a:p>
            <a:pPr marL="0" indent="0" algn="ctr">
              <a:buNone/>
            </a:pPr>
            <a:r>
              <a:rPr lang="en-US" sz="1400" dirty="0" smtClean="0">
                <a:hlinkClick r:id="rId6"/>
              </a:rPr>
              <a:t>pereza@tcnj.edu</a:t>
            </a:r>
            <a:endParaRPr lang="en-US" sz="1400" dirty="0" smtClean="0"/>
          </a:p>
          <a:p>
            <a:pPr marL="0" indent="0" algn="ctr">
              <a:buNone/>
            </a:pPr>
            <a:endParaRPr lang="en-US" sz="1000" dirty="0" smtClean="0"/>
          </a:p>
          <a:p>
            <a:pPr marL="0" indent="0" algn="ctr">
              <a:buNone/>
            </a:pPr>
            <a:r>
              <a:rPr lang="en-US" sz="1400" dirty="0" smtClean="0"/>
              <a:t>Transition </a:t>
            </a:r>
            <a:r>
              <a:rPr lang="en-US" sz="1400" dirty="0"/>
              <a:t>Specialist</a:t>
            </a:r>
          </a:p>
          <a:p>
            <a:pPr marL="0" indent="0" algn="ctr">
              <a:buNone/>
            </a:pPr>
            <a:r>
              <a:rPr lang="en-US" sz="1400" dirty="0"/>
              <a:t>Peggy </a:t>
            </a:r>
            <a:r>
              <a:rPr lang="en-US" sz="1400" dirty="0" err="1"/>
              <a:t>Lashbrook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 smtClean="0">
                <a:hlinkClick r:id="rId7"/>
              </a:rPr>
              <a:t>peggylashbrook@gmail.com</a:t>
            </a:r>
            <a:endParaRPr lang="en-US" sz="1400" dirty="0" smtClean="0"/>
          </a:p>
          <a:p>
            <a:pPr marL="0" indent="0" algn="ctr">
              <a:buNone/>
            </a:pPr>
            <a:endParaRPr lang="en-US" sz="1050" dirty="0"/>
          </a:p>
          <a:p>
            <a:pPr marL="0" indent="0" algn="ctr">
              <a:buNone/>
            </a:pPr>
            <a:r>
              <a:rPr lang="en-US" sz="1400" dirty="0"/>
              <a:t>Events and Trainings</a:t>
            </a:r>
          </a:p>
          <a:p>
            <a:pPr marL="0" indent="0" algn="ctr">
              <a:buNone/>
            </a:pPr>
            <a:r>
              <a:rPr lang="en-US" sz="1400" dirty="0"/>
              <a:t>Michelle </a:t>
            </a:r>
            <a:r>
              <a:rPr lang="en-US" sz="1400" dirty="0" err="1"/>
              <a:t>Ragunan</a:t>
            </a:r>
            <a:endParaRPr lang="en-US" sz="1400" dirty="0"/>
          </a:p>
          <a:p>
            <a:pPr marL="0" indent="0" algn="ctr">
              <a:buNone/>
            </a:pPr>
            <a:r>
              <a:rPr lang="en-US" sz="1400" dirty="0" smtClean="0">
                <a:hlinkClick r:id="rId8"/>
              </a:rPr>
              <a:t>ragunan@tcnj.edu</a:t>
            </a:r>
            <a:endParaRPr lang="en-US" sz="1400" dirty="0" smtClean="0"/>
          </a:p>
          <a:p>
            <a:pPr marL="0" indent="0" algn="ctr">
              <a:buNone/>
            </a:pPr>
            <a:endParaRPr lang="en-US" sz="1000" dirty="0"/>
          </a:p>
          <a:p>
            <a:pPr marL="0" indent="0" algn="ctr">
              <a:buNone/>
            </a:pPr>
            <a:r>
              <a:rPr lang="en-US" sz="1400" dirty="0"/>
              <a:t>Family Support</a:t>
            </a:r>
            <a:endParaRPr lang="en-US" sz="1400" b="1" dirty="0"/>
          </a:p>
          <a:p>
            <a:pPr marL="0" indent="0" algn="ctr">
              <a:buNone/>
            </a:pPr>
            <a:r>
              <a:rPr lang="en-US" sz="1400" dirty="0" smtClean="0">
                <a:hlinkClick r:id="rId9"/>
              </a:rPr>
              <a:t>Carly.fredericks@tcnj.edu</a:t>
            </a:r>
            <a:endParaRPr lang="en-US" sz="1400" dirty="0"/>
          </a:p>
        </p:txBody>
      </p:sp>
      <p:pic>
        <p:nvPicPr>
          <p:cNvPr id="10" name="Picture 3" descr="NJ Consortium on Deafblindness (NJCDB) logo.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98321"/>
            <a:ext cx="2362200" cy="844996"/>
          </a:xfrm>
          <a:prstGeom prst="rect">
            <a:avLst/>
          </a:prstGeom>
        </p:spPr>
      </p:pic>
      <p:pic>
        <p:nvPicPr>
          <p:cNvPr id="1028" name="Picture 1" descr="Summit Speech School at the F.M. Kirby Center New Providence, NJ logo.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1456"/>
            <a:ext cx="1902324" cy="1252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00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400800" cy="914400"/>
          </a:xfrm>
          <a:solidFill>
            <a:srgbClr val="B3E8E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What is Usher Syndrome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idx="4294967295"/>
          </p:nvPr>
        </p:nvSpPr>
        <p:spPr>
          <a:xfrm>
            <a:off x="1524000" y="1371600"/>
            <a:ext cx="6629400" cy="5029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 condition that results in combined hearing and vision impairment.</a:t>
            </a:r>
          </a:p>
          <a:p>
            <a:r>
              <a:rPr lang="en-US" dirty="0" smtClean="0"/>
              <a:t>The major types of Usher Syndrome are:</a:t>
            </a:r>
          </a:p>
          <a:p>
            <a:pPr lvl="1"/>
            <a:r>
              <a:rPr lang="en-US" dirty="0" smtClean="0"/>
              <a:t>Type I</a:t>
            </a:r>
          </a:p>
          <a:p>
            <a:pPr lvl="1"/>
            <a:r>
              <a:rPr lang="en-US" dirty="0" smtClean="0"/>
              <a:t>Type II</a:t>
            </a:r>
          </a:p>
          <a:p>
            <a:pPr lvl="1"/>
            <a:r>
              <a:rPr lang="en-US" dirty="0" smtClean="0"/>
              <a:t>Type III</a:t>
            </a:r>
          </a:p>
          <a:p>
            <a:r>
              <a:rPr lang="en-US" dirty="0" smtClean="0"/>
              <a:t>The degree of hearing loss associated with Usher Syndrome depends on the type of Usher Syndrome the person experiences.</a:t>
            </a:r>
          </a:p>
          <a:p>
            <a:r>
              <a:rPr lang="en-US" dirty="0" smtClean="0"/>
              <a:t>Retinitis Pigmentosa is the eye condition associated with all types of Usher Syndrome.</a:t>
            </a:r>
          </a:p>
        </p:txBody>
      </p:sp>
    </p:spTree>
    <p:extLst>
      <p:ext uri="{BB962C8B-B14F-4D97-AF65-F5344CB8AC3E}">
        <p14:creationId xmlns:p14="http://schemas.microsoft.com/office/powerpoint/2010/main" val="417536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  <a:prstGeom prst="rect">
            <a:avLst/>
          </a:prstGeom>
          <a:solidFill>
            <a:srgbClr val="B3E8E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At the end of the day…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3" name="Picture 1" descr="Picture of many hands holding a drawing. Words on the drawing: growth, teamwork, success, vision, partner, help, brainstorm, ideas, together. Pictures on the drawing: gears turning, light bulb, puzzle pieces, charts, diagram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6202771" cy="447631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sz="half" idx="1"/>
          </p:nvPr>
        </p:nvSpPr>
        <p:spPr>
          <a:xfrm>
            <a:off x="15240" y="5943600"/>
            <a:ext cx="9144000" cy="5635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b="1" dirty="0">
                <a:latin typeface="Harrington" pitchFamily="82" charset="0"/>
              </a:rPr>
              <a:t>Alone we can do so little; together we can do so </a:t>
            </a:r>
            <a:r>
              <a:rPr lang="en-US" sz="2400" b="1" dirty="0" smtClean="0">
                <a:latin typeface="Harrington" pitchFamily="82" charset="0"/>
              </a:rPr>
              <a:t>much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Harrington" pitchFamily="82" charset="0"/>
              </a:rPr>
              <a:t>-</a:t>
            </a:r>
            <a:r>
              <a:rPr lang="en-US" sz="2400" b="1" dirty="0">
                <a:latin typeface="Harrington" pitchFamily="82" charset="0"/>
              </a:rPr>
              <a:t>Helen </a:t>
            </a:r>
            <a:r>
              <a:rPr lang="en-US" sz="2400" b="1" dirty="0" smtClean="0">
                <a:latin typeface="Harrington" pitchFamily="82" charset="0"/>
              </a:rPr>
              <a:t>Keller</a:t>
            </a:r>
            <a:endParaRPr lang="en-US" sz="2400" b="1" dirty="0">
              <a:latin typeface="Harringto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5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1"/>
            <a:ext cx="7772400" cy="990599"/>
          </a:xfrm>
          <a:solidFill>
            <a:srgbClr val="B3E8E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Ava in a NUTSHELL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pic>
        <p:nvPicPr>
          <p:cNvPr id="4" name="Picture 1" descr="An image that looks like Ava is sitting in an open walnut shell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486399" cy="5486399"/>
          </a:xfrm>
          <a:prstGeom prst="rect">
            <a:avLst/>
          </a:prstGeom>
        </p:spPr>
      </p:pic>
      <p:pic>
        <p:nvPicPr>
          <p:cNvPr id="3" name="Picture 2" descr="Picture of Ava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632" y="1828800"/>
            <a:ext cx="2827482" cy="2827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9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B3E8EF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7200" dirty="0" smtClean="0">
                <a:latin typeface="Baskerville Old Face" panose="02020602080505020303" pitchFamily="18" charset="0"/>
              </a:rPr>
              <a:t>AVA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381000" y="1752600"/>
            <a:ext cx="4040188" cy="639762"/>
          </a:xfrm>
        </p:spPr>
        <p:txBody>
          <a:bodyPr/>
          <a:lstStyle/>
          <a:p>
            <a:r>
              <a:rPr lang="en-US" sz="2800" b="0" dirty="0" smtClean="0">
                <a:solidFill>
                  <a:schemeClr val="bg1"/>
                </a:solidFill>
                <a:latin typeface="+mj-lt"/>
              </a:rPr>
              <a:t>Ava with Usher Syndrome</a:t>
            </a:r>
            <a:endParaRPr lang="en-US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2"/>
          </p:nvPr>
        </p:nvSpPr>
        <p:spPr>
          <a:xfrm>
            <a:off x="304800" y="2590800"/>
            <a:ext cx="4040188" cy="39512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Usher Syndrome Type 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Profoundly deaf at birth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Received cochlear implants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Right at age 1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Left at age 3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Retinitis </a:t>
            </a:r>
            <a:r>
              <a:rPr lang="en-US" dirty="0" err="1">
                <a:solidFill>
                  <a:schemeClr val="bg1"/>
                </a:solidFill>
              </a:rPr>
              <a:t>Pigmentosa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Completely blind at night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Field Vision loss during the </a:t>
            </a:r>
            <a:r>
              <a:rPr lang="en-US" sz="2400" dirty="0" smtClean="0">
                <a:solidFill>
                  <a:schemeClr val="bg1"/>
                </a:solidFill>
              </a:rPr>
              <a:t>day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00600" y="1828800"/>
            <a:ext cx="4041775" cy="639762"/>
          </a:xfrm>
        </p:spPr>
        <p:txBody>
          <a:bodyPr/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+mj-lt"/>
              </a:rPr>
              <a:t>The “A’s” of Ava</a:t>
            </a:r>
            <a:endParaRPr lang="en-US" sz="3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Content Placeholder 4"/>
          <p:cNvSpPr>
            <a:spLocks noGrp="1"/>
          </p:cNvSpPr>
          <p:nvPr>
            <p:ph sz="quarter" idx="4"/>
          </p:nvPr>
        </p:nvSpPr>
        <p:spPr>
          <a:xfrm>
            <a:off x="4953000" y="2667000"/>
            <a:ext cx="4041775" cy="395128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Avid reader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Always a competition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Athlete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Artist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Advocate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Anything is </a:t>
            </a:r>
            <a:r>
              <a:rPr lang="en-US" sz="2800" dirty="0" smtClean="0">
                <a:solidFill>
                  <a:schemeClr val="bg1"/>
                </a:solidFill>
              </a:rPr>
              <a:t>possible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172200" cy="990600"/>
          </a:xfrm>
          <a:solidFill>
            <a:srgbClr val="B3E8E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Profoundly Deaf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295400" y="1600200"/>
            <a:ext cx="4191000" cy="4983163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sz="2800" dirty="0" smtClean="0"/>
              <a:t>Although Ava receives benefit from the use of her Cochlear Implants, she is still deaf.</a:t>
            </a:r>
          </a:p>
          <a:p>
            <a:r>
              <a:rPr lang="en-US" sz="2800" dirty="0" smtClean="0"/>
              <a:t>Cochlear Implant</a:t>
            </a:r>
          </a:p>
          <a:p>
            <a:pPr lvl="1"/>
            <a:r>
              <a:rPr lang="en-US" dirty="0" smtClean="0"/>
              <a:t>Device that provides access to speech and language</a:t>
            </a:r>
          </a:p>
          <a:p>
            <a:pPr lvl="1"/>
            <a:r>
              <a:rPr lang="en-US" dirty="0" smtClean="0"/>
              <a:t>Bypasses the ear and sends a signal to the part of the brain that processes speech</a:t>
            </a:r>
          </a:p>
          <a:p>
            <a:pPr lvl="1"/>
            <a:r>
              <a:rPr lang="en-US" dirty="0" smtClean="0"/>
              <a:t>Hearing in large/noisy environments is difficult</a:t>
            </a:r>
          </a:p>
          <a:p>
            <a:r>
              <a:rPr lang="en-US" sz="2800" dirty="0" smtClean="0"/>
              <a:t>FM System</a:t>
            </a:r>
          </a:p>
          <a:p>
            <a:pPr lvl="1"/>
            <a:r>
              <a:rPr lang="en-US" sz="2900" dirty="0" smtClean="0"/>
              <a:t>The use of a personal FM System provides access to the “speakers” voice no matter where the person is in the room as long as they are in range</a:t>
            </a:r>
          </a:p>
        </p:txBody>
      </p:sp>
      <p:pic>
        <p:nvPicPr>
          <p:cNvPr id="4" name="Picture 3" descr="Photograph of two children wearing cochlear implants kissing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352800"/>
            <a:ext cx="25146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7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B3E8EF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6600" dirty="0" smtClean="0">
                <a:latin typeface="Baskerville Old Face" panose="02020602080505020303" pitchFamily="18" charset="0"/>
              </a:rPr>
              <a:t>FM SYSTEM</a:t>
            </a:r>
            <a:endParaRPr lang="en-US" sz="6600" dirty="0">
              <a:latin typeface="Baskerville Old Face" panose="02020602080505020303" pitchFamily="18" charset="0"/>
            </a:endParaRPr>
          </a:p>
        </p:txBody>
      </p:sp>
      <p:sp>
        <p:nvSpPr>
          <p:cNvPr id="6" name="Text Placeholder 1"/>
          <p:cNvSpPr>
            <a:spLocks noGrp="1"/>
          </p:cNvSpPr>
          <p:nvPr>
            <p:ph type="body" idx="4294967295"/>
          </p:nvPr>
        </p:nvSpPr>
        <p:spPr>
          <a:xfrm>
            <a:off x="2819400" y="6038165"/>
            <a:ext cx="3657600" cy="551765"/>
          </a:xfrm>
          <a:prstGeom prst="rect">
            <a:avLst/>
          </a:prstGeom>
        </p:spPr>
        <p:txBody>
          <a:bodyPr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sz="1800" kern="1200" dirty="0" smtClean="0">
                <a:solidFill>
                  <a:schemeClr val="tx1"/>
                </a:solidFill>
                <a:effectLst/>
                <a:hlinkClick r:id="rId2"/>
              </a:rPr>
              <a:t>Hearing Loss in the Classroom</a:t>
            </a:r>
            <a:endParaRPr lang="en-US" sz="1800" dirty="0" smtClean="0">
              <a:effectLst/>
            </a:endParaRPr>
          </a:p>
        </p:txBody>
      </p:sp>
      <p:pic>
        <p:nvPicPr>
          <p:cNvPr id="4" name="Picture 1" descr="Photograph of child using FM System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68" y="1685827"/>
            <a:ext cx="3893064" cy="435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03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33400"/>
            <a:ext cx="6096000" cy="990600"/>
          </a:xfrm>
          <a:solidFill>
            <a:srgbClr val="B3E8EF"/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Retinitis Pigmentosa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1524000"/>
            <a:ext cx="6858000" cy="48768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This is a condition of the retina that impacts the eye’s ability to send images to the brain.</a:t>
            </a:r>
          </a:p>
          <a:p>
            <a:r>
              <a:rPr lang="en-US" dirty="0" smtClean="0"/>
              <a:t>The condition is characterized by:</a:t>
            </a:r>
          </a:p>
          <a:p>
            <a:pPr lvl="1"/>
            <a:r>
              <a:rPr lang="en-US" dirty="0" smtClean="0"/>
              <a:t>Difficulty seeing at night or under conditions of low illumination (dim light)</a:t>
            </a:r>
          </a:p>
          <a:p>
            <a:pPr lvl="1"/>
            <a:r>
              <a:rPr lang="en-US" dirty="0" smtClean="0"/>
              <a:t>Difficulty with changes in illumination</a:t>
            </a:r>
          </a:p>
          <a:p>
            <a:pPr lvl="1"/>
            <a:r>
              <a:rPr lang="en-US" dirty="0" smtClean="0"/>
              <a:t>Difficulty with glare</a:t>
            </a:r>
          </a:p>
          <a:p>
            <a:pPr lvl="1"/>
            <a:r>
              <a:rPr lang="en-US" dirty="0" smtClean="0"/>
              <a:t>Loss of peripheral vision</a:t>
            </a:r>
          </a:p>
          <a:p>
            <a:pPr lvl="1"/>
            <a:r>
              <a:rPr lang="en-US" dirty="0" smtClean="0"/>
              <a:t>Progressive decrease in peripheral vision until the person is blind.  This usually happens over a number of years.  </a:t>
            </a:r>
            <a:r>
              <a:rPr lang="en-US" b="1" u="sng" dirty="0" smtClean="0"/>
              <a:t>But, the progression is unique for each person experiencing it.</a:t>
            </a:r>
          </a:p>
          <a:p>
            <a:r>
              <a:rPr lang="en-US" dirty="0" smtClean="0"/>
              <a:t>It is difficult to predict when or if the person will become totally blind.</a:t>
            </a:r>
          </a:p>
          <a:p>
            <a:r>
              <a:rPr lang="en-US" dirty="0" smtClean="0"/>
              <a:t>Ava has 40 degrees of vision left in each eye 80/160 diameter and is completely blind at night</a:t>
            </a:r>
          </a:p>
          <a:p>
            <a:r>
              <a:rPr lang="en-US" dirty="0" smtClean="0"/>
              <a:t>She has difficulty with contrast and transitioning in and out of lit places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87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Black words on white background.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105400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9600" kern="1200" dirty="0" smtClean="0">
                <a:solidFill>
                  <a:srgbClr val="000000"/>
                </a:solidFill>
                <a:effectLst/>
                <a:latin typeface="Baskerville Old Face"/>
                <a:ea typeface="+mn-ea"/>
                <a:cs typeface="+mn-cs"/>
              </a:rPr>
              <a:t>Ava </a:t>
            </a:r>
            <a:br>
              <a:rPr lang="en-US" sz="9600" kern="1200" dirty="0" smtClean="0">
                <a:solidFill>
                  <a:srgbClr val="000000"/>
                </a:solidFill>
                <a:effectLst/>
                <a:latin typeface="Baskerville Old Face"/>
                <a:ea typeface="+mn-ea"/>
                <a:cs typeface="+mn-cs"/>
              </a:rPr>
            </a:br>
            <a:r>
              <a:rPr lang="en-US" sz="9600" kern="1200" dirty="0" smtClean="0">
                <a:solidFill>
                  <a:srgbClr val="000000"/>
                </a:solidFill>
                <a:effectLst/>
                <a:latin typeface="Baskerville Old Face"/>
                <a:ea typeface="+mn-ea"/>
                <a:cs typeface="+mn-cs"/>
              </a:rPr>
              <a:t>LOVES 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9600" kern="1200" dirty="0" smtClean="0">
                <a:solidFill>
                  <a:srgbClr val="000000"/>
                </a:solidFill>
                <a:effectLst/>
                <a:latin typeface="Baskerville Old Face"/>
                <a:ea typeface="+mn-ea"/>
                <a:cs typeface="+mn-cs"/>
              </a:rPr>
              <a:t>to read!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5105400"/>
            <a:ext cx="5562600" cy="838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Black text on white background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White words on black background.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5059362"/>
          </a:xfrm>
        </p:spPr>
        <p:txBody>
          <a:bodyPr>
            <a:normAutofit/>
          </a:bodyPr>
          <a:lstStyle/>
          <a:p>
            <a:pPr rtl="0" eaLnBrk="1" latinLnBrk="0" hangingPunct="1"/>
            <a:r>
              <a:rPr lang="en-US" sz="9600" b="1" kern="1200" dirty="0" smtClean="0">
                <a:solidFill>
                  <a:srgbClr val="FFFFFF"/>
                </a:solidFill>
                <a:effectLst/>
                <a:latin typeface="Baskerville Old Face"/>
                <a:ea typeface="+mn-ea"/>
                <a:cs typeface="+mn-cs"/>
              </a:rPr>
              <a:t>Ava </a:t>
            </a:r>
            <a:br>
              <a:rPr lang="en-US" sz="9600" b="1" kern="1200" dirty="0" smtClean="0">
                <a:solidFill>
                  <a:srgbClr val="FFFFFF"/>
                </a:solidFill>
                <a:effectLst/>
                <a:latin typeface="Baskerville Old Face"/>
                <a:ea typeface="+mn-ea"/>
                <a:cs typeface="+mn-cs"/>
              </a:rPr>
            </a:br>
            <a:r>
              <a:rPr lang="en-US" sz="9600" b="1" kern="1200" dirty="0" smtClean="0">
                <a:solidFill>
                  <a:srgbClr val="FFFFFF"/>
                </a:solidFill>
                <a:effectLst/>
                <a:latin typeface="Baskerville Old Face"/>
                <a:ea typeface="+mn-ea"/>
                <a:cs typeface="+mn-cs"/>
              </a:rPr>
              <a:t>LOVES </a:t>
            </a:r>
            <a:endParaRPr lang="en-US" dirty="0" smtClean="0">
              <a:effectLst/>
            </a:endParaRPr>
          </a:p>
          <a:p>
            <a:pPr rtl="0" eaLnBrk="1" latinLnBrk="0" hangingPunct="1"/>
            <a:r>
              <a:rPr lang="en-US" sz="9600" b="1" kern="1200" dirty="0" smtClean="0">
                <a:solidFill>
                  <a:srgbClr val="FFFFFF"/>
                </a:solidFill>
                <a:effectLst/>
                <a:latin typeface="Baskerville Old Face"/>
                <a:ea typeface="+mn-ea"/>
                <a:cs typeface="+mn-cs"/>
              </a:rPr>
              <a:t>to read!</a:t>
            </a:r>
            <a:endParaRPr lang="en-US" dirty="0" smtClean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48736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White text on black background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11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B3E8EF"/>
          </a:solidFill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askerville Old Face" pitchFamily="18" charset="0"/>
              </a:rPr>
              <a:t>What does the person with RP see?</a:t>
            </a:r>
            <a:br>
              <a:rPr lang="en-US" dirty="0" smtClean="0">
                <a:latin typeface="Baskerville Old Face" pitchFamily="18" charset="0"/>
              </a:rPr>
            </a:br>
            <a:r>
              <a:rPr lang="en-US" dirty="0" smtClean="0">
                <a:latin typeface="Baskerville Old Face" pitchFamily="18" charset="0"/>
              </a:rPr>
              <a:t>Here are several examples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9358" y="3238500"/>
            <a:ext cx="6553200" cy="1219199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First image, </a:t>
            </a:r>
            <a:r>
              <a:rPr lang="en-US" sz="1600" dirty="0" smtClean="0"/>
              <a:t>a headshot of Mona Lisa with some background can </a:t>
            </a:r>
            <a:r>
              <a:rPr lang="en-US" sz="1600" dirty="0"/>
              <a:t>be seen. Second image, view is limited to a circle </a:t>
            </a:r>
            <a:r>
              <a:rPr lang="en-US" sz="1600" dirty="0" smtClean="0"/>
              <a:t>showing only Mona Lisa’s face and some of her hair. </a:t>
            </a:r>
            <a:r>
              <a:rPr lang="en-US" sz="1600" dirty="0"/>
              <a:t>Third image, view is limited to </a:t>
            </a:r>
            <a:r>
              <a:rPr lang="en-US" sz="1600" dirty="0" smtClean="0"/>
              <a:t>a smaller circle </a:t>
            </a:r>
            <a:r>
              <a:rPr lang="en-US" sz="1600" dirty="0"/>
              <a:t>showing </a:t>
            </a:r>
            <a:r>
              <a:rPr lang="en-US" sz="1600" dirty="0" smtClean="0"/>
              <a:t>only a portion of Mona Lisa’s face.</a:t>
            </a:r>
            <a:endParaRPr lang="en-US" sz="1600" dirty="0"/>
          </a:p>
        </p:txBody>
      </p:sp>
      <p:pic>
        <p:nvPicPr>
          <p:cNvPr id="2059" name="Picture 1" descr="Sequence of three images of Mona Lisa. Description in slide text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697831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97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Hello MTES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What is Usher Syndrome&amp;quot;&quot;/&gt;&lt;property id=&quot;20307&quot; value=&quot;259&quot;/&gt;&lt;/object&gt;&lt;object type=&quot;3&quot; unique_id=&quot;10005&quot;&gt;&lt;property id=&quot;20148&quot; value=&quot;5&quot;/&gt;&lt;property id=&quot;20300&quot; value=&quot;Slide 3 - &amp;quot;AVA&amp;quot;&quot;/&gt;&lt;property id=&quot;20307&quot; value=&quot;279&quot;/&gt;&lt;/object&gt;&lt;object type=&quot;3&quot; unique_id=&quot;10006&quot;&gt;&lt;property id=&quot;20148&quot; value=&quot;5&quot;/&gt;&lt;property id=&quot;20300&quot; value=&quot;Slide 4 - &amp;quot;Profoundly Deaf&amp;quot;&quot;/&gt;&lt;property id=&quot;20307&quot; value=&quot;262&quot;/&gt;&lt;/object&gt;&lt;object type=&quot;3&quot; unique_id=&quot;10007&quot;&gt;&lt;property id=&quot;20148&quot; value=&quot;5&quot;/&gt;&lt;property id=&quot;20300&quot; value=&quot;Slide 5 - &amp;quot;FM SYSTEM&amp;quot;&quot;/&gt;&lt;property id=&quot;20307&quot; value=&quot;268&quot;/&gt;&lt;/object&gt;&lt;object type=&quot;3&quot; unique_id=&quot;10008&quot;&gt;&lt;property id=&quot;20148&quot; value=&quot;5&quot;/&gt;&lt;property id=&quot;20300&quot; value=&quot;Slide 6 - &amp;quot;Retinitis Pigmentosa&amp;quot;&quot;/&gt;&lt;property id=&quot;20307&quot; value=&quot;263&quot;/&gt;&lt;/object&gt;&lt;object type=&quot;3&quot; unique_id=&quot;10009&quot;&gt;&lt;property id=&quot;20148&quot; value=&quot;5&quot;/&gt;&lt;property id=&quot;20300&quot; value=&quot;Slide 7 - &amp;quot;Ava  LOVES &amp;#x0D;to read!&amp;quot;&quot;/&gt;&lt;property id=&quot;20307&quot; value=&quot;258&quot;/&gt;&lt;/object&gt;&lt;object type=&quot;3&quot; unique_id=&quot;10010&quot;&gt;&lt;property id=&quot;20148&quot; value=&quot;5&quot;/&gt;&lt;property id=&quot;20300&quot; value=&quot;Slide 8 - &amp;quot;Ava  LOVES &amp;#x0D;to read!&amp;quot;&quot;/&gt;&lt;property id=&quot;20307&quot; value=&quot;265&quot;/&gt;&lt;/object&gt;&lt;object type=&quot;3&quot; unique_id=&quot;10011&quot;&gt;&lt;property id=&quot;20148&quot; value=&quot;5&quot;/&gt;&lt;property id=&quot;20300&quot; value=&quot;Slide 9 - &amp;quot;What does the person with RP see? Here are several examples&amp;quot;&quot;/&gt;&lt;property id=&quot;20307&quot; value=&quot;271&quot;/&gt;&lt;/object&gt;&lt;object type=&quot;3&quot; unique_id=&quot;10012&quot;&gt;&lt;property id=&quot;20148&quot; value=&quot;5&quot;/&gt;&lt;property id=&quot;20300&quot; value=&quot;Slide 10 - &amp;quot;Example 2&amp;quot;&quot;/&gt;&lt;property id=&quot;20307&quot; value=&quot;269&quot;/&gt;&lt;/object&gt;&lt;object type=&quot;3&quot; unique_id=&quot;10013&quot;&gt;&lt;property id=&quot;20148&quot; value=&quot;5&quot;/&gt;&lt;property id=&quot;20300&quot; value=&quot;Slide 11 - &amp;quot;Example 3&amp;quot;&quot;/&gt;&lt;property id=&quot;20307&quot; value=&quot;270&quot;/&gt;&lt;/object&gt;&lt;object type=&quot;3&quot; unique_id=&quot;10014&quot;&gt;&lt;property id=&quot;20148&quot; value=&quot;5&quot;/&gt;&lt;property id=&quot;20300&quot; value=&quot;Slide 12 - &amp;quot;Example 4&amp;quot;&quot;/&gt;&lt;property id=&quot;20307&quot; value=&quot;273&quot;/&gt;&lt;/object&gt;&lt;object type=&quot;3&quot; unique_id=&quot;10015&quot;&gt;&lt;property id=&quot;20148&quot; value=&quot;5&quot;/&gt;&lt;property id=&quot;20300&quot; value=&quot;Slide 13 - &amp;quot;Example 4 cont.&amp;quot;&quot;/&gt;&lt;property id=&quot;20307&quot; value=&quot;272&quot;/&gt;&lt;/object&gt;&lt;object type=&quot;3&quot; unique_id=&quot;10016&quot;&gt;&lt;property id=&quot;20148&quot; value=&quot;5&quot;/&gt;&lt;property id=&quot;20300&quot; value=&quot;Slide 14 - &amp;quot;Usher Syndrome &amp;amp; Balance&amp;quot;&quot;/&gt;&lt;property id=&quot;20307&quot; value=&quot;261&quot;/&gt;&lt;/object&gt;&lt;object type=&quot;3&quot; unique_id=&quot;10017&quot;&gt;&lt;property id=&quot;20148&quot; value=&quot;5&quot;/&gt;&lt;property id=&quot;20300&quot; value=&quot;Slide 15 - &amp;quot;Orientation &amp;amp; Mobility&amp;quot;&quot;/&gt;&lt;property id=&quot;20307&quot; value=&quot;264&quot;/&gt;&lt;/object&gt;&lt;object type=&quot;3&quot; unique_id=&quot;10018&quot;&gt;&lt;property id=&quot;20148&quot; value=&quot;5&quot;/&gt;&lt;property id=&quot;20300&quot; value=&quot;Slide 16 - &amp;quot;Modifications vs. Accommodations&amp;quot;&quot;/&gt;&lt;property id=&quot;20307&quot; value=&quot;280&quot;/&gt;&lt;/object&gt;&lt;object type=&quot;3&quot; unique_id=&quot;10019&quot;&gt;&lt;property id=&quot;20148&quot; value=&quot;5&quot;/&gt;&lt;property id=&quot;20300&quot; value=&quot;Slide 17 - &amp;quot;Comparison&amp;quot;&quot;/&gt;&lt;property id=&quot;20307&quot; value=&quot;267&quot;/&gt;&lt;/object&gt;&lt;object type=&quot;3&quot; unique_id=&quot;10020&quot;&gt;&lt;property id=&quot;20148&quot; value=&quot;5&quot;/&gt;&lt;property id=&quot;20300&quot; value=&quot;Slide 18 - &amp;quot;RESOURCES&amp;quot;&quot;/&gt;&lt;property id=&quot;20307&quot; value=&quot;276&quot;/&gt;&lt;/object&gt;&lt;object type=&quot;3&quot; unique_id=&quot;10021&quot;&gt;&lt;property id=&quot;20148&quot; value=&quot;5&quot;/&gt;&lt;property id=&quot;20300&quot; value=&quot;Slide 19 - &amp;quot;Ava’s TEAM&amp;quot;&quot;/&gt;&lt;property id=&quot;20307&quot; value=&quot;277&quot;/&gt;&lt;/object&gt;&lt;object type=&quot;3&quot; unique_id=&quot;10022&quot;&gt;&lt;property id=&quot;20148&quot; value=&quot;5&quot;/&gt;&lt;property id=&quot;20300&quot; value=&quot;Slide 20 - &amp;quot;At the end of the day…&amp;quot;&quot;/&gt;&lt;property id=&quot;20307&quot; value=&quot;274&quot;/&gt;&lt;/object&gt;&lt;object type=&quot;3&quot; unique_id=&quot;10023&quot;&gt;&lt;property id=&quot;20148&quot; value=&quot;5&quot;/&gt;&lt;property id=&quot;20300&quot; value=&quot;Slide 21 - &amp;quot;Ava in a NUTSHELL&amp;quot;&quot;/&gt;&lt;property id=&quot;20307&quot; value=&quot;256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ulticolortab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multicolortabs_template</Template>
  <TotalTime>1335</TotalTime>
  <Words>845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multicolortabs_template</vt:lpstr>
      <vt:lpstr>Hello MTES</vt:lpstr>
      <vt:lpstr>What is Usher Syndrome</vt:lpstr>
      <vt:lpstr>AVA</vt:lpstr>
      <vt:lpstr>Profoundly Deaf</vt:lpstr>
      <vt:lpstr>FM SYSTEM</vt:lpstr>
      <vt:lpstr>Retinitis Pigmentosa</vt:lpstr>
      <vt:lpstr>Ava  LOVES  to read!</vt:lpstr>
      <vt:lpstr>Ava  LOVES  to read!</vt:lpstr>
      <vt:lpstr>What does the person with RP see? Here are several examples</vt:lpstr>
      <vt:lpstr>Example 2</vt:lpstr>
      <vt:lpstr>Example 3</vt:lpstr>
      <vt:lpstr>Example 4</vt:lpstr>
      <vt:lpstr>Example 4 cont.</vt:lpstr>
      <vt:lpstr>Usher Syndrome &amp; Balance</vt:lpstr>
      <vt:lpstr>Orientation &amp; Mobility</vt:lpstr>
      <vt:lpstr>Modifications vs. Accommodations</vt:lpstr>
      <vt:lpstr>Comparison</vt:lpstr>
      <vt:lpstr>RESOURCES</vt:lpstr>
      <vt:lpstr>Ava’s TEAM</vt:lpstr>
      <vt:lpstr>At the end of the day…</vt:lpstr>
      <vt:lpstr>Ava in a NUTSHELL</vt:lpstr>
    </vt:vector>
  </TitlesOfParts>
  <Company>TCNJ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College of New Jersey</dc:creator>
  <cp:lastModifiedBy>Elizabeth Bell</cp:lastModifiedBy>
  <cp:revision>59</cp:revision>
  <dcterms:created xsi:type="dcterms:W3CDTF">2016-08-29T19:01:25Z</dcterms:created>
  <dcterms:modified xsi:type="dcterms:W3CDTF">2017-06-14T13:31:44Z</dcterms:modified>
</cp:coreProperties>
</file>