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8" r:id="rId3"/>
    <p:sldId id="279" r:id="rId4"/>
    <p:sldId id="27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80" r:id="rId22"/>
    <p:sldId id="277" r:id="rId23"/>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1EE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6356" autoAdjust="0"/>
  </p:normalViewPr>
  <p:slideViewPr>
    <p:cSldViewPr snapToGrid="0">
      <p:cViewPr varScale="1">
        <p:scale>
          <a:sx n="73" d="100"/>
          <a:sy n="73" d="100"/>
        </p:scale>
        <p:origin x="1022" y="62"/>
      </p:cViewPr>
      <p:guideLst/>
    </p:cSldViewPr>
  </p:slideViewPr>
  <p:outlineViewPr>
    <p:cViewPr>
      <p:scale>
        <a:sx n="33" d="100"/>
        <a:sy n="33" d="100"/>
      </p:scale>
      <p:origin x="0" y="-110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2099" y="1301262"/>
            <a:ext cx="6270922" cy="2098226"/>
          </a:xfrm>
        </p:spPr>
        <p:txBody>
          <a:bodyPr anchor="b">
            <a:noAutofit/>
          </a:bodyPr>
          <a:lstStyle>
            <a:lvl1pPr algn="ctr">
              <a:defRPr sz="4800" cap="all"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FB2A68D-0E26-4ECF-BE71-48D27E1E043A}" type="datetimeFigureOut">
              <a:rPr lang="en-US" smtClean="0"/>
              <a:t>8/13/2018</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DE0E99EB-11D2-423C-9BBD-CD6DF9AB55DE}"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841" y="6453386"/>
            <a:ext cx="1733910" cy="371346"/>
          </a:xfrm>
          <a:prstGeom prst="rect">
            <a:avLst/>
          </a:prstGeom>
        </p:spPr>
      </p:pic>
    </p:spTree>
    <p:extLst>
      <p:ext uri="{BB962C8B-B14F-4D97-AF65-F5344CB8AC3E}">
        <p14:creationId xmlns:p14="http://schemas.microsoft.com/office/powerpoint/2010/main" val="34628627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cial Content Layout">
    <p:spTree>
      <p:nvGrpSpPr>
        <p:cNvPr id="1" name=""/>
        <p:cNvGrpSpPr/>
        <p:nvPr/>
      </p:nvGrpSpPr>
      <p:grpSpPr>
        <a:xfrm>
          <a:off x="0" y="0"/>
          <a:ext cx="0" cy="0"/>
          <a:chOff x="0" y="0"/>
          <a:chExt cx="0" cy="0"/>
        </a:xfrm>
      </p:grpSpPr>
      <p:sp>
        <p:nvSpPr>
          <p:cNvPr id="8" name="Rectangle 7" title="Background Shape"/>
          <p:cNvSpPr/>
          <p:nvPr/>
        </p:nvSpPr>
        <p:spPr>
          <a:xfrm>
            <a:off x="0" y="376"/>
            <a:ext cx="3514987"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8701" y="2069468"/>
            <a:ext cx="2891790" cy="2157884"/>
          </a:xfrm>
        </p:spPr>
        <p:txBody>
          <a:bodyPr anchor="t">
            <a:noAutofit/>
          </a:bodyPr>
          <a:lstStyle>
            <a:lvl1pPr>
              <a:lnSpc>
                <a:spcPct val="84000"/>
              </a:lnSpc>
              <a:defRPr sz="360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23688" y="397963"/>
            <a:ext cx="4685886" cy="1762433"/>
          </a:xfrm>
          <a:ln w="12700">
            <a:solidFill>
              <a:srgbClr val="44546A"/>
            </a:solidFill>
          </a:ln>
        </p:spPr>
        <p:txBody>
          <a:bodyPr/>
          <a:lstStyle>
            <a:lvl1pPr>
              <a:defRPr sz="2400"/>
            </a:lvl1pPr>
            <a:lvl2pPr>
              <a:defRPr sz="2000" i="0"/>
            </a:lvl2pPr>
            <a:lvl3pPr>
              <a:defRPr sz="1600"/>
            </a:lvl3pPr>
            <a:lvl4pPr>
              <a:defRPr sz="1400" i="0"/>
            </a:lvl4pPr>
            <a:lvl5pPr>
              <a:defRPr sz="1200"/>
            </a:lvl5pPr>
            <a:lvl6pPr>
              <a:defRPr sz="1200"/>
            </a:lvl6pPr>
            <a:lvl7pPr>
              <a:defRPr sz="1200"/>
            </a:lvl7pPr>
            <a:lvl8pPr>
              <a:defRPr sz="1200"/>
            </a:lvl8pPr>
            <a:lvl9pPr>
              <a:defRPr sz="12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3"/>
          </p:nvPr>
        </p:nvSpPr>
        <p:spPr>
          <a:xfrm>
            <a:off x="3924300" y="2171736"/>
            <a:ext cx="4684713" cy="1907897"/>
          </a:xfrm>
          <a:ln w="12700">
            <a:solidFill>
              <a:srgbClr val="44546A"/>
            </a:solidFill>
          </a:ln>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4"/>
          </p:nvPr>
        </p:nvSpPr>
        <p:spPr>
          <a:xfrm>
            <a:off x="3924300" y="4086841"/>
            <a:ext cx="4684713" cy="2012950"/>
          </a:xfrm>
          <a:ln w="12700">
            <a:solidFill>
              <a:srgbClr val="44546A"/>
            </a:solidFill>
          </a:ln>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5"/>
          </p:nvPr>
        </p:nvSpPr>
        <p:spPr>
          <a:xfrm>
            <a:off x="3924300" y="6180138"/>
            <a:ext cx="4684713" cy="273050"/>
          </a:xfrm>
        </p:spPr>
        <p:txBody>
          <a:bodyPr>
            <a:noAutofit/>
          </a:bodyPr>
          <a:lstStyle>
            <a:lvl1pPr marL="0" indent="0">
              <a:buFontTx/>
              <a:buNone/>
              <a:defRPr sz="1200"/>
            </a:lvl1pPr>
            <a:lvl2pPr marL="530352" indent="0">
              <a:buNone/>
              <a:defRPr sz="1600"/>
            </a:lvl2pPr>
            <a:lvl3pPr marL="987552" indent="0">
              <a:buNone/>
              <a:defRPr sz="1400"/>
            </a:lvl3pPr>
            <a:lvl4pPr marL="1444752" indent="0">
              <a:buNone/>
              <a:defRPr sz="1200"/>
            </a:lvl4pPr>
            <a:lvl5pPr marL="1901952" indent="0">
              <a:buNone/>
              <a:defRPr sz="1100"/>
            </a:lvl5pPr>
          </a:lstStyle>
          <a:p>
            <a:pPr lvl="0"/>
            <a:r>
              <a:rPr lang="en-US" dirty="0"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B2A68D-0E26-4ECF-BE71-48D27E1E043A}" type="datetimeFigureOut">
              <a:rPr lang="en-US" smtClean="0"/>
              <a:t>8/13/2018</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Tree>
    <p:extLst>
      <p:ext uri="{BB962C8B-B14F-4D97-AF65-F5344CB8AC3E}">
        <p14:creationId xmlns:p14="http://schemas.microsoft.com/office/powerpoint/2010/main" val="217723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2A68D-0E26-4ECF-BE71-48D27E1E043A}" type="datetimeFigureOut">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8127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514987"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8701" y="2069468"/>
            <a:ext cx="2891790" cy="2157884"/>
          </a:xfrm>
        </p:spPr>
        <p:txBody>
          <a:bodyPr anchor="t">
            <a:noAutofit/>
          </a:bodyPr>
          <a:lstStyle>
            <a:lvl1pPr>
              <a:lnSpc>
                <a:spcPct val="84000"/>
              </a:lnSpc>
              <a:defRPr sz="440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2400"/>
            </a:lvl1pPr>
            <a:lvl2pPr>
              <a:defRPr sz="2000" i="0"/>
            </a:lvl2pPr>
            <a:lvl3pPr>
              <a:defRPr sz="1600"/>
            </a:lvl3pPr>
            <a:lvl4pPr>
              <a:defRPr sz="1400" i="0"/>
            </a:lvl4pPr>
            <a:lvl5pPr>
              <a:defRPr sz="1200"/>
            </a:lvl5pPr>
            <a:lvl6pPr>
              <a:defRPr sz="1200"/>
            </a:lvl6pPr>
            <a:lvl7pPr>
              <a:defRPr sz="1200"/>
            </a:lvl7pPr>
            <a:lvl8pPr>
              <a:defRPr sz="1200"/>
            </a:lvl8pPr>
            <a:lvl9pPr>
              <a:defRPr sz="12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42925" y="5217952"/>
            <a:ext cx="2891790" cy="649448"/>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B2A68D-0E26-4ECF-BE71-48D27E1E043A}" type="datetimeFigureOut">
              <a:rPr lang="en-US" smtClean="0"/>
              <a:t>8/13/2018</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Tree>
    <p:extLst>
      <p:ext uri="{BB962C8B-B14F-4D97-AF65-F5344CB8AC3E}">
        <p14:creationId xmlns:p14="http://schemas.microsoft.com/office/powerpoint/2010/main" val="401024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B2A68D-0E26-4ECF-BE71-48D27E1E043A}" type="datetimeFigureOut">
              <a:rPr lang="en-US" smtClean="0"/>
              <a:t>8/13/2018</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9942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1583263"/>
          </a:xfrm>
        </p:spPr>
        <p:txBody>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i="0"/>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i="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E0E99EB-11D2-423C-9BBD-CD6DF9AB55DE}" type="slidenum">
              <a:rPr lang="en-US" smtClean="0"/>
              <a:t>‹#›</a:t>
            </a:fld>
            <a:endParaRPr lang="en-US"/>
          </a:p>
        </p:txBody>
      </p:sp>
      <p:sp>
        <p:nvSpPr>
          <p:cNvPr id="8" name="Picture Placeholder 7"/>
          <p:cNvSpPr>
            <a:spLocks noGrp="1"/>
          </p:cNvSpPr>
          <p:nvPr>
            <p:ph type="pic" sz="quarter" idx="13"/>
          </p:nvPr>
        </p:nvSpPr>
        <p:spPr>
          <a:xfrm>
            <a:off x="457200" y="3403600"/>
            <a:ext cx="4005263" cy="2547938"/>
          </a:xfrm>
        </p:spPr>
        <p:txBody>
          <a:bodyPr/>
          <a:lstStyle/>
          <a:p>
            <a:endParaRPr lang="en-US"/>
          </a:p>
        </p:txBody>
      </p:sp>
      <p:sp>
        <p:nvSpPr>
          <p:cNvPr id="10" name="Picture Placeholder 9"/>
          <p:cNvSpPr>
            <a:spLocks noGrp="1"/>
          </p:cNvSpPr>
          <p:nvPr>
            <p:ph type="pic" sz="quarter" idx="14"/>
          </p:nvPr>
        </p:nvSpPr>
        <p:spPr>
          <a:xfrm>
            <a:off x="4724400" y="3403600"/>
            <a:ext cx="3962400" cy="2547938"/>
          </a:xfrm>
        </p:spPr>
        <p:txBody>
          <a:bodyPr/>
          <a:lstStyle/>
          <a:p>
            <a:endParaRPr lang="en-US"/>
          </a:p>
        </p:txBody>
      </p:sp>
    </p:spTree>
    <p:extLst>
      <p:ext uri="{BB962C8B-B14F-4D97-AF65-F5344CB8AC3E}">
        <p14:creationId xmlns:p14="http://schemas.microsoft.com/office/powerpoint/2010/main" val="356624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1924435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82903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FB2A68D-0E26-4ECF-BE71-48D27E1E043A}" type="datetimeFigureOut">
              <a:rPr lang="en-US" smtClean="0"/>
              <a:t>8/13/2018</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841" y="6453386"/>
            <a:ext cx="1733910" cy="371346"/>
          </a:xfrm>
          <a:prstGeom prst="rect">
            <a:avLst/>
          </a:prstGeom>
        </p:spPr>
      </p:pic>
    </p:spTree>
    <p:extLst>
      <p:ext uri="{BB962C8B-B14F-4D97-AF65-F5344CB8AC3E}">
        <p14:creationId xmlns:p14="http://schemas.microsoft.com/office/powerpoint/2010/main" val="140197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i="0"/>
            </a:lvl2pPr>
            <a:lvl4pPr>
              <a:defRPr i="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1106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i="0">
                <a:solidFill>
                  <a:schemeClr val="tx2"/>
                </a:solidFill>
              </a:defRPr>
            </a:lvl2pPr>
            <a:lvl3pPr>
              <a:defRPr>
                <a:solidFill>
                  <a:schemeClr val="tx2"/>
                </a:solidFill>
              </a:defRPr>
            </a:lvl3pPr>
            <a:lvl4pPr>
              <a:defRPr i="0">
                <a:solidFill>
                  <a:schemeClr val="tx2"/>
                </a:solidFill>
              </a:defRPr>
            </a:lvl4pPr>
            <a:lvl5pPr>
              <a:defRPr>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FB2A68D-0E26-4ECF-BE71-48D27E1E043A}"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16819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i="0">
                <a:solidFill>
                  <a:schemeClr val="tx2"/>
                </a:solidFill>
              </a:defRPr>
            </a:lvl2pPr>
            <a:lvl3pPr>
              <a:defRPr>
                <a:solidFill>
                  <a:schemeClr val="tx2"/>
                </a:solidFill>
              </a:defRPr>
            </a:lvl3pPr>
            <a:lvl4pPr>
              <a:defRPr i="0">
                <a:solidFill>
                  <a:schemeClr val="tx2"/>
                </a:solidFill>
              </a:defRPr>
            </a:lvl4pPr>
            <a:lvl5pPr>
              <a:defRPr>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FB2A68D-0E26-4ECF-BE71-48D27E1E043A}"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202784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2963329"/>
          </a:xfrm>
        </p:spPr>
        <p:txBody>
          <a:bodyPr/>
          <a:lstStyle>
            <a:lvl1pPr>
              <a:defRPr sz="2100">
                <a:latin typeface="Verdana" panose="020B0604030504040204" pitchFamily="34" charset="0"/>
                <a:ea typeface="Verdana" panose="020B0604030504040204" pitchFamily="34" charset="0"/>
                <a:cs typeface="Verdana" panose="020B0604030504040204" pitchFamily="34" charset="0"/>
              </a:defRPr>
            </a:lvl1pPr>
            <a:lvl2pPr>
              <a:defRPr sz="1800" i="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200" i="0">
                <a:latin typeface="Verdana" panose="020B0604030504040204" pitchFamily="34" charset="0"/>
                <a:ea typeface="Verdana" panose="020B0604030504040204" pitchFamily="34" charset="0"/>
                <a:cs typeface="Verdana" panose="020B0604030504040204" pitchFamily="34" charset="0"/>
              </a:defRPr>
            </a:lvl4pPr>
            <a:lvl5pPr>
              <a:defRPr sz="1050">
                <a:latin typeface="Verdana" panose="020B0604030504040204" pitchFamily="34" charset="0"/>
                <a:ea typeface="Verdana" panose="020B0604030504040204" pitchFamily="34" charset="0"/>
                <a:cs typeface="Verdana" panose="020B0604030504040204" pitchFamily="34" charset="0"/>
              </a:defRPr>
            </a:lvl5pPr>
            <a:lvl6pPr>
              <a:defRPr sz="1013"/>
            </a:lvl6pPr>
            <a:lvl7pPr>
              <a:defRPr sz="1013"/>
            </a:lvl7pPr>
            <a:lvl8pPr>
              <a:defRPr sz="1013"/>
            </a:lvl8pPr>
            <a:lvl9pPr>
              <a:defRPr sz="101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4"/>
            <a:ext cx="4038600" cy="2963329"/>
          </a:xfrm>
        </p:spPr>
        <p:txBody>
          <a:bodyPr/>
          <a:lstStyle>
            <a:lvl1pPr>
              <a:defRPr sz="2100">
                <a:latin typeface="Verdana" panose="020B0604030504040204" pitchFamily="34" charset="0"/>
                <a:ea typeface="Verdana" panose="020B0604030504040204" pitchFamily="34" charset="0"/>
                <a:cs typeface="Verdana" panose="020B0604030504040204" pitchFamily="34" charset="0"/>
              </a:defRPr>
            </a:lvl1pPr>
            <a:lvl2pPr>
              <a:defRPr sz="1800" i="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200" i="0">
                <a:latin typeface="Verdana" panose="020B0604030504040204" pitchFamily="34" charset="0"/>
                <a:ea typeface="Verdana" panose="020B0604030504040204" pitchFamily="34" charset="0"/>
                <a:cs typeface="Verdana" panose="020B0604030504040204" pitchFamily="34" charset="0"/>
              </a:defRPr>
            </a:lvl4pPr>
            <a:lvl5pPr>
              <a:defRPr sz="1050">
                <a:latin typeface="Verdana" panose="020B0604030504040204" pitchFamily="34" charset="0"/>
                <a:ea typeface="Verdana" panose="020B0604030504040204" pitchFamily="34" charset="0"/>
                <a:cs typeface="Verdana" panose="020B0604030504040204" pitchFamily="34" charset="0"/>
              </a:defRPr>
            </a:lvl5pPr>
            <a:lvl6pPr>
              <a:defRPr sz="1013"/>
            </a:lvl6pPr>
            <a:lvl7pPr>
              <a:defRPr sz="1013"/>
            </a:lvl7pPr>
            <a:lvl8pPr>
              <a:defRPr sz="1013"/>
            </a:lvl8pPr>
            <a:lvl9pPr>
              <a:defRPr sz="101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525463" y="4783138"/>
            <a:ext cx="8161337" cy="13049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i="0">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i="0">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FB2A68D-0E26-4ECF-BE71-48D27E1E043A}"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E0E99EB-11D2-423C-9BBD-CD6DF9AB55DE}" type="slidenum">
              <a:rPr lang="en-US" smtClean="0"/>
              <a:t>‹#›</a:t>
            </a:fld>
            <a:endParaRPr lang="en-US"/>
          </a:p>
        </p:txBody>
      </p:sp>
    </p:spTree>
    <p:extLst>
      <p:ext uri="{BB962C8B-B14F-4D97-AF65-F5344CB8AC3E}">
        <p14:creationId xmlns:p14="http://schemas.microsoft.com/office/powerpoint/2010/main" val="300991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B2A68D-0E26-4ECF-BE71-48D27E1E043A}"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99104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9997"/>
            <a:ext cx="6858000" cy="1752070"/>
          </a:xfrm>
        </p:spPr>
        <p:txBody>
          <a:bodyPr anchor="b">
            <a:normAutofit/>
          </a:bodyPr>
          <a:lstStyle>
            <a:lvl1pPr algn="ctr">
              <a:defRPr sz="3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2238905"/>
            <a:ext cx="6858000" cy="876829"/>
          </a:xfrm>
        </p:spPr>
        <p:txBody>
          <a:bodyPr>
            <a:noAutofit/>
          </a:bodyPr>
          <a:lstStyle>
            <a:lvl1pPr marL="0" indent="0" algn="ctr">
              <a:buNone/>
              <a:defRPr sz="3000">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8" name="Content Placeholder 7"/>
          <p:cNvSpPr>
            <a:spLocks noGrp="1"/>
          </p:cNvSpPr>
          <p:nvPr>
            <p:ph sz="quarter" idx="13"/>
          </p:nvPr>
        </p:nvSpPr>
        <p:spPr>
          <a:xfrm>
            <a:off x="1143000" y="3242918"/>
            <a:ext cx="6858000" cy="1393024"/>
          </a:xfrm>
        </p:spPr>
        <p:txBody>
          <a:bodyPr/>
          <a:lstStyle>
            <a:lvl1pPr marL="0" indent="0">
              <a:buFontTx/>
              <a:buNone/>
              <a:defRPr sz="2000">
                <a:latin typeface="Tahoma" panose="020B0604030504040204" pitchFamily="34" charset="0"/>
                <a:ea typeface="Tahoma" panose="020B0604030504040204" pitchFamily="34" charset="0"/>
                <a:cs typeface="Tahoma" panose="020B0604030504040204" pitchFamily="34" charset="0"/>
              </a:defRPr>
            </a:lvl1pPr>
            <a:lvl2pPr marL="257175" indent="0">
              <a:buFontTx/>
              <a:buNone/>
              <a:defRPr sz="1800">
                <a:latin typeface="Verdana" panose="020B0604030504040204" pitchFamily="34" charset="0"/>
                <a:ea typeface="Verdana" panose="020B0604030504040204" pitchFamily="34" charset="0"/>
                <a:cs typeface="Verdana" panose="020B0604030504040204" pitchFamily="34" charset="0"/>
              </a:defRPr>
            </a:lvl2pPr>
            <a:lvl3pPr marL="514350" indent="0">
              <a:buFontTx/>
              <a:buNone/>
              <a:defRPr>
                <a:latin typeface="Verdana" panose="020B0604030504040204" pitchFamily="34" charset="0"/>
                <a:ea typeface="Verdana" panose="020B0604030504040204" pitchFamily="34" charset="0"/>
                <a:cs typeface="Verdana" panose="020B0604030504040204" pitchFamily="34" charset="0"/>
              </a:defRPr>
            </a:lvl3pPr>
            <a:lvl4pPr marL="771525" indent="0">
              <a:buFontTx/>
              <a:buNone/>
              <a:defRPr i="0">
                <a:latin typeface="Verdana" panose="020B0604030504040204" pitchFamily="34" charset="0"/>
                <a:ea typeface="Verdana" panose="020B0604030504040204" pitchFamily="34" charset="0"/>
                <a:cs typeface="Verdana" panose="020B0604030504040204" pitchFamily="34" charset="0"/>
              </a:defRPr>
            </a:lvl4pPr>
            <a:lvl5pPr marL="1028700" indent="0">
              <a:buFontTx/>
              <a:buNone/>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4"/>
          </p:nvPr>
        </p:nvSpPr>
        <p:spPr>
          <a:xfrm>
            <a:off x="1143000" y="4761233"/>
            <a:ext cx="6858000" cy="1566862"/>
          </a:xfrm>
        </p:spPr>
        <p:txBody>
          <a:bodyPr/>
          <a:lstStyle/>
          <a:p>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57878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FB2A68D-0E26-4ECF-BE71-48D27E1E043A}" type="datetimeFigureOut">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112401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444261"/>
            <a:ext cx="7200900" cy="14859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FB2A68D-0E26-4ECF-BE71-48D27E1E043A}" type="datetimeFigureOut">
              <a:rPr lang="en-US" smtClean="0"/>
              <a:t>8/13/2018</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DE0E99EB-11D2-423C-9BBD-CD6DF9AB55DE}"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605841" y="6453386"/>
            <a:ext cx="1733910" cy="371346"/>
          </a:xfrm>
          <a:prstGeom prst="rect">
            <a:avLst/>
          </a:prstGeom>
        </p:spPr>
      </p:pic>
    </p:spTree>
    <p:extLst>
      <p:ext uri="{BB962C8B-B14F-4D97-AF65-F5344CB8AC3E}">
        <p14:creationId xmlns:p14="http://schemas.microsoft.com/office/powerpoint/2010/main" val="3186386532"/>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7" r:id="rId3"/>
    <p:sldLayoutId id="2147483679" r:id="rId4"/>
    <p:sldLayoutId id="2147483688" r:id="rId5"/>
    <p:sldLayoutId id="2147483674" r:id="rId6"/>
    <p:sldLayoutId id="2147483681" r:id="rId7"/>
    <p:sldLayoutId id="2147483687" r:id="rId8"/>
    <p:sldLayoutId id="2147483680" r:id="rId9"/>
    <p:sldLayoutId id="2147483689" r:id="rId10"/>
    <p:sldLayoutId id="2147483682" r:id="rId11"/>
    <p:sldLayoutId id="2147483683" r:id="rId12"/>
    <p:sldLayoutId id="2147483684" r:id="rId13"/>
    <p:sldLayoutId id="2147483663" r:id="rId14"/>
    <p:sldLayoutId id="2147483686" r:id="rId15"/>
    <p:sldLayoutId id="2147483685" r:id="rId16"/>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c.sped.org/~/media/Files/Standards/Paraeducator%20Sets/Specialty%20Set%20%20%20Special%20Education%20Paraeducator%20Intervener%20for%20Individuals%20With%20Deafblindness%20PDBI.pdf" TargetMode="External"/><Relationship Id="rId2" Type="http://schemas.openxmlformats.org/officeDocument/2006/relationships/hyperlink" Target="https://www.cec.sped.org/~/media/Files/Standards/CEC%20Initial%20and%20Advanced%20Specialty%20Sets/Initial%20Specialty%20Set%20%20Deafblindness.pdf" TargetMode="External"/><Relationship Id="rId1" Type="http://schemas.openxmlformats.org/officeDocument/2006/relationships/slideLayout" Target="../slideLayouts/slideLayout3.xml"/><Relationship Id="rId4" Type="http://schemas.openxmlformats.org/officeDocument/2006/relationships/hyperlink" Target="https://nationaldb.org/pages/show/coaching-practitioners-of-children-who-are-deaf-blin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4000" dirty="0">
                <a:latin typeface="Arial" panose="020B0604020202020204" pitchFamily="34" charset="0"/>
                <a:cs typeface="Arial" panose="020B0604020202020204" pitchFamily="34" charset="0"/>
              </a:rPr>
              <a:t>Improving the Use of Effective Practices Through </a:t>
            </a:r>
            <a:r>
              <a:rPr lang="en-US" sz="4000" dirty="0" smtClean="0">
                <a:latin typeface="Arial" panose="020B0604020202020204" pitchFamily="34" charset="0"/>
                <a:cs typeface="Arial" panose="020B0604020202020204" pitchFamily="34" charset="0"/>
              </a:rPr>
              <a:t>Coaching</a:t>
            </a:r>
            <a:endParaRPr lang="en-US" dirty="0"/>
          </a:p>
        </p:txBody>
      </p:sp>
      <p:sp>
        <p:nvSpPr>
          <p:cNvPr id="5" name="Content Placeholder 4"/>
          <p:cNvSpPr>
            <a:spLocks noGrp="1"/>
          </p:cNvSpPr>
          <p:nvPr>
            <p:ph type="subTitle" idx="1"/>
          </p:nvPr>
        </p:nvSpPr>
        <p:spPr>
          <a:xfrm>
            <a:off x="2009930" y="4445540"/>
            <a:ext cx="5123755" cy="596977"/>
          </a:xfrm>
        </p:spPr>
        <p:txBody>
          <a:bodyPr/>
          <a:lstStyle/>
          <a:p>
            <a:r>
              <a:rPr lang="en-US" dirty="0">
                <a:solidFill>
                  <a:schemeClr val="dk1"/>
                </a:solidFill>
                <a:latin typeface="Arial"/>
                <a:ea typeface="Arial"/>
                <a:cs typeface="Arial"/>
                <a:sym typeface="Arial"/>
              </a:rPr>
              <a:t>Carlie Rhoads and Kristi Probst </a:t>
            </a:r>
            <a:endParaRPr lang="en-US" dirty="0"/>
          </a:p>
        </p:txBody>
      </p:sp>
      <p:pic>
        <p:nvPicPr>
          <p:cNvPr id="3" name="Picture 2" descr="OSEP IDEAs that Work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888" y="6202697"/>
            <a:ext cx="614362" cy="512427"/>
          </a:xfrm>
          <a:prstGeom prst="rect">
            <a:avLst/>
          </a:prstGeom>
        </p:spPr>
      </p:pic>
    </p:spTree>
    <p:extLst>
      <p:ext uri="{BB962C8B-B14F-4D97-AF65-F5344CB8AC3E}">
        <p14:creationId xmlns:p14="http://schemas.microsoft.com/office/powerpoint/2010/main" val="3243144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a:t>
            </a:r>
            <a:r>
              <a:rPr lang="en-US" dirty="0" smtClean="0"/>
              <a:t>Continued</a:t>
            </a:r>
            <a:endParaRPr lang="en-US" dirty="0"/>
          </a:p>
        </p:txBody>
      </p:sp>
      <p:sp>
        <p:nvSpPr>
          <p:cNvPr id="3" name="Content Placeholder 2"/>
          <p:cNvSpPr>
            <a:spLocks noGrp="1"/>
          </p:cNvSpPr>
          <p:nvPr>
            <p:ph sz="half" idx="1"/>
          </p:nvPr>
        </p:nvSpPr>
        <p:spPr>
          <a:xfrm>
            <a:off x="1028700" y="1930161"/>
            <a:ext cx="7200900" cy="3577214"/>
          </a:xfrm>
        </p:spPr>
        <p:txBody>
          <a:bodyPr>
            <a:normAutofit fontScale="92500" lnSpcReduction="10000"/>
          </a:bodyPr>
          <a:lstStyle/>
          <a:p>
            <a:r>
              <a:rPr lang="en-US" dirty="0"/>
              <a:t>While coaching has generally been shown to be an effective means of implementation, fidelity of implementation remains an issue</a:t>
            </a:r>
          </a:p>
          <a:p>
            <a:pPr lvl="1"/>
            <a:r>
              <a:rPr lang="en-US" dirty="0"/>
              <a:t>A review by Brock and Carter (2013): found that procedural fidelity is an issue with many coaching intervention studies</a:t>
            </a:r>
          </a:p>
          <a:p>
            <a:r>
              <a:rPr lang="en-US" dirty="0"/>
              <a:t>Given the importance of fidelity in improving student achievement, it is critical to examine specific models of improving teaching accuracy that have resulted in observable changes in teachers’ classroom practices, such as coaching</a:t>
            </a:r>
          </a:p>
          <a:p>
            <a:endParaRPr lang="en-US" dirty="0"/>
          </a:p>
        </p:txBody>
      </p:sp>
      <p:sp>
        <p:nvSpPr>
          <p:cNvPr id="4" name="Content Placeholder 3"/>
          <p:cNvSpPr>
            <a:spLocks noGrp="1"/>
          </p:cNvSpPr>
          <p:nvPr>
            <p:ph sz="half" idx="2"/>
          </p:nvPr>
        </p:nvSpPr>
        <p:spPr>
          <a:xfrm>
            <a:off x="1175657" y="5978769"/>
            <a:ext cx="7305443" cy="260422"/>
          </a:xfrm>
        </p:spPr>
        <p:txBody>
          <a:bodyPr>
            <a:normAutofit fontScale="92500" lnSpcReduction="10000"/>
          </a:bodyPr>
          <a:lstStyle/>
          <a:p>
            <a:pPr marL="0" indent="0">
              <a:buNone/>
            </a:pPr>
            <a:r>
              <a:rPr lang="da-DK" sz="1200" dirty="0"/>
              <a:t>Brock &amp; Carter, 2015, Brock &amp; Carter, 2016; Carter et al., 2016; Kretlow &amp; Bartholomew, 2010; Israel et al., </a:t>
            </a:r>
            <a:r>
              <a:rPr lang="da-DK" sz="1200" dirty="0" smtClean="0"/>
              <a:t>2012</a:t>
            </a:r>
            <a:endParaRPr lang="da-DK" sz="1200" dirty="0"/>
          </a:p>
        </p:txBody>
      </p:sp>
    </p:spTree>
    <p:extLst>
      <p:ext uri="{BB962C8B-B14F-4D97-AF65-F5344CB8AC3E}">
        <p14:creationId xmlns:p14="http://schemas.microsoft.com/office/powerpoint/2010/main" val="397448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pic>
        <p:nvPicPr>
          <p:cNvPr id="6" name="Content Placeholder 5" descr="Decorative Image"/>
          <p:cNvPicPr>
            <a:picLocks noGrp="1" noChangeAspect="1"/>
          </p:cNvPicPr>
          <p:nvPr>
            <p:ph idx="1"/>
          </p:nvPr>
        </p:nvPicPr>
        <p:blipFill>
          <a:blip r:embed="rId2"/>
          <a:stretch>
            <a:fillRect/>
          </a:stretch>
        </p:blipFill>
        <p:spPr>
          <a:xfrm>
            <a:off x="1196477" y="1393627"/>
            <a:ext cx="3234171" cy="2356408"/>
          </a:xfrm>
          <a:prstGeom prst="rect">
            <a:avLst/>
          </a:prstGeom>
        </p:spPr>
      </p:pic>
      <p:pic>
        <p:nvPicPr>
          <p:cNvPr id="7" name="Picture Placeholder 6" descr="Decorative Image"/>
          <p:cNvPicPr>
            <a:picLocks noGrp="1" noChangeAspect="1"/>
          </p:cNvPicPr>
          <p:nvPr>
            <p:ph type="pic" sz="quarter" idx="13"/>
          </p:nvPr>
        </p:nvPicPr>
        <p:blipFill>
          <a:blip r:embed="rId3"/>
          <a:stretch>
            <a:fillRect/>
          </a:stretch>
        </p:blipFill>
        <p:spPr>
          <a:xfrm>
            <a:off x="5114611" y="1393628"/>
            <a:ext cx="3339060" cy="2356408"/>
          </a:xfrm>
          <a:prstGeom prst="rect">
            <a:avLst/>
          </a:prstGeom>
        </p:spPr>
      </p:pic>
      <p:pic>
        <p:nvPicPr>
          <p:cNvPr id="8" name="Picture Placeholder 7" descr="Decorative Image"/>
          <p:cNvPicPr>
            <a:picLocks noGrp="1" noChangeAspect="1"/>
          </p:cNvPicPr>
          <p:nvPr>
            <p:ph type="pic" sz="quarter" idx="14"/>
          </p:nvPr>
        </p:nvPicPr>
        <p:blipFill>
          <a:blip r:embed="rId4"/>
          <a:srcRect l="16482" r="16482"/>
          <a:stretch>
            <a:fillRect/>
          </a:stretch>
        </p:blipFill>
        <p:spPr>
          <a:xfrm>
            <a:off x="2647950" y="4059533"/>
            <a:ext cx="3962400" cy="2183407"/>
          </a:xfrm>
          <a:prstGeom prst="rect">
            <a:avLst/>
          </a:prstGeom>
        </p:spPr>
      </p:pic>
    </p:spTree>
    <p:extLst>
      <p:ext uri="{BB962C8B-B14F-4D97-AF65-F5344CB8AC3E}">
        <p14:creationId xmlns:p14="http://schemas.microsoft.com/office/powerpoint/2010/main" val="297777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 SYSTEMATIC REVIEW: </a:t>
            </a:r>
            <a:r>
              <a:rPr lang="en-US" sz="3600" dirty="0" smtClean="0"/>
              <a:t>PURPOSE</a:t>
            </a:r>
            <a:endParaRPr lang="en-US" sz="3600" dirty="0"/>
          </a:p>
        </p:txBody>
      </p:sp>
      <p:sp>
        <p:nvSpPr>
          <p:cNvPr id="3" name="Content Placeholder 2"/>
          <p:cNvSpPr>
            <a:spLocks noGrp="1"/>
          </p:cNvSpPr>
          <p:nvPr>
            <p:ph idx="1"/>
          </p:nvPr>
        </p:nvSpPr>
        <p:spPr>
          <a:xfrm>
            <a:off x="1028699" y="2286000"/>
            <a:ext cx="7452109" cy="3581400"/>
          </a:xfrm>
        </p:spPr>
        <p:txBody>
          <a:bodyPr>
            <a:normAutofit/>
          </a:bodyPr>
          <a:lstStyle/>
          <a:p>
            <a:r>
              <a:rPr lang="en-US" sz="3200" dirty="0"/>
              <a:t>Describe the use of coaching</a:t>
            </a:r>
          </a:p>
          <a:p>
            <a:r>
              <a:rPr lang="en-US" sz="3200" dirty="0"/>
              <a:t>Examine the studies to identify implications for research and </a:t>
            </a:r>
            <a:r>
              <a:rPr lang="en-US" sz="3200" dirty="0" smtClean="0"/>
              <a:t>practice</a:t>
            </a:r>
            <a:endParaRPr lang="en-US" sz="3200" dirty="0"/>
          </a:p>
        </p:txBody>
      </p:sp>
    </p:spTree>
    <p:extLst>
      <p:ext uri="{BB962C8B-B14F-4D97-AF65-F5344CB8AC3E}">
        <p14:creationId xmlns:p14="http://schemas.microsoft.com/office/powerpoint/2010/main" val="307519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INTERVENTION</a:t>
            </a:r>
          </a:p>
        </p:txBody>
      </p:sp>
      <p:sp>
        <p:nvSpPr>
          <p:cNvPr id="3" name="Content Placeholder 2"/>
          <p:cNvSpPr>
            <a:spLocks noGrp="1"/>
          </p:cNvSpPr>
          <p:nvPr>
            <p:ph idx="1"/>
          </p:nvPr>
        </p:nvSpPr>
        <p:spPr>
          <a:xfrm>
            <a:off x="1028700" y="1698171"/>
            <a:ext cx="7200900" cy="4169229"/>
          </a:xfrm>
        </p:spPr>
        <p:txBody>
          <a:bodyPr>
            <a:normAutofit lnSpcReduction="10000"/>
          </a:bodyPr>
          <a:lstStyle/>
          <a:p>
            <a:r>
              <a:rPr lang="en-US" dirty="0"/>
              <a:t>Studies widely varied in what sort of intervention the educational professionals were asked to implement</a:t>
            </a:r>
          </a:p>
          <a:p>
            <a:r>
              <a:rPr lang="en-US" dirty="0"/>
              <a:t>Behavior- or academic-based</a:t>
            </a:r>
          </a:p>
          <a:p>
            <a:r>
              <a:rPr lang="en-US" dirty="0"/>
              <a:t>Some examples:</a:t>
            </a:r>
          </a:p>
          <a:p>
            <a:pPr lvl="1"/>
            <a:r>
              <a:rPr lang="en-US" dirty="0"/>
              <a:t>Increasing teaching behaviors (opportunities to respond, behavior-specific praise, opportunities to participate)</a:t>
            </a:r>
          </a:p>
          <a:p>
            <a:pPr lvl="1"/>
            <a:r>
              <a:rPr lang="en-US" dirty="0"/>
              <a:t>Facilitation of peer support arrangements</a:t>
            </a:r>
          </a:p>
          <a:p>
            <a:pPr lvl="1"/>
            <a:r>
              <a:rPr lang="en-US" dirty="0"/>
              <a:t>Increasing paraprofessional implementation of practices (least-to-most prompting, constant time delay, naturalistic time delay)</a:t>
            </a:r>
          </a:p>
          <a:p>
            <a:endParaRPr lang="en-US" dirty="0"/>
          </a:p>
        </p:txBody>
      </p:sp>
    </p:spTree>
    <p:extLst>
      <p:ext uri="{BB962C8B-B14F-4D97-AF65-F5344CB8AC3E}">
        <p14:creationId xmlns:p14="http://schemas.microsoft.com/office/powerpoint/2010/main" val="241763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COACHING COMPONENTS</a:t>
            </a:r>
          </a:p>
        </p:txBody>
      </p:sp>
      <p:sp>
        <p:nvSpPr>
          <p:cNvPr id="3" name="Content Placeholder 2"/>
          <p:cNvSpPr>
            <a:spLocks noGrp="1"/>
          </p:cNvSpPr>
          <p:nvPr>
            <p:ph idx="1"/>
          </p:nvPr>
        </p:nvSpPr>
        <p:spPr>
          <a:xfrm>
            <a:off x="1028700" y="2170443"/>
            <a:ext cx="7200900" cy="4149969"/>
          </a:xfrm>
        </p:spPr>
        <p:txBody>
          <a:bodyPr>
            <a:normAutofit/>
          </a:bodyPr>
          <a:lstStyle/>
          <a:p>
            <a:r>
              <a:rPr lang="en-US" dirty="0"/>
              <a:t>Seventeen studies (94.4%) included instructive feedback</a:t>
            </a:r>
          </a:p>
          <a:p>
            <a:r>
              <a:rPr lang="en-US" dirty="0" smtClean="0"/>
              <a:t>Sixteen </a:t>
            </a:r>
            <a:r>
              <a:rPr lang="en-US" dirty="0"/>
              <a:t>studies (88.8%) included description of the intervention strategy</a:t>
            </a:r>
          </a:p>
          <a:p>
            <a:r>
              <a:rPr lang="en-US" dirty="0" smtClean="0"/>
              <a:t>Thirteen </a:t>
            </a:r>
            <a:r>
              <a:rPr lang="en-US" dirty="0"/>
              <a:t>studies (72.2%) included a fidelity checklist for the intervention strategy</a:t>
            </a:r>
          </a:p>
          <a:p>
            <a:r>
              <a:rPr lang="en-US" dirty="0" smtClean="0"/>
              <a:t>Eleven </a:t>
            </a:r>
            <a:r>
              <a:rPr lang="en-US" dirty="0"/>
              <a:t>studies (61.1%) included modeling</a:t>
            </a:r>
          </a:p>
          <a:p>
            <a:r>
              <a:rPr lang="en-US" dirty="0" smtClean="0"/>
              <a:t>Ten </a:t>
            </a:r>
            <a:r>
              <a:rPr lang="en-US" dirty="0"/>
              <a:t>studies (55.5%) included </a:t>
            </a:r>
            <a:r>
              <a:rPr lang="en-US" dirty="0" smtClean="0"/>
              <a:t>planning</a:t>
            </a:r>
            <a:endParaRPr lang="en-US" dirty="0"/>
          </a:p>
        </p:txBody>
      </p:sp>
    </p:spTree>
    <p:extLst>
      <p:ext uri="{BB962C8B-B14F-4D97-AF65-F5344CB8AC3E}">
        <p14:creationId xmlns:p14="http://schemas.microsoft.com/office/powerpoint/2010/main" val="415889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COACHING </a:t>
            </a:r>
            <a:r>
              <a:rPr lang="en-US" sz="3600" dirty="0" smtClean="0"/>
              <a:t>COMPONENTS Continued</a:t>
            </a:r>
            <a:endParaRPr lang="en-US" sz="3600" dirty="0"/>
          </a:p>
        </p:txBody>
      </p:sp>
      <p:sp>
        <p:nvSpPr>
          <p:cNvPr id="3" name="Content Placeholder 2"/>
          <p:cNvSpPr>
            <a:spLocks noGrp="1"/>
          </p:cNvSpPr>
          <p:nvPr>
            <p:ph idx="1"/>
          </p:nvPr>
        </p:nvSpPr>
        <p:spPr>
          <a:xfrm>
            <a:off x="1028700" y="2230733"/>
            <a:ext cx="7200900" cy="4089679"/>
          </a:xfrm>
        </p:spPr>
        <p:txBody>
          <a:bodyPr>
            <a:normAutofit/>
          </a:bodyPr>
          <a:lstStyle/>
          <a:p>
            <a:r>
              <a:rPr lang="en-US" dirty="0" smtClean="0"/>
              <a:t>Eight </a:t>
            </a:r>
            <a:r>
              <a:rPr lang="en-US" dirty="0"/>
              <a:t>studies (44.4%) included role play</a:t>
            </a:r>
          </a:p>
          <a:p>
            <a:r>
              <a:rPr lang="en-US" dirty="0" smtClean="0"/>
              <a:t>Five </a:t>
            </a:r>
            <a:r>
              <a:rPr lang="en-US" dirty="0"/>
              <a:t>studies (27.7%) included other (a component not falling into any of the other categories)</a:t>
            </a:r>
          </a:p>
          <a:p>
            <a:r>
              <a:rPr lang="en-US" dirty="0" smtClean="0"/>
              <a:t>Three </a:t>
            </a:r>
            <a:r>
              <a:rPr lang="en-US" dirty="0"/>
              <a:t>studies (16.6%) included self-monitoring feedback</a:t>
            </a:r>
          </a:p>
          <a:p>
            <a:r>
              <a:rPr lang="en-US" dirty="0" smtClean="0"/>
              <a:t>Two </a:t>
            </a:r>
            <a:r>
              <a:rPr lang="en-US" dirty="0"/>
              <a:t>studies (11.1%) included an intervention </a:t>
            </a:r>
            <a:r>
              <a:rPr lang="en-US" dirty="0" smtClean="0"/>
              <a:t>script</a:t>
            </a:r>
            <a:endParaRPr lang="en-US" dirty="0"/>
          </a:p>
        </p:txBody>
      </p:sp>
    </p:spTree>
    <p:extLst>
      <p:ext uri="{BB962C8B-B14F-4D97-AF65-F5344CB8AC3E}">
        <p14:creationId xmlns:p14="http://schemas.microsoft.com/office/powerpoint/2010/main" val="317826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 OUTCOME AND EFFECTIVENESS</a:t>
            </a:r>
            <a:endParaRPr lang="en-US" dirty="0"/>
          </a:p>
        </p:txBody>
      </p:sp>
      <p:sp>
        <p:nvSpPr>
          <p:cNvPr id="3" name="Content Placeholder 2"/>
          <p:cNvSpPr>
            <a:spLocks noGrp="1"/>
          </p:cNvSpPr>
          <p:nvPr>
            <p:ph idx="1"/>
          </p:nvPr>
        </p:nvSpPr>
        <p:spPr/>
        <p:txBody>
          <a:bodyPr/>
          <a:lstStyle/>
          <a:p>
            <a:pPr marL="0" indent="0">
              <a:buNone/>
            </a:pPr>
            <a:r>
              <a:rPr lang="en-US" b="1" dirty="0" smtClean="0"/>
              <a:t>Intervention</a:t>
            </a:r>
          </a:p>
          <a:p>
            <a:r>
              <a:rPr lang="en-US" dirty="0" smtClean="0"/>
              <a:t>18 studies (100%) measured special educators/paraprofessionals’ outcomes</a:t>
            </a:r>
          </a:p>
          <a:p>
            <a:pPr lvl="1"/>
            <a:r>
              <a:rPr lang="en-US" dirty="0" smtClean="0"/>
              <a:t>14 (77.8%) reported strong positive or positive effects</a:t>
            </a:r>
          </a:p>
          <a:p>
            <a:pPr lvl="1"/>
            <a:r>
              <a:rPr lang="en-US" dirty="0" smtClean="0"/>
              <a:t>4 (22.2%) reported mixed or variable effects</a:t>
            </a:r>
          </a:p>
          <a:p>
            <a:r>
              <a:rPr lang="en-US" dirty="0" smtClean="0"/>
              <a:t>10 studies (55.5%) measured child outcomes</a:t>
            </a:r>
          </a:p>
          <a:p>
            <a:pPr lvl="1"/>
            <a:r>
              <a:rPr lang="en-US" dirty="0" smtClean="0"/>
              <a:t>7 (38.9%) reported positive or strong positive effects</a:t>
            </a:r>
            <a:endParaRPr lang="en-US" dirty="0"/>
          </a:p>
        </p:txBody>
      </p:sp>
    </p:spTree>
    <p:extLst>
      <p:ext uri="{BB962C8B-B14F-4D97-AF65-F5344CB8AC3E}">
        <p14:creationId xmlns:p14="http://schemas.microsoft.com/office/powerpoint/2010/main" val="196183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NCDB USED THIS INFORMATION</a:t>
            </a:r>
          </a:p>
        </p:txBody>
      </p:sp>
      <p:sp>
        <p:nvSpPr>
          <p:cNvPr id="3" name="Content Placeholder 2"/>
          <p:cNvSpPr>
            <a:spLocks noGrp="1"/>
          </p:cNvSpPr>
          <p:nvPr>
            <p:ph idx="1"/>
          </p:nvPr>
        </p:nvSpPr>
        <p:spPr>
          <a:xfrm>
            <a:off x="1028700" y="1930161"/>
            <a:ext cx="7200900" cy="3581400"/>
          </a:xfrm>
        </p:spPr>
        <p:txBody>
          <a:bodyPr>
            <a:noAutofit/>
          </a:bodyPr>
          <a:lstStyle/>
          <a:p>
            <a:r>
              <a:rPr lang="en-US" sz="3200" dirty="0"/>
              <a:t>Using the literature reviewed </a:t>
            </a:r>
          </a:p>
          <a:p>
            <a:pPr lvl="1"/>
            <a:r>
              <a:rPr lang="en-US" sz="2800" dirty="0"/>
              <a:t>Identified best practices in coaching</a:t>
            </a:r>
          </a:p>
          <a:p>
            <a:pPr lvl="1"/>
            <a:r>
              <a:rPr lang="en-US" sz="2800" dirty="0"/>
              <a:t>Applied these </a:t>
            </a:r>
          </a:p>
          <a:p>
            <a:pPr lvl="2"/>
            <a:r>
              <a:rPr lang="en-US" sz="2400" dirty="0"/>
              <a:t>First to intervener coaching</a:t>
            </a:r>
          </a:p>
          <a:p>
            <a:pPr lvl="2"/>
            <a:r>
              <a:rPr lang="en-US" sz="2400" dirty="0"/>
              <a:t>Then to coaching education professionals who work with children who are deaf-blind</a:t>
            </a:r>
          </a:p>
          <a:p>
            <a:pPr lvl="1"/>
            <a:r>
              <a:rPr lang="en-US" sz="2800" dirty="0"/>
              <a:t>Adapted materials to fit deaf-blind practices</a:t>
            </a:r>
          </a:p>
        </p:txBody>
      </p:sp>
    </p:spTree>
    <p:extLst>
      <p:ext uri="{BB962C8B-B14F-4D97-AF65-F5344CB8AC3E}">
        <p14:creationId xmlns:p14="http://schemas.microsoft.com/office/powerpoint/2010/main" val="65991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ARE BEST PRACTICES IN COACHING?</a:t>
            </a:r>
          </a:p>
        </p:txBody>
      </p:sp>
      <p:sp>
        <p:nvSpPr>
          <p:cNvPr id="3" name="Content Placeholder 2"/>
          <p:cNvSpPr>
            <a:spLocks noGrp="1"/>
          </p:cNvSpPr>
          <p:nvPr>
            <p:ph sz="half" idx="1"/>
          </p:nvPr>
        </p:nvSpPr>
        <p:spPr>
          <a:xfrm>
            <a:off x="1028699" y="1768510"/>
            <a:ext cx="7341577" cy="3537021"/>
          </a:xfrm>
        </p:spPr>
        <p:txBody>
          <a:bodyPr>
            <a:normAutofit fontScale="55000" lnSpcReduction="20000"/>
          </a:bodyPr>
          <a:lstStyle/>
          <a:p>
            <a:r>
              <a:rPr lang="en-US" sz="4400" dirty="0"/>
              <a:t>Instructive or performance feedback</a:t>
            </a:r>
          </a:p>
          <a:p>
            <a:r>
              <a:rPr lang="en-US" sz="4400" dirty="0"/>
              <a:t>A clear description of the intervention strategy</a:t>
            </a:r>
          </a:p>
          <a:p>
            <a:r>
              <a:rPr lang="en-US" sz="4400" dirty="0"/>
              <a:t>A fidelity checklist for the intervention strategy</a:t>
            </a:r>
          </a:p>
          <a:p>
            <a:r>
              <a:rPr lang="en-US" sz="4400" dirty="0"/>
              <a:t>Modeling</a:t>
            </a:r>
          </a:p>
          <a:p>
            <a:r>
              <a:rPr lang="en-US" sz="4400" dirty="0"/>
              <a:t>Planning</a:t>
            </a:r>
          </a:p>
          <a:p>
            <a:r>
              <a:rPr lang="en-US" sz="4400" dirty="0"/>
              <a:t>Role play</a:t>
            </a:r>
          </a:p>
          <a:p>
            <a:r>
              <a:rPr lang="en-US" sz="4400" dirty="0"/>
              <a:t>Self-monitoring</a:t>
            </a:r>
          </a:p>
          <a:p>
            <a:r>
              <a:rPr lang="en-US" sz="4400" dirty="0"/>
              <a:t>Use of an intervention script</a:t>
            </a:r>
          </a:p>
          <a:p>
            <a:endParaRPr lang="en-US" dirty="0"/>
          </a:p>
        </p:txBody>
      </p:sp>
      <p:sp>
        <p:nvSpPr>
          <p:cNvPr id="4" name="Content Placeholder 3"/>
          <p:cNvSpPr>
            <a:spLocks noGrp="1"/>
          </p:cNvSpPr>
          <p:nvPr>
            <p:ph sz="half" idx="2"/>
          </p:nvPr>
        </p:nvSpPr>
        <p:spPr>
          <a:xfrm>
            <a:off x="1934678" y="5717405"/>
            <a:ext cx="6295214" cy="327260"/>
          </a:xfrm>
        </p:spPr>
        <p:txBody>
          <a:bodyPr>
            <a:noAutofit/>
          </a:bodyPr>
          <a:lstStyle/>
          <a:p>
            <a:pPr marL="0" indent="0">
              <a:buNone/>
            </a:pPr>
            <a:r>
              <a:rPr lang="en-US" sz="900" dirty="0">
                <a:latin typeface="Arial" panose="020B0604020202020204" pitchFamily="34" charset="0"/>
                <a:cs typeface="Arial" panose="020B0604020202020204" pitchFamily="34" charset="0"/>
              </a:rPr>
              <a:t>Brock, M. E., &amp; Carter, E. W. (2013). A systematic review of paraprofessional-delivered educational practices to improve outcomes for students with intellectual and developmental disabilities. </a:t>
            </a:r>
            <a:r>
              <a:rPr lang="en-US" sz="900" i="1" dirty="0">
                <a:latin typeface="Arial" panose="020B0604020202020204" pitchFamily="34" charset="0"/>
                <a:cs typeface="Arial" panose="020B0604020202020204" pitchFamily="34" charset="0"/>
              </a:rPr>
              <a:t>Research and Practice for Persons with Severe Disabilities, 38</a:t>
            </a:r>
            <a:r>
              <a:rPr lang="en-US" sz="900" dirty="0">
                <a:latin typeface="Arial" panose="020B0604020202020204" pitchFamily="34" charset="0"/>
                <a:cs typeface="Arial" panose="020B0604020202020204" pitchFamily="34" charset="0"/>
              </a:rPr>
              <a:t>, 211-221. </a:t>
            </a:r>
            <a:r>
              <a:rPr lang="en-US" sz="900" dirty="0" err="1">
                <a:latin typeface="Arial" panose="020B0604020202020204" pitchFamily="34" charset="0"/>
                <a:cs typeface="Arial" panose="020B0604020202020204" pitchFamily="34" charset="0"/>
              </a:rPr>
              <a:t>doi</a:t>
            </a:r>
            <a:r>
              <a:rPr lang="en-US" sz="900" dirty="0">
                <a:latin typeface="Arial" panose="020B0604020202020204" pitchFamily="34" charset="0"/>
                <a:cs typeface="Arial" panose="020B0604020202020204" pitchFamily="34" charset="0"/>
              </a:rPr>
              <a:t>: 10.1177/154079691303800401</a:t>
            </a:r>
          </a:p>
          <a:p>
            <a:endParaRPr lang="en-US" sz="900" dirty="0"/>
          </a:p>
        </p:txBody>
      </p:sp>
    </p:spTree>
    <p:extLst>
      <p:ext uri="{BB962C8B-B14F-4D97-AF65-F5344CB8AC3E}">
        <p14:creationId xmlns:p14="http://schemas.microsoft.com/office/powerpoint/2010/main" val="169596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NCDB’S SUGGESTIONS FOR SUCCESSFUL COACHING</a:t>
            </a:r>
          </a:p>
        </p:txBody>
      </p:sp>
      <p:sp>
        <p:nvSpPr>
          <p:cNvPr id="3" name="Content Placeholder 2"/>
          <p:cNvSpPr>
            <a:spLocks noGrp="1"/>
          </p:cNvSpPr>
          <p:nvPr>
            <p:ph idx="1"/>
          </p:nvPr>
        </p:nvSpPr>
        <p:spPr/>
        <p:txBody>
          <a:bodyPr>
            <a:normAutofit fontScale="92500" lnSpcReduction="20000"/>
          </a:bodyPr>
          <a:lstStyle/>
          <a:p>
            <a:r>
              <a:rPr lang="en-US" dirty="0"/>
              <a:t>Well-defined practices. </a:t>
            </a:r>
          </a:p>
          <a:p>
            <a:pPr lvl="1"/>
            <a:r>
              <a:rPr lang="en-US" dirty="0"/>
              <a:t>Because the purpose of coaching is to promote the use of specific evidence-based practices, it is essential to clearly define the core components of these practices and how they should be implemented.</a:t>
            </a:r>
          </a:p>
          <a:p>
            <a:r>
              <a:rPr lang="en-US" dirty="0"/>
              <a:t>Indicators of practitioner performance. </a:t>
            </a:r>
          </a:p>
          <a:p>
            <a:pPr lvl="1"/>
            <a:r>
              <a:rPr lang="en-US" dirty="0"/>
              <a:t>The process of defining an intervention should include the development of indicators to measure the practitioner’s fidelity of implementation.</a:t>
            </a:r>
          </a:p>
          <a:p>
            <a:r>
              <a:rPr lang="en-US" dirty="0"/>
              <a:t>Well-prepared coaches. </a:t>
            </a:r>
          </a:p>
          <a:p>
            <a:pPr lvl="1"/>
            <a:r>
              <a:rPr lang="en-US" dirty="0"/>
              <a:t>Coaches should have expertise in both the practices being coached and effective coaching techniques.</a:t>
            </a:r>
          </a:p>
          <a:p>
            <a:endParaRPr lang="en-US" dirty="0"/>
          </a:p>
        </p:txBody>
      </p:sp>
    </p:spTree>
    <p:extLst>
      <p:ext uri="{BB962C8B-B14F-4D97-AF65-F5344CB8AC3E}">
        <p14:creationId xmlns:p14="http://schemas.microsoft.com/office/powerpoint/2010/main" val="215906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44261"/>
            <a:ext cx="7200900" cy="1127364"/>
          </a:xfrm>
        </p:spPr>
        <p:txBody>
          <a:bodyPr>
            <a:normAutofit/>
          </a:bodyPr>
          <a:lstStyle/>
          <a:p>
            <a:r>
              <a:rPr lang="en-US" sz="3600" dirty="0" smtClean="0"/>
              <a:t>AGENDA</a:t>
            </a:r>
            <a:endParaRPr lang="en-US" sz="3600" dirty="0"/>
          </a:p>
        </p:txBody>
      </p:sp>
      <p:sp>
        <p:nvSpPr>
          <p:cNvPr id="3" name="Content Placeholder 2"/>
          <p:cNvSpPr>
            <a:spLocks noGrp="1"/>
          </p:cNvSpPr>
          <p:nvPr>
            <p:ph idx="1"/>
          </p:nvPr>
        </p:nvSpPr>
        <p:spPr>
          <a:xfrm>
            <a:off x="771525" y="1671637"/>
            <a:ext cx="7972425" cy="4471987"/>
          </a:xfrm>
        </p:spPr>
        <p:txBody>
          <a:bodyPr>
            <a:noAutofit/>
          </a:bodyPr>
          <a:lstStyle/>
          <a:p>
            <a:r>
              <a:rPr lang="en-US" dirty="0"/>
              <a:t>Discuss evidence </a:t>
            </a:r>
          </a:p>
          <a:p>
            <a:r>
              <a:rPr lang="en-US" dirty="0"/>
              <a:t>Description of Coaching</a:t>
            </a:r>
          </a:p>
          <a:p>
            <a:r>
              <a:rPr lang="en-US" dirty="0"/>
              <a:t>Literature Review (helping you plan for the future)</a:t>
            </a:r>
          </a:p>
          <a:p>
            <a:r>
              <a:rPr lang="en-US" dirty="0"/>
              <a:t>How NCDB Used the Lit Review Information</a:t>
            </a:r>
          </a:p>
          <a:p>
            <a:r>
              <a:rPr lang="en-US" dirty="0"/>
              <a:t>Best Practices in Coaching</a:t>
            </a:r>
          </a:p>
          <a:p>
            <a:r>
              <a:rPr lang="en-US" dirty="0"/>
              <a:t>NCDB’s Suggestions for Successful Coaching</a:t>
            </a:r>
          </a:p>
          <a:p>
            <a:r>
              <a:rPr lang="en-US" dirty="0"/>
              <a:t>Coaching Package</a:t>
            </a:r>
          </a:p>
          <a:p>
            <a:r>
              <a:rPr lang="en-US" dirty="0"/>
              <a:t>Q &amp; A</a:t>
            </a:r>
          </a:p>
        </p:txBody>
      </p:sp>
    </p:spTree>
    <p:extLst>
      <p:ext uri="{BB962C8B-B14F-4D97-AF65-F5344CB8AC3E}">
        <p14:creationId xmlns:p14="http://schemas.microsoft.com/office/powerpoint/2010/main" val="3748422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NCDB’S SUGGESTIONS FOR SUCCESSFUL COACHING </a:t>
            </a:r>
            <a:r>
              <a:rPr lang="en-US" sz="3200" dirty="0" smtClean="0"/>
              <a:t>Continued</a:t>
            </a:r>
            <a:endParaRPr lang="en-US" sz="3200" dirty="0"/>
          </a:p>
        </p:txBody>
      </p:sp>
      <p:sp>
        <p:nvSpPr>
          <p:cNvPr id="3" name="Content Placeholder 2"/>
          <p:cNvSpPr>
            <a:spLocks noGrp="1"/>
          </p:cNvSpPr>
          <p:nvPr>
            <p:ph idx="1"/>
          </p:nvPr>
        </p:nvSpPr>
        <p:spPr>
          <a:xfrm>
            <a:off x="1028700" y="2131128"/>
            <a:ext cx="7200900" cy="3937239"/>
          </a:xfrm>
        </p:spPr>
        <p:txBody>
          <a:bodyPr>
            <a:normAutofit fontScale="92500" lnSpcReduction="20000"/>
          </a:bodyPr>
          <a:lstStyle/>
          <a:p>
            <a:r>
              <a:rPr lang="en-US" dirty="0"/>
              <a:t>Coaching follows training about the intervention.</a:t>
            </a:r>
          </a:p>
          <a:p>
            <a:pPr lvl="1"/>
            <a:r>
              <a:rPr lang="en-US" dirty="0"/>
              <a:t>Training usually takes place in a group setting but in some cases may be provided individually by the coach.</a:t>
            </a:r>
          </a:p>
          <a:p>
            <a:r>
              <a:rPr lang="en-US" dirty="0"/>
              <a:t>Flexibility </a:t>
            </a:r>
          </a:p>
          <a:p>
            <a:pPr lvl="1"/>
            <a:r>
              <a:rPr lang="en-US" dirty="0"/>
              <a:t>The coaching schedule and content are adapted along the way according to the practitioner’s mastery of the skills being taught.</a:t>
            </a:r>
          </a:p>
          <a:p>
            <a:r>
              <a:rPr lang="en-US" dirty="0"/>
              <a:t>Clear distinctions between coaches and supervisors. </a:t>
            </a:r>
          </a:p>
          <a:p>
            <a:pPr lvl="1"/>
            <a:r>
              <a:rPr lang="en-US" dirty="0"/>
              <a:t>Supervisors should not serve as coaches (this can lead to role confusion). </a:t>
            </a:r>
          </a:p>
          <a:p>
            <a:pPr lvl="1"/>
            <a:r>
              <a:rPr lang="en-US" dirty="0"/>
              <a:t>The coach should work with the practitioner’s supervisor to make sure he or she understands and is supportive of the practices being coached</a:t>
            </a:r>
            <a:r>
              <a:rPr lang="en-US" dirty="0" smtClean="0"/>
              <a:t>.</a:t>
            </a:r>
            <a:endParaRPr lang="en-US" dirty="0"/>
          </a:p>
        </p:txBody>
      </p:sp>
    </p:spTree>
    <p:extLst>
      <p:ext uri="{BB962C8B-B14F-4D97-AF65-F5344CB8AC3E}">
        <p14:creationId xmlns:p14="http://schemas.microsoft.com/office/powerpoint/2010/main" val="181466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COACHING PACKAGE</a:t>
            </a:r>
          </a:p>
        </p:txBody>
      </p:sp>
      <p:sp>
        <p:nvSpPr>
          <p:cNvPr id="3" name="Content Placeholder 2"/>
          <p:cNvSpPr>
            <a:spLocks noGrp="1"/>
          </p:cNvSpPr>
          <p:nvPr>
            <p:ph idx="1"/>
          </p:nvPr>
        </p:nvSpPr>
        <p:spPr/>
        <p:txBody>
          <a:bodyPr>
            <a:normAutofit fontScale="92500" lnSpcReduction="20000"/>
          </a:bodyPr>
          <a:lstStyle/>
          <a:p>
            <a:r>
              <a:rPr lang="en-US" dirty="0"/>
              <a:t>Based on CEC competencies for both </a:t>
            </a:r>
            <a:r>
              <a:rPr lang="en-US" dirty="0" smtClean="0">
                <a:hlinkClick r:id="rId2"/>
              </a:rPr>
              <a:t>Deaf-Blind</a:t>
            </a:r>
            <a:r>
              <a:rPr lang="en-US" baseline="30000" dirty="0" smtClean="0"/>
              <a:t>1 </a:t>
            </a:r>
            <a:r>
              <a:rPr lang="en-US" dirty="0" smtClean="0"/>
              <a:t>and </a:t>
            </a:r>
            <a:r>
              <a:rPr lang="en-US" dirty="0">
                <a:hlinkClick r:id="rId3"/>
              </a:rPr>
              <a:t>Interveners</a:t>
            </a:r>
            <a:r>
              <a:rPr lang="en-US" baseline="30000" dirty="0"/>
              <a:t>2</a:t>
            </a:r>
          </a:p>
          <a:p>
            <a:r>
              <a:rPr lang="en-US" dirty="0">
                <a:hlinkClick r:id="rId4"/>
              </a:rPr>
              <a:t>Coaching Practitioners of Children Who Are Deaf-Blind </a:t>
            </a:r>
            <a:r>
              <a:rPr lang="en-US" dirty="0" smtClean="0">
                <a:hlinkClick r:id="rId4"/>
              </a:rPr>
              <a:t>Webpage</a:t>
            </a:r>
            <a:r>
              <a:rPr lang="en-US" baseline="30000" dirty="0" smtClean="0"/>
              <a:t>3</a:t>
            </a:r>
            <a:r>
              <a:rPr lang="en-US" dirty="0" smtClean="0"/>
              <a:t> </a:t>
            </a:r>
            <a:r>
              <a:rPr lang="en-US" dirty="0"/>
              <a:t>includes all of the guidance, resources, and forms.</a:t>
            </a:r>
          </a:p>
          <a:p>
            <a:r>
              <a:rPr lang="en-US" dirty="0"/>
              <a:t>Let’s go to the website:</a:t>
            </a:r>
          </a:p>
          <a:p>
            <a:pPr lvl="1"/>
            <a:r>
              <a:rPr lang="en-US" dirty="0"/>
              <a:t>Look at the documents</a:t>
            </a:r>
          </a:p>
          <a:p>
            <a:pPr lvl="1"/>
            <a:r>
              <a:rPr lang="en-US" dirty="0"/>
              <a:t>Discuss how they can be used in TA</a:t>
            </a:r>
          </a:p>
          <a:p>
            <a:endParaRPr lang="en-US" dirty="0"/>
          </a:p>
          <a:p>
            <a:pPr marL="0" indent="0">
              <a:buNone/>
            </a:pPr>
            <a:r>
              <a:rPr lang="en-US" sz="1400" dirty="0"/>
              <a:t>1 Deaf-Blind: https://tinyurl.com/ybr7pm2d; 2 Interveners: https://tinyurl.com/ztsc3ev;</a:t>
            </a:r>
          </a:p>
          <a:p>
            <a:pPr marL="0" indent="0">
              <a:buNone/>
            </a:pPr>
            <a:r>
              <a:rPr lang="en-US" sz="1400" dirty="0"/>
              <a:t>3 https://</a:t>
            </a:r>
            <a:r>
              <a:rPr lang="en-US" sz="1400" dirty="0" smtClean="0"/>
              <a:t>nationaldb.org/pages/show/coaching-practitioners-of-children-who-are-deaf-blind</a:t>
            </a:r>
            <a:endParaRPr lang="en-US" sz="1400" dirty="0"/>
          </a:p>
        </p:txBody>
      </p:sp>
    </p:spTree>
    <p:extLst>
      <p:ext uri="{BB962C8B-B14F-4D97-AF65-F5344CB8AC3E}">
        <p14:creationId xmlns:p14="http://schemas.microsoft.com/office/powerpoint/2010/main" val="328332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Placeholder 5" descr="Q&amp;A"/>
          <p:cNvPicPr>
            <a:picLocks noGrp="1" noChangeAspect="1"/>
          </p:cNvPicPr>
          <p:nvPr>
            <p:ph type="pic" sz="quarter" idx="13"/>
          </p:nvPr>
        </p:nvPicPr>
        <p:blipFill>
          <a:blip r:embed="rId2"/>
          <a:stretch>
            <a:fillRect/>
          </a:stretch>
        </p:blipFill>
        <p:spPr>
          <a:xfrm>
            <a:off x="2280976" y="2150347"/>
            <a:ext cx="4891259" cy="2991528"/>
          </a:xfrm>
          <a:prstGeom prst="rect">
            <a:avLst/>
          </a:prstGeom>
        </p:spPr>
      </p:pic>
    </p:spTree>
    <p:extLst>
      <p:ext uri="{BB962C8B-B14F-4D97-AF65-F5344CB8AC3E}">
        <p14:creationId xmlns:p14="http://schemas.microsoft.com/office/powerpoint/2010/main" val="367074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EVIDENCE?</a:t>
            </a:r>
          </a:p>
        </p:txBody>
      </p:sp>
      <p:sp>
        <p:nvSpPr>
          <p:cNvPr id="3" name="Content Placeholder 2"/>
          <p:cNvSpPr>
            <a:spLocks noGrp="1"/>
          </p:cNvSpPr>
          <p:nvPr>
            <p:ph sz="half" idx="1"/>
          </p:nvPr>
        </p:nvSpPr>
        <p:spPr>
          <a:xfrm>
            <a:off x="1028700" y="1636296"/>
            <a:ext cx="7200900" cy="3801978"/>
          </a:xfrm>
        </p:spPr>
        <p:txBody>
          <a:bodyPr>
            <a:normAutofit/>
          </a:bodyPr>
          <a:lstStyle/>
          <a:p>
            <a:r>
              <a:rPr lang="en-US" dirty="0"/>
              <a:t>Evidence-based practices (EBPs) proven through high-quality research (essential)</a:t>
            </a:r>
          </a:p>
          <a:p>
            <a:r>
              <a:rPr lang="en-US" dirty="0"/>
              <a:t>Educators within low-incidence disability areas have limited research-based information to guide practice </a:t>
            </a:r>
          </a:p>
          <a:p>
            <a:r>
              <a:rPr lang="en-US" dirty="0"/>
              <a:t>Without extensive training and support, special educators and paraprofessionals typically</a:t>
            </a:r>
          </a:p>
          <a:p>
            <a:pPr lvl="1"/>
            <a:r>
              <a:rPr lang="en-US" dirty="0"/>
              <a:t>Implement few EBPs AND</a:t>
            </a:r>
          </a:p>
          <a:p>
            <a:pPr lvl="1"/>
            <a:r>
              <a:rPr lang="en-US" dirty="0"/>
              <a:t>Often with inconsistent fidelity</a:t>
            </a:r>
          </a:p>
        </p:txBody>
      </p:sp>
      <p:sp>
        <p:nvSpPr>
          <p:cNvPr id="4" name="Content Placeholder 3"/>
          <p:cNvSpPr>
            <a:spLocks noGrp="1"/>
          </p:cNvSpPr>
          <p:nvPr>
            <p:ph sz="half" idx="2"/>
          </p:nvPr>
        </p:nvSpPr>
        <p:spPr>
          <a:xfrm>
            <a:off x="3205213" y="5825797"/>
            <a:ext cx="5679198" cy="448378"/>
          </a:xfrm>
        </p:spPr>
        <p:txBody>
          <a:bodyPr>
            <a:normAutofit/>
          </a:bodyPr>
          <a:lstStyle/>
          <a:p>
            <a:pPr marL="0" indent="0">
              <a:buNone/>
            </a:pPr>
            <a:r>
              <a:rPr lang="en-US" sz="1100" dirty="0"/>
              <a:t>Brock &amp; Carter, 2015; Cook &amp; Cook, 2013; Ferrell, 2006; Hatton, 2014; Odom, Cox, Brock, &amp; National Professional Development Center on ASD, 2013</a:t>
            </a:r>
          </a:p>
          <a:p>
            <a:endParaRPr lang="en-US" sz="1200" dirty="0"/>
          </a:p>
        </p:txBody>
      </p:sp>
    </p:spTree>
    <p:extLst>
      <p:ext uri="{BB962C8B-B14F-4D97-AF65-F5344CB8AC3E}">
        <p14:creationId xmlns:p14="http://schemas.microsoft.com/office/powerpoint/2010/main" val="134446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GAP BETWEEN RESEARCH AND IMPLEMENTATION: SPECIAL </a:t>
            </a:r>
            <a:r>
              <a:rPr lang="en-US" sz="3200" dirty="0" smtClean="0"/>
              <a:t>EDUCATORS</a:t>
            </a:r>
            <a:endParaRPr lang="en-US" sz="3200" dirty="0"/>
          </a:p>
        </p:txBody>
      </p:sp>
      <p:sp>
        <p:nvSpPr>
          <p:cNvPr id="3" name="Content Placeholder 2"/>
          <p:cNvSpPr>
            <a:spLocks noGrp="1"/>
          </p:cNvSpPr>
          <p:nvPr>
            <p:ph sz="half" idx="1"/>
          </p:nvPr>
        </p:nvSpPr>
        <p:spPr>
          <a:xfrm>
            <a:off x="1028699" y="3003082"/>
            <a:ext cx="7345279" cy="2473693"/>
          </a:xfrm>
        </p:spPr>
        <p:txBody>
          <a:bodyPr>
            <a:normAutofit lnSpcReduction="10000"/>
          </a:bodyPr>
          <a:lstStyle/>
          <a:p>
            <a:r>
              <a:rPr lang="en-US" dirty="0"/>
              <a:t>The expectations for using EBP combined with the initial lack of experience and support can leave some special educators feeling overwhelmed and unsuccessful.</a:t>
            </a:r>
          </a:p>
          <a:p>
            <a:pPr lvl="1"/>
            <a:r>
              <a:rPr lang="en-US" dirty="0"/>
              <a:t>Can translate into less than optimal job </a:t>
            </a:r>
            <a:r>
              <a:rPr lang="en-US" dirty="0" smtClean="0"/>
              <a:t>performance</a:t>
            </a:r>
            <a:endParaRPr lang="en-US" dirty="0"/>
          </a:p>
        </p:txBody>
      </p:sp>
      <p:sp>
        <p:nvSpPr>
          <p:cNvPr id="5" name="Content Placeholder 4"/>
          <p:cNvSpPr>
            <a:spLocks noGrp="1"/>
          </p:cNvSpPr>
          <p:nvPr>
            <p:ph sz="half" idx="2"/>
          </p:nvPr>
        </p:nvSpPr>
        <p:spPr>
          <a:xfrm>
            <a:off x="4894052" y="5611528"/>
            <a:ext cx="3335840" cy="255873"/>
          </a:xfrm>
        </p:spPr>
        <p:txBody>
          <a:bodyPr>
            <a:normAutofit lnSpcReduction="10000"/>
          </a:bodyPr>
          <a:lstStyle/>
          <a:p>
            <a:pPr marL="0" indent="0">
              <a:buNone/>
            </a:pPr>
            <a:r>
              <a:rPr lang="da-DK" sz="1200" dirty="0">
                <a:solidFill>
                  <a:srgbClr val="44546A"/>
                </a:solidFill>
              </a:rPr>
              <a:t>Israel et al., 2012; Simpson, 2004, </a:t>
            </a:r>
            <a:r>
              <a:rPr lang="da-DK" sz="1200" dirty="0" smtClean="0">
                <a:solidFill>
                  <a:srgbClr val="44546A"/>
                </a:solidFill>
              </a:rPr>
              <a:t>2008</a:t>
            </a:r>
            <a:endParaRPr lang="da-DK" sz="1200" dirty="0">
              <a:solidFill>
                <a:srgbClr val="44546A"/>
              </a:solidFill>
              <a:ea typeface="Cabin"/>
              <a:cs typeface="Cabin"/>
              <a:sym typeface="Cabin"/>
            </a:endParaRPr>
          </a:p>
        </p:txBody>
      </p:sp>
    </p:spTree>
    <p:extLst>
      <p:ext uri="{BB962C8B-B14F-4D97-AF65-F5344CB8AC3E}">
        <p14:creationId xmlns:p14="http://schemas.microsoft.com/office/powerpoint/2010/main" val="8094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GAP BETWEEN RESEARCH AND IMPLEMENTATION: SPECIAL EDUCATORS  Continued</a:t>
            </a:r>
          </a:p>
        </p:txBody>
      </p:sp>
      <p:sp>
        <p:nvSpPr>
          <p:cNvPr id="3" name="Content Placeholder 2"/>
          <p:cNvSpPr>
            <a:spLocks noGrp="1"/>
          </p:cNvSpPr>
          <p:nvPr>
            <p:ph sz="half" idx="1"/>
          </p:nvPr>
        </p:nvSpPr>
        <p:spPr>
          <a:xfrm>
            <a:off x="1028700" y="2286000"/>
            <a:ext cx="7200900" cy="3560323"/>
          </a:xfrm>
        </p:spPr>
        <p:txBody>
          <a:bodyPr>
            <a:normAutofit/>
          </a:bodyPr>
          <a:lstStyle/>
          <a:p>
            <a:r>
              <a:rPr lang="en-US" dirty="0"/>
              <a:t>New special educators who must use EBPs with students with moderate to severe disabilities may feel particular challenges.</a:t>
            </a:r>
          </a:p>
          <a:p>
            <a:r>
              <a:rPr lang="en-US" dirty="0"/>
              <a:t>Much like paraprofessionals in the classroom, special educators may feel under-trained and unprepared for implementing EBPs. </a:t>
            </a:r>
          </a:p>
        </p:txBody>
      </p:sp>
    </p:spTree>
    <p:extLst>
      <p:ext uri="{BB962C8B-B14F-4D97-AF65-F5344CB8AC3E}">
        <p14:creationId xmlns:p14="http://schemas.microsoft.com/office/powerpoint/2010/main" val="260738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4" y="2069468"/>
            <a:ext cx="3375497" cy="2157884"/>
          </a:xfrm>
        </p:spPr>
        <p:txBody>
          <a:bodyPr/>
          <a:lstStyle/>
          <a:p>
            <a:r>
              <a:rPr lang="en-US" sz="2000" dirty="0"/>
              <a:t>THE GAP BETWEEN RESEARCH AND IMPLEMENTATION: </a:t>
            </a:r>
            <a:r>
              <a:rPr lang="en-US" sz="2000" dirty="0" smtClean="0"/>
              <a:t>PARAPROFESSIONALS</a:t>
            </a:r>
            <a:endParaRPr lang="en-US" sz="2000" dirty="0"/>
          </a:p>
        </p:txBody>
      </p:sp>
      <p:sp>
        <p:nvSpPr>
          <p:cNvPr id="5" name="Content Placeholder 4"/>
          <p:cNvSpPr>
            <a:spLocks noGrp="1"/>
          </p:cNvSpPr>
          <p:nvPr>
            <p:ph idx="1"/>
          </p:nvPr>
        </p:nvSpPr>
        <p:spPr/>
        <p:txBody>
          <a:bodyPr>
            <a:normAutofit fontScale="92500"/>
          </a:bodyPr>
          <a:lstStyle/>
          <a:p>
            <a:pPr marL="0" indent="0">
              <a:buNone/>
            </a:pPr>
            <a:r>
              <a:rPr lang="en-US" dirty="0"/>
              <a:t>Despite the responsibility of paraprofessionals, many have received little to no training, and often feel frustrated and unprepared to meet the needs of students.</a:t>
            </a:r>
          </a:p>
        </p:txBody>
      </p:sp>
      <p:sp>
        <p:nvSpPr>
          <p:cNvPr id="6" name="Content Placeholder 5"/>
          <p:cNvSpPr>
            <a:spLocks noGrp="1"/>
          </p:cNvSpPr>
          <p:nvPr>
            <p:ph sz="quarter" idx="13"/>
          </p:nvPr>
        </p:nvSpPr>
        <p:spPr>
          <a:xfrm>
            <a:off x="3924300" y="2160396"/>
            <a:ext cx="4684713" cy="1919237"/>
          </a:xfrm>
        </p:spPr>
        <p:txBody>
          <a:bodyPr>
            <a:normAutofit fontScale="92500"/>
          </a:bodyPr>
          <a:lstStyle/>
          <a:p>
            <a:pPr marL="0" indent="0">
              <a:buNone/>
            </a:pPr>
            <a:r>
              <a:rPr lang="en-US" dirty="0"/>
              <a:t>Most paraprofessionals have never received training on basic instructional strategies, and many continue to be either undertrained or completely untrained.</a:t>
            </a:r>
          </a:p>
          <a:p>
            <a:endParaRPr lang="en-US" dirty="0"/>
          </a:p>
        </p:txBody>
      </p:sp>
      <p:sp>
        <p:nvSpPr>
          <p:cNvPr id="7" name="Content Placeholder 6"/>
          <p:cNvSpPr>
            <a:spLocks noGrp="1"/>
          </p:cNvSpPr>
          <p:nvPr>
            <p:ph sz="quarter" idx="14"/>
          </p:nvPr>
        </p:nvSpPr>
        <p:spPr/>
        <p:txBody>
          <a:bodyPr>
            <a:normAutofit lnSpcReduction="10000"/>
          </a:bodyPr>
          <a:lstStyle/>
          <a:p>
            <a:pPr marL="0" indent="0">
              <a:buNone/>
            </a:pPr>
            <a:r>
              <a:rPr lang="en-US" dirty="0"/>
              <a:t>Without training, studies suggest that paraprofessional support has not been shown to improve the outcomes of students with disabilities and may, in fact, hinder them. </a:t>
            </a:r>
          </a:p>
        </p:txBody>
      </p:sp>
      <p:sp>
        <p:nvSpPr>
          <p:cNvPr id="8" name="Content Placeholder 7"/>
          <p:cNvSpPr>
            <a:spLocks noGrp="1"/>
          </p:cNvSpPr>
          <p:nvPr>
            <p:ph sz="quarter" idx="15"/>
          </p:nvPr>
        </p:nvSpPr>
        <p:spPr>
          <a:xfrm>
            <a:off x="3924300" y="6131498"/>
            <a:ext cx="4684713" cy="273050"/>
          </a:xfrm>
        </p:spPr>
        <p:txBody>
          <a:bodyPr/>
          <a:lstStyle/>
          <a:p>
            <a:r>
              <a:rPr lang="en-US" sz="1000" dirty="0"/>
              <a:t>Bingham, Spooner, &amp; Browder, 2007; Carter, O’Rourke, </a:t>
            </a:r>
            <a:r>
              <a:rPr lang="en-US" sz="1000" dirty="0" err="1"/>
              <a:t>Sisco</a:t>
            </a:r>
            <a:r>
              <a:rPr lang="en-US" sz="1000" dirty="0"/>
              <a:t>, &amp; </a:t>
            </a:r>
            <a:r>
              <a:rPr lang="en-US" sz="1000" dirty="0" err="1"/>
              <a:t>Pelsue</a:t>
            </a:r>
            <a:r>
              <a:rPr lang="en-US" sz="1000" dirty="0"/>
              <a:t>, 2009; </a:t>
            </a:r>
            <a:r>
              <a:rPr lang="en-US" sz="1000" dirty="0" err="1"/>
              <a:t>Giangreco</a:t>
            </a:r>
            <a:r>
              <a:rPr lang="en-US" sz="1000" dirty="0"/>
              <a:t>, 2003; </a:t>
            </a:r>
            <a:r>
              <a:rPr lang="en-US" sz="1000" dirty="0" err="1"/>
              <a:t>Giangreco</a:t>
            </a:r>
            <a:r>
              <a:rPr lang="en-US" sz="1000" dirty="0"/>
              <a:t>, Suter, &amp; Doyle, 2010</a:t>
            </a:r>
          </a:p>
          <a:p>
            <a:endParaRPr lang="en-US" sz="1000" dirty="0"/>
          </a:p>
        </p:txBody>
      </p:sp>
    </p:spTree>
    <p:extLst>
      <p:ext uri="{BB962C8B-B14F-4D97-AF65-F5344CB8AC3E}">
        <p14:creationId xmlns:p14="http://schemas.microsoft.com/office/powerpoint/2010/main" val="152336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GAP BETWEEN RESEARCH AND IMPLEMENTATION: INTERVENERS &amp; TEACHERS OF CHILDREN WHO ARE DEAF-BLIND</a:t>
            </a:r>
          </a:p>
        </p:txBody>
      </p:sp>
      <p:pic>
        <p:nvPicPr>
          <p:cNvPr id="6" name="Picture Placeholder 5" descr="A black hole in space that is colored black and purple with many stars surrounding the hole.  It is rimmed by white, lavendar, and purple circles."/>
          <p:cNvPicPr>
            <a:picLocks noGrp="1" noChangeAspect="1"/>
          </p:cNvPicPr>
          <p:nvPr>
            <p:ph type="pic" sz="quarter" idx="13"/>
          </p:nvPr>
        </p:nvPicPr>
        <p:blipFill>
          <a:blip r:embed="rId2"/>
          <a:srcRect t="2541" b="2541"/>
          <a:stretch>
            <a:fillRect/>
          </a:stretch>
        </p:blipFill>
        <p:spPr>
          <a:xfrm>
            <a:off x="1886552" y="2345524"/>
            <a:ext cx="5813659" cy="3698344"/>
          </a:xfrm>
          <a:prstGeom prst="rect">
            <a:avLst/>
          </a:prstGeom>
        </p:spPr>
      </p:pic>
    </p:spTree>
    <p:extLst>
      <p:ext uri="{BB962C8B-B14F-4D97-AF65-F5344CB8AC3E}">
        <p14:creationId xmlns:p14="http://schemas.microsoft.com/office/powerpoint/2010/main" val="106129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ANSWER IS COACHING</a:t>
            </a:r>
          </a:p>
        </p:txBody>
      </p:sp>
      <p:pic>
        <p:nvPicPr>
          <p:cNvPr id="9" name="Picture Placeholder 8" descr="Decorative Image"/>
          <p:cNvPicPr preferRelativeResize="0">
            <a:picLocks noGrp="1"/>
          </p:cNvPicPr>
          <p:nvPr>
            <p:ph type="pic" sz="quarter" idx="13"/>
          </p:nvPr>
        </p:nvPicPr>
        <p:blipFill>
          <a:blip r:embed="rId2"/>
          <a:stretch>
            <a:fillRect/>
          </a:stretch>
        </p:blipFill>
        <p:spPr>
          <a:xfrm>
            <a:off x="2170444" y="1689691"/>
            <a:ext cx="5047926" cy="3871296"/>
          </a:xfrm>
          <a:prstGeom prst="rect">
            <a:avLst/>
          </a:prstGeom>
        </p:spPr>
      </p:pic>
    </p:spTree>
    <p:extLst>
      <p:ext uri="{BB962C8B-B14F-4D97-AF65-F5344CB8AC3E}">
        <p14:creationId xmlns:p14="http://schemas.microsoft.com/office/powerpoint/2010/main" val="99645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a:t>
            </a:r>
          </a:p>
        </p:txBody>
      </p:sp>
      <p:sp>
        <p:nvSpPr>
          <p:cNvPr id="3" name="Content Placeholder 2"/>
          <p:cNvSpPr>
            <a:spLocks noGrp="1"/>
          </p:cNvSpPr>
          <p:nvPr>
            <p:ph sz="half" idx="1"/>
          </p:nvPr>
        </p:nvSpPr>
        <p:spPr>
          <a:xfrm>
            <a:off x="1028700" y="2004647"/>
            <a:ext cx="7341577" cy="2679260"/>
          </a:xfrm>
        </p:spPr>
        <p:txBody>
          <a:bodyPr>
            <a:spAutoFit/>
          </a:bodyPr>
          <a:lstStyle/>
          <a:p>
            <a:r>
              <a:rPr lang="en-US" dirty="0"/>
              <a:t>Coaching involves an expert providing individualized support to special educators or paraprofessionals after an initial training occurs </a:t>
            </a:r>
          </a:p>
          <a:p>
            <a:pPr lvl="1"/>
            <a:r>
              <a:rPr lang="en-US" sz="1800" dirty="0"/>
              <a:t>It is increasingly used as a professional development strategy </a:t>
            </a:r>
          </a:p>
          <a:p>
            <a:r>
              <a:rPr lang="en-US" dirty="0"/>
              <a:t>Literature suggests that coaching positively impacts teachers, particularly those who work with students with moderate to severe </a:t>
            </a:r>
            <a:r>
              <a:rPr lang="en-US" dirty="0" smtClean="0"/>
              <a:t>disabilities</a:t>
            </a:r>
            <a:endParaRPr lang="en-US" dirty="0"/>
          </a:p>
        </p:txBody>
      </p:sp>
      <p:sp>
        <p:nvSpPr>
          <p:cNvPr id="4" name="Content Placeholder 3"/>
          <p:cNvSpPr>
            <a:spLocks noGrp="1"/>
          </p:cNvSpPr>
          <p:nvPr>
            <p:ph sz="half" idx="2"/>
          </p:nvPr>
        </p:nvSpPr>
        <p:spPr>
          <a:xfrm>
            <a:off x="1426867" y="5426110"/>
            <a:ext cx="6803026" cy="441291"/>
          </a:xfrm>
        </p:spPr>
        <p:txBody>
          <a:bodyPr>
            <a:noAutofit/>
          </a:bodyPr>
          <a:lstStyle/>
          <a:p>
            <a:pPr marL="0" indent="0">
              <a:buNone/>
            </a:pPr>
            <a:r>
              <a:rPr lang="en-US" sz="1050" dirty="0"/>
              <a:t>Brock &amp; Carter, 2015; Brock &amp; Carter, 2016; Brock, Seaman, &amp; Downing, 2017; Carter, O’Rourke, </a:t>
            </a:r>
            <a:r>
              <a:rPr lang="en-US" sz="1050" dirty="0" err="1"/>
              <a:t>Sisco</a:t>
            </a:r>
            <a:r>
              <a:rPr lang="en-US" sz="1050" dirty="0"/>
              <a:t>, &amp; </a:t>
            </a:r>
            <a:r>
              <a:rPr lang="en-US" sz="1050" dirty="0" err="1"/>
              <a:t>Pelsue</a:t>
            </a:r>
            <a:r>
              <a:rPr lang="en-US" sz="1050" dirty="0"/>
              <a:t>, 2009; Johnson, Pas, &amp; Bradshaw, 2016; </a:t>
            </a:r>
            <a:r>
              <a:rPr lang="en-US" sz="1050" dirty="0" err="1"/>
              <a:t>Kretlow</a:t>
            </a:r>
            <a:r>
              <a:rPr lang="en-US" sz="1050" dirty="0"/>
              <a:t> &amp; Bartholomew, 2010; Simpson, McKee, Teeter, &amp; </a:t>
            </a:r>
            <a:r>
              <a:rPr lang="en-US" sz="1050" dirty="0" err="1"/>
              <a:t>Beytien</a:t>
            </a:r>
            <a:r>
              <a:rPr lang="en-US" sz="1050" dirty="0"/>
              <a:t>, 2007</a:t>
            </a:r>
          </a:p>
          <a:p>
            <a:pPr marL="0" indent="0">
              <a:buNone/>
            </a:pPr>
            <a:endParaRPr lang="en-US" sz="1400" dirty="0"/>
          </a:p>
        </p:txBody>
      </p:sp>
    </p:spTree>
    <p:extLst>
      <p:ext uri="{BB962C8B-B14F-4D97-AF65-F5344CB8AC3E}">
        <p14:creationId xmlns:p14="http://schemas.microsoft.com/office/powerpoint/2010/main" val="2876659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15058&quot;&gt;&lt;/object&gt;&lt;object type=&quot;2&quot; unique_id=&quot;15059&quot;&gt;&lt;object type=&quot;3&quot; unique_id=&quot;15060&quot;&gt;&lt;property id=&quot;20148&quot; value=&quot;5&quot;/&gt;&lt;property id=&quot;20300&quot; value=&quot;Slide 1 - &amp;quot;Replace this text with your title&amp;quot;&quot;/&gt;&lt;property id=&quot;20307&quot; value=&quot;256&quot;/&gt;&lt;/object&gt;&lt;object type=&quot;3&quot; unique_id=&quot;15061&quot;&gt;&lt;property id=&quot;20148&quot; value=&quot;5&quot;/&gt;&lt;property id=&quot;20300&quot; value=&quot;Slide 2 - &amp;quot;Read about accessibility, then replace text&amp;quot;&quot;/&gt;&lt;property id=&quot;20307&quot; value=&quot;258&quot;/&gt;&lt;/object&gt;&lt;object type=&quot;3&quot; unique_id=&quot;15062&quot;&gt;&lt;property id=&quot;20148&quot; value=&quot;5&quot;/&gt;&lt;property id=&quot;20300&quot; value=&quot;Slide 3&quot;/&gt;&lt;property id=&quot;20307&quot; value=&quot;257&quot;/&gt;&lt;/object&gt;&lt;/object&gt;&lt;/object&gt;&lt;/database&gt;"/>
  <p:tag name="SECTOMILLISECCONVERTED" val="1"/>
</p:tagLst>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ccessible Network">
      <a:majorFont>
        <a:latin typeface="Verdana"/>
        <a:ea typeface=""/>
        <a:cs typeface=""/>
      </a:majorFont>
      <a:minorFont>
        <a:latin typeface="Tahoma"/>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786</TotalTime>
  <Words>1191</Words>
  <Application>Microsoft Office PowerPoint</Application>
  <PresentationFormat>On-screen Show (4:3)</PresentationFormat>
  <Paragraphs>113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Cabin</vt:lpstr>
      <vt:lpstr>Franklin Gothic Book</vt:lpstr>
      <vt:lpstr>Tahoma</vt:lpstr>
      <vt:lpstr>Verdana</vt:lpstr>
      <vt:lpstr>Crop</vt:lpstr>
      <vt:lpstr>Improving the Use of Effective Practices Through Coaching</vt:lpstr>
      <vt:lpstr>AGENDA</vt:lpstr>
      <vt:lpstr>WHAT IS THE EVIDENCE?</vt:lpstr>
      <vt:lpstr>THE GAP BETWEEN RESEARCH AND IMPLEMENTATION: SPECIAL EDUCATORS</vt:lpstr>
      <vt:lpstr>THE GAP BETWEEN RESEARCH AND IMPLEMENTATION: SPECIAL EDUCATORS  Continued</vt:lpstr>
      <vt:lpstr>THE GAP BETWEEN RESEARCH AND IMPLEMENTATION: PARAPROFESSIONALS</vt:lpstr>
      <vt:lpstr>THE GAP BETWEEN RESEARCH AND IMPLEMENTATION: INTERVENERS &amp; TEACHERS OF CHILDREN WHO ARE DEAF-BLIND</vt:lpstr>
      <vt:lpstr>ONE ANSWER IS COACHING</vt:lpstr>
      <vt:lpstr>COACHING</vt:lpstr>
      <vt:lpstr>COACHING Continued</vt:lpstr>
      <vt:lpstr>LITERATURE REVIEW</vt:lpstr>
      <vt:lpstr>A SYSTEMATIC REVIEW: PURPOSE</vt:lpstr>
      <vt:lpstr>RESULTS: INTERVENTION</vt:lpstr>
      <vt:lpstr>RESULTS: COACHING COMPONENTS</vt:lpstr>
      <vt:lpstr>RESULTS: COACHING COMPONENTS Continued</vt:lpstr>
      <vt:lpstr>RESULTS: OUTCOME AND EFFECTIVENESS</vt:lpstr>
      <vt:lpstr>HOW NCDB USED THIS INFORMATION</vt:lpstr>
      <vt:lpstr>WHAT ARE BEST PRACTICES IN COACHING?</vt:lpstr>
      <vt:lpstr>NCDB’S SUGGESTIONS FOR SUCCESSFUL COACHING</vt:lpstr>
      <vt:lpstr>NCDB’S SUGGESTIONS FOR SUCCESSFUL COACHING Continued</vt:lpstr>
      <vt:lpstr>COACHING PACKAGE</vt:lpstr>
      <vt:lpstr>QUESTIONS?</vt:lpstr>
    </vt:vector>
  </TitlesOfParts>
  <Company>Western Oregon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Practices in Coaching Webinar 080918</dc:title>
  <dc:creator>Windows User</dc:creator>
  <cp:lastModifiedBy>UCS</cp:lastModifiedBy>
  <cp:revision>62</cp:revision>
  <dcterms:created xsi:type="dcterms:W3CDTF">2018-03-21T15:07:59Z</dcterms:created>
  <dcterms:modified xsi:type="dcterms:W3CDTF">2018-08-13T20:38:36Z</dcterms:modified>
</cp:coreProperties>
</file>