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32"/>
  </p:notesMasterIdLst>
  <p:sldIdLst>
    <p:sldId id="256" r:id="rId2"/>
    <p:sldId id="272" r:id="rId3"/>
    <p:sldId id="266" r:id="rId4"/>
    <p:sldId id="267" r:id="rId5"/>
    <p:sldId id="271" r:id="rId6"/>
    <p:sldId id="264" r:id="rId7"/>
    <p:sldId id="269" r:id="rId8"/>
    <p:sldId id="275" r:id="rId9"/>
    <p:sldId id="257" r:id="rId10"/>
    <p:sldId id="258" r:id="rId11"/>
    <p:sldId id="259" r:id="rId12"/>
    <p:sldId id="295" r:id="rId13"/>
    <p:sldId id="296" r:id="rId14"/>
    <p:sldId id="294" r:id="rId15"/>
    <p:sldId id="293" r:id="rId16"/>
    <p:sldId id="292" r:id="rId17"/>
    <p:sldId id="288" r:id="rId18"/>
    <p:sldId id="285" r:id="rId19"/>
    <p:sldId id="286" r:id="rId20"/>
    <p:sldId id="280" r:id="rId21"/>
    <p:sldId id="260" r:id="rId22"/>
    <p:sldId id="289" r:id="rId23"/>
    <p:sldId id="287" r:id="rId24"/>
    <p:sldId id="279" r:id="rId25"/>
    <p:sldId id="261" r:id="rId26"/>
    <p:sldId id="282" r:id="rId27"/>
    <p:sldId id="291" r:id="rId28"/>
    <p:sldId id="290" r:id="rId29"/>
    <p:sldId id="297" r:id="rId30"/>
    <p:sldId id="284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9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878B-4A13-2B4B-B451-AB380C73C87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70FB1-AAA5-E648-A427-DB10D695D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3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29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812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0AE8-318C-4D49-9FAA-52FADAC80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7C5528-A23B-E048-A4DD-2222730506F3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5F5EAC-2183-D940-BB78-E5F36A9A1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968"/>
            <a:ext cx="7772400" cy="17801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Strategies That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2601"/>
            <a:ext cx="6400800" cy="1473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the home and in the community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Sharon Stelzer, Teacher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Martha Majors, Assistant Education Director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Deafblind Program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Perkins School for the Blind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47616"/>
            <a:ext cx="7772400" cy="17801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021217"/>
            <a:ext cx="6400800" cy="1473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COMMUNICATION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TEACHING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BEHAVIOR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33869"/>
            <a:ext cx="7772400" cy="6773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MS PGothic" charset="0"/>
                <a:cs typeface="+mj-cs"/>
              </a:rPr>
              <a:t/>
            </a:r>
            <a:br>
              <a:rPr lang="en-US" dirty="0">
                <a:latin typeface="Times New Roman" charset="0"/>
                <a:ea typeface="MS PGothic" charset="0"/>
                <a:cs typeface="+mj-cs"/>
              </a:rPr>
            </a:br>
            <a:r>
              <a:rPr lang="en-US" sz="2700" b="1" dirty="0">
                <a:solidFill>
                  <a:schemeClr val="tx1"/>
                </a:solidFill>
                <a:latin typeface="Arial Rounded MT Bold" charset="0"/>
                <a:ea typeface="MS PGothic" charset="0"/>
                <a:cs typeface="+mj-cs"/>
              </a:rPr>
              <a:t>Teaching Strategies for ALL Learners</a:t>
            </a:r>
            <a:r>
              <a:rPr lang="en-US" sz="2700" b="1" dirty="0">
                <a:solidFill>
                  <a:schemeClr val="tx1"/>
                </a:solidFill>
                <a:latin typeface="Arial Black" charset="0"/>
                <a:ea typeface="MS PGothic" charset="0"/>
                <a:cs typeface="+mj-cs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Arial Black" charset="0"/>
                <a:ea typeface="MS PGothic" charset="0"/>
                <a:cs typeface="+mj-cs"/>
              </a:rPr>
            </a:br>
            <a:endParaRPr lang="en-US" sz="2700" dirty="0">
              <a:solidFill>
                <a:schemeClr val="tx1"/>
              </a:solidFill>
              <a:latin typeface="Times New Roman" charset="0"/>
              <a:ea typeface="MS PGothic" charset="0"/>
              <a:cs typeface="+mj-cs"/>
            </a:endParaRPr>
          </a:p>
        </p:txBody>
      </p:sp>
      <p:graphicFrame>
        <p:nvGraphicFramePr>
          <p:cNvPr id="481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19863"/>
              </p:ext>
            </p:extLst>
          </p:nvPr>
        </p:nvGraphicFramePr>
        <p:xfrm>
          <a:off x="474133" y="1049866"/>
          <a:ext cx="8381999" cy="5464620"/>
        </p:xfrm>
        <a:graphic>
          <a:graphicData uri="http://schemas.openxmlformats.org/drawingml/2006/table">
            <a:tbl>
              <a:tblPr/>
              <a:tblGrid>
                <a:gridCol w="2899677"/>
                <a:gridCol w="2741161"/>
                <a:gridCol w="2741161"/>
              </a:tblGrid>
              <a:tr h="842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Beginning-middle-end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Choice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Making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Organization, structure, routine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53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Partial vs. Full Participation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Accessibility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(visual, motor, auditory)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Prompt Levels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Motivating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Activities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Clear Expectations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Negotiation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Appropriate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Natural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Environments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Modeling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23270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Money Skills for Shopping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762" r="-65762"/>
          <a:stretch>
            <a:fillRect/>
          </a:stretch>
        </p:blipFill>
        <p:spPr>
          <a:xfrm>
            <a:off x="552128" y="2298463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413617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 Appropriate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FUN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926" r="-75926"/>
          <a:stretch>
            <a:fillRect/>
          </a:stretch>
        </p:blipFill>
        <p:spPr>
          <a:xfrm>
            <a:off x="685800" y="2348605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01693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Backyard FUN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Motivating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33115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Birthday Party, Friends,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Age Appropriate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619604"/>
            <a:ext cx="586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599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He LOVES </a:t>
            </a:r>
            <a:r>
              <a:rPr lang="en-US" dirty="0" smtClean="0">
                <a:solidFill>
                  <a:schemeClr val="tx1"/>
                </a:solidFill>
              </a:rPr>
              <a:t>Animals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Age Appropriate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99692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4" r="-21564"/>
          <a:stretch>
            <a:fillRect/>
          </a:stretch>
        </p:blipFill>
        <p:spPr>
          <a:xfrm>
            <a:off x="872067" y="2759027"/>
            <a:ext cx="7408333" cy="3450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PLAY CHOICES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2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CHOICEMAKING: SENSORY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4" r="-21564"/>
          <a:stretch>
            <a:fillRect/>
          </a:stretch>
        </p:blipFill>
        <p:spPr>
          <a:xfrm>
            <a:off x="0" y="1320754"/>
            <a:ext cx="8993187" cy="5407025"/>
          </a:xfrm>
        </p:spPr>
      </p:pic>
    </p:spTree>
    <p:extLst>
      <p:ext uri="{BB962C8B-B14F-4D97-AF65-F5344CB8AC3E}">
        <p14:creationId xmlns:p14="http://schemas.microsoft.com/office/powerpoint/2010/main" val="259558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8" r="-8638"/>
          <a:stretch/>
        </p:blipFill>
        <p:spPr>
          <a:xfrm>
            <a:off x="872067" y="2038808"/>
            <a:ext cx="7408333" cy="42113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SCHEDULE INCLUDING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SENSORY BREAK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AGENDA: School based strategies that can be transferred to home and community</a:t>
            </a:r>
          </a:p>
          <a:p>
            <a:r>
              <a:rPr lang="en-US" dirty="0" smtClean="0"/>
              <a:t>CHALLENGES for children with CHARGE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WHAT OUR STUDENTS NEED TO LEARN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SETTING THE STAGE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2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FOCUS: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SOCIAL AND FRIENDS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24212" y="3630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tx2"/>
              </a:solidFill>
              <a:latin typeface="Arial Rounded MT Bold"/>
            </a:endParaRPr>
          </a:p>
        </p:txBody>
      </p:sp>
      <p:pic>
        <p:nvPicPr>
          <p:cNvPr id="4" name="Content Placeholder 5" descr="AMMSshopping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754" y="1969007"/>
            <a:ext cx="4038600" cy="4525963"/>
          </a:xfrm>
          <a:prstGeom prst="rect">
            <a:avLst/>
          </a:prstGeom>
        </p:spPr>
      </p:pic>
      <p:pic>
        <p:nvPicPr>
          <p:cNvPr id="5" name="Content Placeholder 6" descr="guysapplepicking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6646" y="1952512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33869"/>
            <a:ext cx="7772400" cy="6773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MS PGothic" charset="0"/>
                <a:cs typeface="+mj-cs"/>
              </a:rPr>
              <a:t/>
            </a:r>
            <a:br>
              <a:rPr lang="en-US" dirty="0">
                <a:latin typeface="Times New Roman" charset="0"/>
                <a:ea typeface="MS PGothic" charset="0"/>
                <a:cs typeface="+mj-cs"/>
              </a:rPr>
            </a:br>
            <a:r>
              <a:rPr lang="en-US" sz="2700" b="1" dirty="0" smtClean="0">
                <a:solidFill>
                  <a:schemeClr val="tx1"/>
                </a:solidFill>
                <a:latin typeface="Arial Rounded MT Bold" charset="0"/>
                <a:ea typeface="MS PGothic" charset="0"/>
                <a:cs typeface="+mj-cs"/>
              </a:rPr>
              <a:t>Communication </a:t>
            </a:r>
            <a:r>
              <a:rPr lang="en-US" sz="2700" b="1" dirty="0">
                <a:solidFill>
                  <a:schemeClr val="tx1"/>
                </a:solidFill>
                <a:latin typeface="Arial Rounded MT Bold" charset="0"/>
                <a:ea typeface="MS PGothic" charset="0"/>
                <a:cs typeface="+mj-cs"/>
              </a:rPr>
              <a:t>Strategies for ALL Learners</a:t>
            </a:r>
            <a:r>
              <a:rPr lang="en-US" sz="2700" b="1" dirty="0">
                <a:solidFill>
                  <a:schemeClr val="tx1"/>
                </a:solidFill>
                <a:latin typeface="Arial Black" charset="0"/>
                <a:ea typeface="MS PGothic" charset="0"/>
                <a:cs typeface="+mj-cs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Arial Black" charset="0"/>
                <a:ea typeface="MS PGothic" charset="0"/>
                <a:cs typeface="+mj-cs"/>
              </a:rPr>
            </a:br>
            <a:endParaRPr lang="en-US" sz="2700" dirty="0">
              <a:solidFill>
                <a:schemeClr val="tx1"/>
              </a:solidFill>
              <a:latin typeface="Times New Roman" charset="0"/>
              <a:ea typeface="MS PGothic" charset="0"/>
              <a:cs typeface="+mj-cs"/>
            </a:endParaRPr>
          </a:p>
        </p:txBody>
      </p:sp>
      <p:graphicFrame>
        <p:nvGraphicFramePr>
          <p:cNvPr id="481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48231"/>
              </p:ext>
            </p:extLst>
          </p:nvPr>
        </p:nvGraphicFramePr>
        <p:xfrm>
          <a:off x="474133" y="1049866"/>
          <a:ext cx="8381999" cy="5102220"/>
        </p:xfrm>
        <a:graphic>
          <a:graphicData uri="http://schemas.openxmlformats.org/drawingml/2006/table">
            <a:tbl>
              <a:tblPr/>
              <a:tblGrid>
                <a:gridCol w="2899677"/>
                <a:gridCol w="2741161"/>
                <a:gridCol w="2741161"/>
              </a:tblGrid>
              <a:tr h="842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Total Communication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Sign Language, speech, simple signs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Tangible symbols, touch cues, AAC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Print/braille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53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Modeling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Higher levels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Communication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Conversation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Same topic, joint attention, turn taking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Calendars/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Routine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Positioning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Clear 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Simple Language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Pacing/Pause time for Response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3402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37" b="-2463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0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58" r="-21558"/>
          <a:stretch>
            <a:fillRect/>
          </a:stretch>
        </p:blipFill>
        <p:spPr>
          <a:xfrm>
            <a:off x="871538" y="2155796"/>
            <a:ext cx="7408862" cy="44285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NEEDS BOARD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20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FOCUS: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SOCIAL, SIGN LANGUAGE, PICTURES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57200" y="1690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smtClean="0"/>
              <a:t> </a:t>
            </a:r>
            <a:endParaRPr lang="en-US" sz="3600" b="1" dirty="0">
              <a:solidFill>
                <a:schemeClr val="tx2"/>
              </a:solidFill>
              <a:latin typeface="Arial Rounded MT Bold"/>
            </a:endParaRPr>
          </a:p>
        </p:txBody>
      </p:sp>
      <p:pic>
        <p:nvPicPr>
          <p:cNvPr id="6" name="Picture 5" descr="photo-1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042" y="1591056"/>
            <a:ext cx="3320564" cy="2490424"/>
          </a:xfrm>
          <a:prstGeom prst="rect">
            <a:avLst/>
          </a:prstGeom>
        </p:spPr>
      </p:pic>
      <p:pic>
        <p:nvPicPr>
          <p:cNvPr id="7" name="Picture 6" descr="photo-1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30" y="4293286"/>
            <a:ext cx="3311491" cy="2351293"/>
          </a:xfrm>
          <a:prstGeom prst="rect">
            <a:avLst/>
          </a:prstGeom>
        </p:spPr>
      </p:pic>
      <p:pic>
        <p:nvPicPr>
          <p:cNvPr id="8" name="Picture 7" descr="Comput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63" y="4176554"/>
            <a:ext cx="3349832" cy="25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602077"/>
            <a:ext cx="7772400" cy="6773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MS PGothic" charset="0"/>
                <a:cs typeface="+mj-cs"/>
              </a:rPr>
              <a:t/>
            </a:r>
            <a:br>
              <a:rPr lang="en-US" dirty="0">
                <a:latin typeface="Times New Roman" charset="0"/>
                <a:ea typeface="MS PGothic" charset="0"/>
                <a:cs typeface="+mj-cs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 Rounded MT Bold" charset="0"/>
                <a:ea typeface="MS PGothic" charset="0"/>
                <a:cs typeface="+mj-cs"/>
              </a:rPr>
              <a:t>Behavior </a:t>
            </a:r>
            <a:r>
              <a:rPr lang="en-US" sz="3600" b="1" dirty="0">
                <a:solidFill>
                  <a:srgbClr val="000000"/>
                </a:solidFill>
                <a:latin typeface="Arial Rounded MT Bold" charset="0"/>
                <a:ea typeface="MS PGothic" charset="0"/>
                <a:cs typeface="+mj-cs"/>
              </a:rPr>
              <a:t>Strategies for ALL Learners</a:t>
            </a:r>
            <a:r>
              <a:rPr lang="en-US" sz="2700" b="1" dirty="0">
                <a:solidFill>
                  <a:srgbClr val="000000"/>
                </a:solidFill>
                <a:latin typeface="Arial Black" charset="0"/>
                <a:ea typeface="MS PGothic" charset="0"/>
                <a:cs typeface="+mj-cs"/>
              </a:rPr>
              <a:t/>
            </a:r>
            <a:br>
              <a:rPr lang="en-US" sz="2700" b="1" dirty="0">
                <a:solidFill>
                  <a:srgbClr val="000000"/>
                </a:solidFill>
                <a:latin typeface="Arial Black" charset="0"/>
                <a:ea typeface="MS PGothic" charset="0"/>
                <a:cs typeface="+mj-cs"/>
              </a:rPr>
            </a:br>
            <a:endParaRPr lang="en-US" sz="2700" dirty="0">
              <a:solidFill>
                <a:srgbClr val="000000"/>
              </a:solidFill>
              <a:latin typeface="Times New Roman" charset="0"/>
              <a:ea typeface="MS PGothic" charset="0"/>
              <a:cs typeface="+mj-cs"/>
            </a:endParaRPr>
          </a:p>
        </p:txBody>
      </p:sp>
      <p:graphicFrame>
        <p:nvGraphicFramePr>
          <p:cNvPr id="481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67694"/>
              </p:ext>
            </p:extLst>
          </p:nvPr>
        </p:nvGraphicFramePr>
        <p:xfrm>
          <a:off x="474133" y="2420250"/>
          <a:ext cx="8381999" cy="4265826"/>
        </p:xfrm>
        <a:graphic>
          <a:graphicData uri="http://schemas.openxmlformats.org/drawingml/2006/table">
            <a:tbl>
              <a:tblPr/>
              <a:tblGrid>
                <a:gridCol w="2899677"/>
                <a:gridCol w="2741161"/>
                <a:gridCol w="2741161"/>
              </a:tblGrid>
              <a:tr h="842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Positive behavioral practices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Reinforce good behavior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Ignore negative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behavior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53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Behavior is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Communication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Mood Induction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Negotiation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Strategies to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Assess Causes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Of Behavior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Behavior Support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Plan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aska" charset="0"/>
                          <a:ea typeface="MS PGothic" charset="0"/>
                          <a:cs typeface="MS PGothic" charset="0"/>
                        </a:rPr>
                        <a:t>Data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aska" charset="0"/>
                        <a:ea typeface="MS PGothic" charset="0"/>
                        <a:cs typeface="MS PGothic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22535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NEGOTIATION: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FIRST …..THEN USING SYMBOLS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/>
              </a:solidFill>
              <a:latin typeface="Arial Rounded MT Bold"/>
            </a:endParaRPr>
          </a:p>
        </p:txBody>
      </p:sp>
      <p:pic>
        <p:nvPicPr>
          <p:cNvPr id="4" name="Brian and Mike M.m4v">
            <a:hlinkClick r:id="" action="ppaction://media"/>
          </p:cNvPr>
          <p:cNvPicPr>
            <a:picLocks noGr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5" b="1115"/>
          <a:stretch>
            <a:fillRect/>
          </a:stretch>
        </p:blipFill>
        <p:spPr>
          <a:xfrm>
            <a:off x="457200" y="182879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816" y="3244334"/>
            <a:ext cx="58647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/>
              <a:t>SHARE </a:t>
            </a:r>
            <a:r>
              <a:rPr lang="en-US" sz="4800" b="1" i="1" dirty="0" smtClean="0"/>
              <a:t>WHAT </a:t>
            </a:r>
            <a:r>
              <a:rPr lang="en-US" sz="4800" b="1" i="1" dirty="0"/>
              <a:t>WORKS </a:t>
            </a:r>
            <a:endParaRPr lang="en-US" sz="4800" b="1" i="1" dirty="0" smtClean="0"/>
          </a:p>
          <a:p>
            <a:r>
              <a:rPr lang="en-US" sz="4800" b="1" i="1" dirty="0" smtClean="0"/>
              <a:t>WITH </a:t>
            </a:r>
            <a:r>
              <a:rPr lang="en-US" sz="4800" b="1" i="1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887252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6241"/>
              </p:ext>
            </p:extLst>
          </p:nvPr>
        </p:nvGraphicFramePr>
        <p:xfrm>
          <a:off x="334180" y="2072232"/>
          <a:ext cx="8521590" cy="4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795"/>
                <a:gridCol w="4260795"/>
              </a:tblGrid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need to know the schedule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of Calendar system; beginning, middle and</a:t>
                      </a:r>
                      <a:r>
                        <a:rPr lang="en-US" sz="2000" baseline="0" dirty="0" smtClean="0"/>
                        <a:t> end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 need</a:t>
                      </a:r>
                      <a:r>
                        <a:rPr lang="en-US" sz="2000" baseline="0" dirty="0" smtClean="0"/>
                        <a:t> to be in “charge”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Negotiation,</a:t>
                      </a:r>
                      <a:r>
                        <a:rPr lang="en-US" sz="2000" baseline="0" dirty="0" smtClean="0"/>
                        <a:t> choice making, people preferences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need to complete 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more</a:t>
                      </a:r>
                      <a:r>
                        <a:rPr lang="en-US" sz="2000" baseline="0" dirty="0" smtClean="0"/>
                        <a:t> minute; 1 more than finished; base choice on time available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Show</a:t>
                      </a:r>
                      <a:r>
                        <a:rPr lang="en-US" sz="2000" baseline="0" dirty="0" smtClean="0"/>
                        <a:t> frustration with schedule change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of calendar system; use of red X;  offer</a:t>
                      </a:r>
                      <a:r>
                        <a:rPr lang="en-US" sz="2000" baseline="0" dirty="0" smtClean="0"/>
                        <a:t> alternative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need to know what is happening</a:t>
                      </a:r>
                      <a:r>
                        <a:rPr lang="en-US" sz="2000" baseline="0" dirty="0" smtClean="0"/>
                        <a:t> next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of calendar system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need to be organized</a:t>
                      </a:r>
                      <a:r>
                        <a:rPr lang="en-US" sz="2000" baseline="0" dirty="0" smtClean="0"/>
                        <a:t> with belongings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Organizational</a:t>
                      </a:r>
                      <a:r>
                        <a:rPr lang="en-US" sz="2000" baseline="0" dirty="0" smtClean="0"/>
                        <a:t> checklist; designated space</a:t>
                      </a:r>
                      <a:endParaRPr lang="en-US" sz="2000" dirty="0"/>
                    </a:p>
                  </a:txBody>
                  <a:tcPr/>
                </a:tc>
              </a:tr>
              <a:tr h="412822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need to have choices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Offer</a:t>
                      </a:r>
                      <a:r>
                        <a:rPr lang="en-US" baseline="0" dirty="0" smtClean="0"/>
                        <a:t> but limit choices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Strategies for Children with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CHARGE Syndrome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46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493632"/>
              </p:ext>
            </p:extLst>
          </p:nvPr>
        </p:nvGraphicFramePr>
        <p:xfrm>
          <a:off x="217217" y="2072232"/>
          <a:ext cx="8638552" cy="4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197"/>
                <a:gridCol w="4423355"/>
              </a:tblGrid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 need for sensory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breaks/relax time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Offer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choices for relaxation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Clear beginning-middle-end of activities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</a:t>
                      </a:r>
                      <a:r>
                        <a:rPr lang="en-US" sz="2000" baseline="0" dirty="0" smtClean="0"/>
                        <a:t> with transitions with each activity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Choice making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Encourages communication</a:t>
                      </a:r>
                      <a:r>
                        <a:rPr lang="en-US" sz="2000" baseline="0" dirty="0" smtClean="0"/>
                        <a:t> and</a:t>
                      </a:r>
                    </a:p>
                    <a:p>
                      <a:r>
                        <a:rPr lang="en-US" sz="2000" baseline="0" dirty="0" smtClean="0"/>
                        <a:t>Self-advocacy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Structure</a:t>
                      </a:r>
                      <a:r>
                        <a:rPr lang="en-US" sz="2000" baseline="0" dirty="0" smtClean="0"/>
                        <a:t> and Routine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Sense of security, anticipation,</a:t>
                      </a:r>
                    </a:p>
                    <a:p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Organizational</a:t>
                      </a:r>
                      <a:r>
                        <a:rPr lang="en-US" sz="2000" baseline="0" dirty="0" smtClean="0"/>
                        <a:t>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Helps to structure, anticipate,</a:t>
                      </a:r>
                      <a:r>
                        <a:rPr lang="en-US" sz="2000" baseline="0" dirty="0" smtClean="0"/>
                        <a:t> and follow sequences</a:t>
                      </a:r>
                      <a:endParaRPr lang="en-US" sz="2000" dirty="0"/>
                    </a:p>
                  </a:txBody>
                  <a:tcPr/>
                </a:tc>
              </a:tr>
              <a:tr h="712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Motivation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Promotes</a:t>
                      </a:r>
                      <a:r>
                        <a:rPr lang="en-US" sz="2000" baseline="0" dirty="0" smtClean="0"/>
                        <a:t> attention and focus on activities</a:t>
                      </a:r>
                      <a:endParaRPr lang="en-US" sz="2000" dirty="0"/>
                    </a:p>
                  </a:txBody>
                  <a:tcPr/>
                </a:tc>
              </a:tr>
              <a:tr h="412822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r>
                        <a:rPr lang="en-US" baseline="0" dirty="0" smtClean="0"/>
                        <a:t> Preferences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Promotes</a:t>
                      </a:r>
                      <a:r>
                        <a:rPr lang="en-US" baseline="0" dirty="0" smtClean="0"/>
                        <a:t> positive responses; respect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Strategies for Children with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CHARGE Syndrome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7881" indent="-267881">
              <a:buFontTx/>
              <a:buChar char="•"/>
            </a:pPr>
            <a:r>
              <a:rPr lang="en-US" dirty="0"/>
              <a:t>COMMUNICATION</a:t>
            </a:r>
          </a:p>
          <a:p>
            <a:pPr marL="267881" indent="-267881">
              <a:buFontTx/>
              <a:buChar char="•"/>
            </a:pPr>
            <a:r>
              <a:rPr lang="en-US" dirty="0"/>
              <a:t>VISION</a:t>
            </a:r>
          </a:p>
          <a:p>
            <a:pPr marL="267881" indent="-267881">
              <a:buFontTx/>
              <a:buChar char="•"/>
            </a:pPr>
            <a:r>
              <a:rPr lang="en-US" dirty="0"/>
              <a:t>HEARING</a:t>
            </a:r>
          </a:p>
          <a:p>
            <a:pPr marL="267881" indent="-267881">
              <a:buFontTx/>
              <a:buChar char="•"/>
            </a:pPr>
            <a:r>
              <a:rPr lang="en-US" dirty="0"/>
              <a:t>COGNITIVE CHALLENGES</a:t>
            </a:r>
          </a:p>
          <a:p>
            <a:pPr marL="267881" indent="-267881">
              <a:buFontTx/>
              <a:buChar char="•"/>
            </a:pPr>
            <a:r>
              <a:rPr lang="en-US" dirty="0"/>
              <a:t>PHYSICAL CHALLENGES</a:t>
            </a:r>
          </a:p>
          <a:p>
            <a:pPr marL="267881" indent="-267881">
              <a:buFontTx/>
              <a:buChar char="•"/>
            </a:pPr>
            <a:r>
              <a:rPr lang="en-US" dirty="0"/>
              <a:t>SENSORY </a:t>
            </a:r>
            <a:r>
              <a:rPr lang="en-US" dirty="0" smtClean="0"/>
              <a:t>NEEDS</a:t>
            </a:r>
          </a:p>
          <a:p>
            <a:pPr marL="267881" indent="-267881">
              <a:buFontTx/>
              <a:buChar char="•"/>
            </a:pPr>
            <a:r>
              <a:rPr lang="en-US" dirty="0" smtClean="0"/>
              <a:t>MEDICAL</a:t>
            </a:r>
          </a:p>
          <a:p>
            <a:pPr marL="267881" indent="-267881">
              <a:buFontTx/>
              <a:buChar char="•"/>
            </a:pPr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53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ARE THE CHALLENGES  CHILDREN WITH CHARGE FACE EVERYDAY?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4654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110753"/>
            <a:ext cx="8229599" cy="3191384"/>
          </a:xfrm>
        </p:spPr>
        <p:txBody>
          <a:bodyPr>
            <a:noAutofit/>
          </a:bodyPr>
          <a:lstStyle/>
          <a:p>
            <a:r>
              <a:rPr lang="en-US" sz="2800" dirty="0"/>
              <a:t>Students’ needs for strategies are “Life long”</a:t>
            </a:r>
          </a:p>
          <a:p>
            <a:r>
              <a:rPr lang="en-US" sz="2800" dirty="0"/>
              <a:t>Starting young can provide time to “practice” skills</a:t>
            </a:r>
          </a:p>
          <a:p>
            <a:r>
              <a:rPr lang="en-US" sz="2800" dirty="0"/>
              <a:t>Skills can develop and mature over time</a:t>
            </a:r>
          </a:p>
          <a:p>
            <a:r>
              <a:rPr lang="en-US" sz="2800" dirty="0"/>
              <a:t>Provides structure early on that can be a life long tool</a:t>
            </a:r>
          </a:p>
          <a:p>
            <a:r>
              <a:rPr lang="en-US" sz="2800" dirty="0"/>
              <a:t>Provides consistency throughout all environments</a:t>
            </a:r>
          </a:p>
          <a:p>
            <a:endParaRPr lang="en-US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IMPLICATIONS OF THE USE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TEACHING STRATEGIES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065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2"/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4352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7881" indent="-267881">
              <a:buFontTx/>
              <a:buChar char="•"/>
            </a:pPr>
            <a:r>
              <a:rPr lang="en-US" sz="3200" dirty="0"/>
              <a:t>USE OF TOTAL COMMUNICATION</a:t>
            </a:r>
          </a:p>
          <a:p>
            <a:pPr marL="267881" indent="-267881">
              <a:buFontTx/>
              <a:buChar char="•"/>
            </a:pPr>
            <a:r>
              <a:rPr lang="en-US" sz="3200" dirty="0"/>
              <a:t>SUPPORTS TO USE OF SPEECH</a:t>
            </a:r>
          </a:p>
          <a:p>
            <a:pPr marL="267881" indent="-267881">
              <a:buFontTx/>
              <a:buChar char="•"/>
            </a:pPr>
            <a:r>
              <a:rPr lang="en-US" sz="3200" dirty="0"/>
              <a:t>TO INCLUDE: SIGN LANGUAGE</a:t>
            </a:r>
            <a:r>
              <a:rPr lang="en-US" sz="3200" dirty="0" smtClean="0"/>
              <a:t>, SIMPLE SIGNS,GESTURES, FACIAL EXPRESSION, PICTURES, PHOTOS, OBJECTS, LINE DRAWINGS, PRINT/BRAILLE, AAC/TECHNOLOGY</a:t>
            </a:r>
            <a:endParaRPr lang="en-US" sz="3200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works best: COMMUNICATION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26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7881" indent="-267881">
              <a:buFontTx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PARENTS HAVE SHARED THESE IDEAS</a:t>
            </a:r>
          </a:p>
          <a:p>
            <a:pPr marL="267881" indent="-267881">
              <a:buFontTx/>
              <a:buChar char="•"/>
            </a:pPr>
            <a:r>
              <a:rPr lang="en-US" sz="3200" dirty="0" smtClean="0"/>
              <a:t>TO BECOME </a:t>
            </a:r>
            <a:r>
              <a:rPr lang="en-US" sz="3200" dirty="0"/>
              <a:t>AN EFFECTIVE COMMUNICATOR</a:t>
            </a:r>
          </a:p>
          <a:p>
            <a:pPr marL="267881" indent="-267881">
              <a:buFontTx/>
              <a:buChar char="•"/>
            </a:pPr>
            <a:r>
              <a:rPr lang="en-US" sz="3200" dirty="0" smtClean="0"/>
              <a:t>TO </a:t>
            </a:r>
            <a:r>
              <a:rPr lang="en-US" sz="3200" dirty="0"/>
              <a:t>BE SOCIAL </a:t>
            </a:r>
            <a:endParaRPr lang="en-US" sz="3200" dirty="0" smtClean="0"/>
          </a:p>
          <a:p>
            <a:pPr marL="267881" indent="-267881">
              <a:buFontTx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TO BE A PART OF A </a:t>
            </a:r>
            <a:r>
              <a:rPr lang="en-US" sz="3200" dirty="0" smtClean="0"/>
              <a:t>GROUP</a:t>
            </a:r>
          </a:p>
          <a:p>
            <a:pPr marL="267881" indent="-267881">
              <a:buFontTx/>
              <a:buChar char="•"/>
            </a:pPr>
            <a:r>
              <a:rPr lang="en-US" sz="3200" dirty="0" smtClean="0"/>
              <a:t> TO BE A GOOD SELF-ADVOCATE</a:t>
            </a:r>
          </a:p>
          <a:p>
            <a:pPr marL="267881" indent="-267881">
              <a:buFontTx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PARENTS HOPE THEIR CHILDREN CAN LEARN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know that our students can generalize strategies across environment</a:t>
            </a:r>
          </a:p>
          <a:p>
            <a:r>
              <a:rPr lang="en-US" b="1" dirty="0" smtClean="0"/>
              <a:t>HOW DO YOU DO THIS?</a:t>
            </a:r>
          </a:p>
          <a:p>
            <a:r>
              <a:rPr lang="en-US" dirty="0" smtClean="0"/>
              <a:t>Consistent use of communication and expectations</a:t>
            </a:r>
          </a:p>
          <a:p>
            <a:r>
              <a:rPr lang="en-US" b="1" dirty="0" smtClean="0"/>
              <a:t>WHAT WORKS FOR YOU?</a:t>
            </a:r>
          </a:p>
          <a:p>
            <a:r>
              <a:rPr lang="en-US" dirty="0" smtClean="0"/>
              <a:t>Specific use of strategies that are used between home and school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CHALLENGE: HOW TO HAVE CONSISTENT ACCESS TO THE USE OF STRATEGIES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WE KNOW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872067" y="2992995"/>
            <a:ext cx="7408333" cy="3450696"/>
          </a:xfrm>
        </p:spPr>
        <p:txBody>
          <a:bodyPr>
            <a:normAutofit/>
          </a:bodyPr>
          <a:lstStyle/>
          <a:p>
            <a:pPr marL="267881" indent="-267881">
              <a:buFontTx/>
              <a:buChar char="•"/>
            </a:pPr>
            <a:r>
              <a:rPr lang="en-US" b="1" dirty="0" smtClean="0"/>
              <a:t>DOES YOUR CHIILD PLAY WITH AGE APPROPRIATE TOYS?</a:t>
            </a:r>
          </a:p>
          <a:p>
            <a:pPr marL="267881" indent="-267881">
              <a:buFontTx/>
              <a:buChar char="•"/>
            </a:pPr>
            <a:r>
              <a:rPr lang="en-US" dirty="0" smtClean="0"/>
              <a:t>What do you do at home?</a:t>
            </a:r>
            <a:endParaRPr lang="en-US" dirty="0"/>
          </a:p>
          <a:p>
            <a:pPr marL="267881" indent="-267881">
              <a:buFontTx/>
              <a:buChar char="•"/>
            </a:pPr>
            <a:r>
              <a:rPr lang="en-US" b="1" dirty="0" smtClean="0"/>
              <a:t>WHAT IS FUN AND MOTIVATING?</a:t>
            </a:r>
          </a:p>
          <a:p>
            <a:pPr marL="267881" indent="-267881">
              <a:buFontTx/>
              <a:buChar char="•"/>
            </a:pPr>
            <a:r>
              <a:rPr lang="en-US" dirty="0"/>
              <a:t>What excites  your child</a:t>
            </a:r>
            <a:r>
              <a:rPr lang="en-US" dirty="0" smtClean="0"/>
              <a:t>?</a:t>
            </a:r>
          </a:p>
          <a:p>
            <a:pPr marL="267881" indent="-267881">
              <a:buFontTx/>
              <a:buChar char="•"/>
            </a:pPr>
            <a:r>
              <a:rPr lang="en-US" b="1" dirty="0" smtClean="0"/>
              <a:t>LEARNING </a:t>
            </a:r>
            <a:r>
              <a:rPr lang="en-US" b="1" dirty="0"/>
              <a:t>HAPPENS IN NATURAL </a:t>
            </a:r>
            <a:r>
              <a:rPr lang="en-US" b="1" dirty="0" smtClean="0"/>
              <a:t>ENVIRONMENTS</a:t>
            </a:r>
          </a:p>
          <a:p>
            <a:pPr marL="267881" indent="-267881">
              <a:buFontTx/>
              <a:buChar char="•"/>
            </a:pPr>
            <a:r>
              <a:rPr lang="en-US" dirty="0" smtClean="0"/>
              <a:t>Where does your child learn best?</a:t>
            </a:r>
            <a:endParaRPr lang="en-US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68204"/>
            <a:ext cx="8229600" cy="162448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WHAT HAPPENS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At HOME??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DISCUSSION POINTS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08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872067" y="2458211"/>
            <a:ext cx="7408333" cy="3450696"/>
          </a:xfrm>
        </p:spPr>
        <p:txBody>
          <a:bodyPr>
            <a:noAutofit/>
          </a:bodyPr>
          <a:lstStyle/>
          <a:p>
            <a:pPr marL="267881" indent="-267881">
              <a:buFontTx/>
              <a:buChar char="•"/>
            </a:pPr>
            <a:r>
              <a:rPr lang="en-US" sz="3600" dirty="0" smtClean="0"/>
              <a:t>VARIETY </a:t>
            </a:r>
            <a:r>
              <a:rPr lang="en-US" sz="3600" dirty="0"/>
              <a:t>OF </a:t>
            </a:r>
            <a:r>
              <a:rPr lang="en-US" sz="3600" dirty="0" smtClean="0"/>
              <a:t>ACTIVITIES</a:t>
            </a:r>
          </a:p>
          <a:p>
            <a:pPr marL="267881" indent="-267881">
              <a:buFontTx/>
              <a:buChar char="•"/>
            </a:pPr>
            <a:r>
              <a:rPr lang="en-US" sz="3600" b="1" i="1" dirty="0" smtClean="0"/>
              <a:t>What are your child’s favorites activities?</a:t>
            </a:r>
          </a:p>
          <a:p>
            <a:pPr marL="267881" indent="-267881">
              <a:buFontTx/>
              <a:buChar char="•"/>
            </a:pPr>
            <a:r>
              <a:rPr lang="en-US" sz="3600" dirty="0"/>
              <a:t>COMMUNITY BASED INSTRUCTION</a:t>
            </a:r>
          </a:p>
          <a:p>
            <a:pPr marL="267881" indent="-267881">
              <a:buFontTx/>
              <a:buChar char="•"/>
            </a:pPr>
            <a:r>
              <a:rPr lang="en-US" sz="3600" b="1" i="1" dirty="0"/>
              <a:t>What does your child like in the </a:t>
            </a:r>
            <a:r>
              <a:rPr lang="en-US" sz="3600" b="1" i="1" dirty="0" smtClean="0"/>
              <a:t>community?</a:t>
            </a:r>
            <a:endParaRPr lang="en-US" sz="3600" b="1" i="1" dirty="0"/>
          </a:p>
          <a:p>
            <a:pPr marL="267881" indent="-267881">
              <a:buFontTx/>
              <a:buChar char="•"/>
            </a:pPr>
            <a:endParaRPr lang="en-US" sz="3600" b="1" i="1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DOES YOUR CHILD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LIKE??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75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These strategies work well for children with combined sensory loss</a:t>
            </a:r>
          </a:p>
          <a:p>
            <a:r>
              <a:rPr lang="en-US" sz="3200" dirty="0" smtClean="0"/>
              <a:t>These strategies work well for children with CHARGE Syndrome</a:t>
            </a:r>
          </a:p>
          <a:p>
            <a:r>
              <a:rPr lang="en-US" sz="3200" dirty="0" smtClean="0"/>
              <a:t>Strategies </a:t>
            </a:r>
            <a:r>
              <a:rPr lang="en-US" sz="3200" dirty="0"/>
              <a:t>can be generalized between school and home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Strategies that Work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6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rategies That Work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ETTING THE STAGE&amp;quot;&quot;/&gt;&lt;property id=&quot;20307&quot; value=&quot;272&quot;/&gt;&lt;/object&gt;&lt;object type=&quot;3&quot; unique_id=&quot;10005&quot;&gt;&lt;property id=&quot;20148&quot; value=&quot;5&quot;/&gt;&lt;property id=&quot;20300&quot; value=&quot;Slide 3 - &amp;quot;WHAT ARE THE CHALLENGES  CHILDREN WITH CHARGE FACE EVERYDAY?&amp;quot;&quot;/&gt;&lt;property id=&quot;20307&quot; value=&quot;266&quot;/&gt;&lt;/object&gt;&lt;object type=&quot;3&quot; unique_id=&quot;10006&quot;&gt;&lt;property id=&quot;20148&quot; value=&quot;5&quot;/&gt;&lt;property id=&quot;20300&quot; value=&quot;Slide 4 - &amp;quot;What works best: COMMUNICATION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WHAT PARENTS HOPE THEIR CHILDREN CAN LEARN&amp;quot;&quot;/&gt;&lt;property id=&quot;20307&quot; value=&quot;271&quot;/&gt;&lt;/object&gt;&lt;object type=&quot;3&quot; unique_id=&quot;10008&quot;&gt;&lt;property id=&quot;20148&quot; value=&quot;5&quot;/&gt;&lt;property id=&quot;20300&quot; value=&quot;Slide 6 - &amp;quot;WHAT WE KNOW&amp;quot;&quot;/&gt;&lt;property id=&quot;20307&quot; value=&quot;264&quot;/&gt;&lt;/object&gt;&lt;object type=&quot;3&quot; unique_id=&quot;10009&quot;&gt;&lt;property id=&quot;20148&quot; value=&quot;5&quot;/&gt;&lt;property id=&quot;20300&quot; value=&quot;Slide 7 - &amp;quot;WHAT HAPPENS At HOME??  DISCUSSION POINTS&amp;quot;&quot;/&gt;&lt;property id=&quot;20307&quot; value=&quot;269&quot;/&gt;&lt;/object&gt;&lt;object type=&quot;3&quot; unique_id=&quot;10010&quot;&gt;&lt;property id=&quot;20148&quot; value=&quot;5&quot;/&gt;&lt;property id=&quot;20300&quot; value=&quot;Slide 8 - &amp;quot;WHAT DOES YOUR CHILD LIKE??&amp;quot;&quot;/&gt;&lt;property id=&quot;20307&quot; value=&quot;275&quot;/&gt;&lt;/object&gt;&lt;object type=&quot;3&quot; unique_id=&quot;10011&quot;&gt;&lt;property id=&quot;20148&quot; value=&quot;5&quot;/&gt;&lt;property id=&quot;20300&quot; value=&quot;Slide 9 - &amp;quot;Strategies that Work&amp;quot;&quot;/&gt;&lt;property id=&quot;20307&quot; value=&quot;257&quot;/&gt;&lt;/object&gt;&lt;object type=&quot;3&quot; unique_id=&quot;10012&quot;&gt;&lt;property id=&quot;20148&quot; value=&quot;5&quot;/&gt;&lt;property id=&quot;20300&quot; value=&quot;Slide 10 - &amp;quot;STRATEGIES &amp;quot;&quot;/&gt;&lt;property id=&quot;20307&quot; value=&quot;258&quot;/&gt;&lt;/object&gt;&lt;object type=&quot;3&quot; unique_id=&quot;10013&quot;&gt;&lt;property id=&quot;20148&quot; value=&quot;5&quot;/&gt;&lt;property id=&quot;20300&quot; value=&quot;Slide 11 - &amp;quot; Teaching Strategies for ALL Learners &amp;quot;&quot;/&gt;&lt;property id=&quot;20307&quot; value=&quot;259&quot;/&gt;&lt;/object&gt;&lt;object type=&quot;3&quot; unique_id=&quot;10014&quot;&gt;&lt;property id=&quot;20148&quot; value=&quot;5&quot;/&gt;&lt;property id=&quot;20300&quot; value=&quot;Slide 12 - &amp;quot;Money Skills for Shopping&amp;quot;&quot;/&gt;&lt;property id=&quot;20307&quot; value=&quot;295&quot;/&gt;&lt;/object&gt;&lt;object type=&quot;3&quot; unique_id=&quot;10015&quot;&gt;&lt;property id=&quot;20148&quot; value=&quot;5&quot;/&gt;&lt;property id=&quot;20300&quot; value=&quot;Slide 13 - &amp;quot;Age Appropriate and FUN&amp;quot;&quot;/&gt;&lt;property id=&quot;20307&quot; value=&quot;296&quot;/&gt;&lt;/object&gt;&lt;object type=&quot;3&quot; unique_id=&quot;10016&quot;&gt;&lt;property id=&quot;20148&quot; value=&quot;5&quot;/&gt;&lt;property id=&quot;20300&quot; value=&quot;Slide 14 - &amp;quot;Backyard FUN Motivating&amp;quot;&quot;/&gt;&lt;property id=&quot;20307&quot; value=&quot;294&quot;/&gt;&lt;/object&gt;&lt;object type=&quot;3&quot; unique_id=&quot;10017&quot;&gt;&lt;property id=&quot;20148&quot; value=&quot;5&quot;/&gt;&lt;property id=&quot;20300&quot; value=&quot;Slide 15 - &amp;quot;Birthday Party, Friends, Age Appropriate&amp;quot;&quot;/&gt;&lt;property id=&quot;20307&quot; value=&quot;293&quot;/&gt;&lt;/object&gt;&lt;object type=&quot;3&quot; unique_id=&quot;10018&quot;&gt;&lt;property id=&quot;20148&quot; value=&quot;5&quot;/&gt;&lt;property id=&quot;20300&quot; value=&quot;Slide 16 - &amp;quot;He LOVES Animals Age Appropriate &amp;quot;&quot;/&gt;&lt;property id=&quot;20307&quot; value=&quot;292&quot;/&gt;&lt;/object&gt;&lt;object type=&quot;3&quot; unique_id=&quot;10019&quot;&gt;&lt;property id=&quot;20148&quot; value=&quot;5&quot;/&gt;&lt;property id=&quot;20300&quot; value=&quot;Slide 17 - &amp;quot;PLAY CHOICES&amp;quot;&quot;/&gt;&lt;property id=&quot;20307&quot; value=&quot;288&quot;/&gt;&lt;/object&gt;&lt;object type=&quot;3&quot; unique_id=&quot;10020&quot;&gt;&lt;property id=&quot;20148&quot; value=&quot;5&quot;/&gt;&lt;property id=&quot;20300&quot; value=&quot;Slide 18 - &amp;quot;CHOICEMAKING: SENSORY&amp;quot;&quot;/&gt;&lt;property id=&quot;20307&quot; value=&quot;285&quot;/&gt;&lt;/object&gt;&lt;object type=&quot;3&quot; unique_id=&quot;10021&quot;&gt;&lt;property id=&quot;20148&quot; value=&quot;5&quot;/&gt;&lt;property id=&quot;20300&quot; value=&quot;Slide 19 - &amp;quot;SCHEDULE INCLUDING  SENSORY BREAK&amp;quot;&quot;/&gt;&lt;property id=&quot;20307&quot; value=&quot;286&quot;/&gt;&lt;/object&gt;&lt;object type=&quot;3&quot; unique_id=&quot;10022&quot;&gt;&lt;property id=&quot;20148&quot; value=&quot;5&quot;/&gt;&lt;property id=&quot;20300&quot; value=&quot;Slide 20 - &amp;quot;FOCUS: SOCIAL AND FRIENDS&amp;quot;&quot;/&gt;&lt;property id=&quot;20307&quot; value=&quot;280&quot;/&gt;&lt;/object&gt;&lt;object type=&quot;3&quot; unique_id=&quot;10023&quot;&gt;&lt;property id=&quot;20148&quot; value=&quot;5&quot;/&gt;&lt;property id=&quot;20300&quot; value=&quot;Slide 21 - &amp;quot; Communication Strategies for ALL Learners &amp;quot;&quot;/&gt;&lt;property id=&quot;20307&quot; value=&quot;260&quot;/&gt;&lt;/object&gt;&lt;object type=&quot;3&quot; unique_id=&quot;10024&quot;&gt;&lt;property id=&quot;20148&quot; value=&quot;5&quot;/&gt;&lt;property id=&quot;20300&quot; value=&quot;Slide 22 - &amp;quot;SCHEDULE SEQUENCE&amp;quot;&quot;/&gt;&lt;property id=&quot;20307&quot; value=&quot;289&quot;/&gt;&lt;/object&gt;&lt;object type=&quot;3&quot; unique_id=&quot;10025&quot;&gt;&lt;property id=&quot;20148&quot; value=&quot;5&quot;/&gt;&lt;property id=&quot;20300&quot; value=&quot;Slide 23 - &amp;quot;NEEDS BOARD&amp;quot;&quot;/&gt;&lt;property id=&quot;20307&quot; value=&quot;287&quot;/&gt;&lt;/object&gt;&lt;object type=&quot;3&quot; unique_id=&quot;10026&quot;&gt;&lt;property id=&quot;20148&quot; value=&quot;5&quot;/&gt;&lt;property id=&quot;20300&quot; value=&quot;Slide 24 - &amp;quot;FOCUS:  SOCIAL, SIGN LANGUAGE, PICTURES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 Behavior Strategies for ALL Learners &amp;quot;&quot;/&gt;&lt;property id=&quot;20307&quot; value=&quot;261&quot;/&gt;&lt;/object&gt;&lt;object type=&quot;3&quot; unique_id=&quot;10028&quot;&gt;&lt;property id=&quot;20148&quot; value=&quot;5&quot;/&gt;&lt;property id=&quot;20300&quot; value=&quot;Slide 26 - &amp;quot;NEGOTIATION: FIRST …..THEN USING SYMBOLS&amp;quot;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91&quot;/&gt;&lt;/object&gt;&lt;object type=&quot;3&quot; unique_id=&quot;10030&quot;&gt;&lt;property id=&quot;20148&quot; value=&quot;5&quot;/&gt;&lt;property id=&quot;20300&quot; value=&quot;Slide 28 - &amp;quot;Strategies for Children with CHARGE Syndrome&amp;quot;&quot;/&gt;&lt;property id=&quot;20307&quot; value=&quot;290&quot;/&gt;&lt;/object&gt;&lt;object type=&quot;3&quot; unique_id=&quot;10031&quot;&gt;&lt;property id=&quot;20148&quot; value=&quot;5&quot;/&gt;&lt;property id=&quot;20300&quot; value=&quot;Slide 29 - &amp;quot;Strategies for Children with CHARGE Syndrome&amp;quot;&quot;/&gt;&lt;property id=&quot;20307&quot; value=&quot;297&quot;/&gt;&lt;/object&gt;&lt;object type=&quot;3&quot; unique_id=&quot;10032&quot;&gt;&lt;property id=&quot;20148&quot; value=&quot;5&quot;/&gt;&lt;property id=&quot;20300&quot; value=&quot;Slide 30 - &amp;quot;IMPLICATIONS OF THE USE OF TEACHING STRATEGIES&amp;quot;&quot;/&gt;&lt;property id=&quot;20307&quot; value=&quot;284&quot;/&gt;&lt;/object&gt;&lt;/object&gt;&lt;object type=&quot;8&quot; unique_id=&quot;1006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876</TotalTime>
  <Words>659</Words>
  <Application>Microsoft Office PowerPoint</Application>
  <PresentationFormat>On-screen Show (4:3)</PresentationFormat>
  <Paragraphs>161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Strategies That Work</vt:lpstr>
      <vt:lpstr>SETTING THE STAGE</vt:lpstr>
      <vt:lpstr>WHAT ARE THE CHALLENGES  CHILDREN WITH CHARGE FACE EVERYDAY?</vt:lpstr>
      <vt:lpstr>What works best: COMMUNICATION</vt:lpstr>
      <vt:lpstr>WHAT PARENTS HOPE THEIR CHILDREN CAN LEARN</vt:lpstr>
      <vt:lpstr>WHAT WE KNOW</vt:lpstr>
      <vt:lpstr>WHAT HAPPENS At HOME??  DISCUSSION POINTS</vt:lpstr>
      <vt:lpstr>WHAT DOES YOUR CHILD LIKE??</vt:lpstr>
      <vt:lpstr>Strategies that Work</vt:lpstr>
      <vt:lpstr>STRATEGIES </vt:lpstr>
      <vt:lpstr> Teaching Strategies for ALL Learners </vt:lpstr>
      <vt:lpstr>Money Skills for Shopping</vt:lpstr>
      <vt:lpstr>Age Appropriate and FUN</vt:lpstr>
      <vt:lpstr>Backyard FUN Motivating</vt:lpstr>
      <vt:lpstr>Birthday Party, Friends, Age Appropriate</vt:lpstr>
      <vt:lpstr>He LOVES Animals Age Appropriate </vt:lpstr>
      <vt:lpstr>PLAY CHOICES</vt:lpstr>
      <vt:lpstr>CHOICEMAKING: SENSORY</vt:lpstr>
      <vt:lpstr>SCHEDULE INCLUDING  SENSORY BREAK</vt:lpstr>
      <vt:lpstr>FOCUS: SOCIAL AND FRIENDS</vt:lpstr>
      <vt:lpstr> Communication Strategies for ALL Learners </vt:lpstr>
      <vt:lpstr>SCHEDULE SEQUENCE</vt:lpstr>
      <vt:lpstr>NEEDS BOARD</vt:lpstr>
      <vt:lpstr>FOCUS:  SOCIAL, SIGN LANGUAGE, PICTURES</vt:lpstr>
      <vt:lpstr> Behavior Strategies for ALL Learners </vt:lpstr>
      <vt:lpstr>NEGOTIATION: FIRST …..THEN USING SYMBOLS</vt:lpstr>
      <vt:lpstr>PowerPoint Presentation</vt:lpstr>
      <vt:lpstr>Strategies for Children with CHARGE Syndrome</vt:lpstr>
      <vt:lpstr>Strategies for Children with CHARGE Syndrome</vt:lpstr>
      <vt:lpstr>IMPLICATIONS OF THE USE OF TEACHING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That Work</dc:title>
  <dc:creator>Martha Majors</dc:creator>
  <cp:lastModifiedBy>Windows User</cp:lastModifiedBy>
  <cp:revision>32</cp:revision>
  <dcterms:created xsi:type="dcterms:W3CDTF">2015-05-08T18:34:18Z</dcterms:created>
  <dcterms:modified xsi:type="dcterms:W3CDTF">2015-05-13T20:37:54Z</dcterms:modified>
</cp:coreProperties>
</file>