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97" r:id="rId9"/>
    <p:sldId id="299" r:id="rId10"/>
    <p:sldId id="298" r:id="rId11"/>
    <p:sldId id="300" r:id="rId12"/>
    <p:sldId id="263" r:id="rId13"/>
    <p:sldId id="264" r:id="rId14"/>
    <p:sldId id="265" r:id="rId15"/>
    <p:sldId id="295"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92" r:id="rId30"/>
    <p:sldId id="281" r:id="rId31"/>
    <p:sldId id="282" r:id="rId32"/>
    <p:sldId id="283" r:id="rId33"/>
    <p:sldId id="284" r:id="rId34"/>
    <p:sldId id="285" r:id="rId35"/>
    <p:sldId id="286" r:id="rId36"/>
    <p:sldId id="287" r:id="rId37"/>
    <p:sldId id="288" r:id="rId38"/>
    <p:sldId id="289" r:id="rId39"/>
    <p:sldId id="290" r:id="rId40"/>
    <p:sldId id="291" r:id="rId41"/>
    <p:sldId id="294" r:id="rId42"/>
    <p:sldId id="296" r:id="rId43"/>
  </p:sldIdLst>
  <p:sldSz cx="9144000" cy="5143500" type="screen16x9"/>
  <p:notesSz cx="6858000" cy="9144000"/>
  <p:embeddedFontLst>
    <p:embeddedFont>
      <p:font typeface="Rambla" panose="020B060402020202020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F03350A-F90C-4AFA-A2F4-A9D50890553A}">
  <a:tblStyle styleId="{EF03350A-F90C-4AFA-A2F4-A9D50890553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1" autoAdjust="0"/>
    <p:restoredTop sz="86392" autoAdjust="0"/>
  </p:normalViewPr>
  <p:slideViewPr>
    <p:cSldViewPr snapToGrid="0">
      <p:cViewPr varScale="1">
        <p:scale>
          <a:sx n="73" d="100"/>
          <a:sy n="73" d="100"/>
        </p:scale>
        <p:origin x="-77" y="-475"/>
      </p:cViewPr>
      <p:guideLst>
        <p:guide orient="horz" pos="1620"/>
        <p:guide pos="2880"/>
      </p:guideLst>
    </p:cSldViewPr>
  </p:slideViewPr>
  <p:outlineViewPr>
    <p:cViewPr>
      <p:scale>
        <a:sx n="33" d="100"/>
        <a:sy n="33" d="100"/>
      </p:scale>
      <p:origin x="0" y="102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011479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1" i="0" u="none" strike="noStrike" cap="none" dirty="0">
                <a:solidFill>
                  <a:schemeClr val="dk1"/>
                </a:solidFill>
                <a:latin typeface="Arial"/>
                <a:ea typeface="Arial"/>
                <a:cs typeface="Arial"/>
                <a:sym typeface="Arial"/>
              </a:rPr>
              <a:t>Image: </a:t>
            </a:r>
            <a:r>
              <a:rPr lang="en" sz="1100" b="0" i="0" u="none" strike="noStrike" cap="none" dirty="0">
                <a:solidFill>
                  <a:schemeClr val="dk1"/>
                </a:solidFill>
                <a:latin typeface="Arial"/>
                <a:ea typeface="Arial"/>
                <a:cs typeface="Arial"/>
                <a:sym typeface="Arial"/>
              </a:rPr>
              <a:t>Four circle overlap to create a Venn diagram, the four circles are artifacts, standards, technology, and explanation/reflection</a:t>
            </a:r>
          </a:p>
        </p:txBody>
      </p:sp>
    </p:spTree>
    <p:extLst>
      <p:ext uri="{BB962C8B-B14F-4D97-AF65-F5344CB8AC3E}">
        <p14:creationId xmlns:p14="http://schemas.microsoft.com/office/powerpoint/2010/main" val="46191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98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12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325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495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A young boy signs hand under hand with a woman</a:t>
            </a:r>
          </a:p>
        </p:txBody>
      </p:sp>
    </p:spTree>
    <p:extLst>
      <p:ext uri="{BB962C8B-B14F-4D97-AF65-F5344CB8AC3E}">
        <p14:creationId xmlns:p14="http://schemas.microsoft.com/office/powerpoint/2010/main" val="3848922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A diagram titled "What is an e-Portfolio." The outline of a person underneath saying candidate with an arrow pointing to media icons underneath saying evidence pointing to a file folder that says E-portfolio.</a:t>
            </a:r>
          </a:p>
        </p:txBody>
      </p:sp>
    </p:spTree>
    <p:extLst>
      <p:ext uri="{BB962C8B-B14F-4D97-AF65-F5344CB8AC3E}">
        <p14:creationId xmlns:p14="http://schemas.microsoft.com/office/powerpoint/2010/main" val="2567769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902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Two stacked photos, the top of the eight interveners that participated in the beta test, below a picture of the interveners, state partners, and NCDB staff who worked on the Beta Test</a:t>
            </a:r>
          </a:p>
        </p:txBody>
      </p:sp>
    </p:spTree>
    <p:extLst>
      <p:ext uri="{BB962C8B-B14F-4D97-AF65-F5344CB8AC3E}">
        <p14:creationId xmlns:p14="http://schemas.microsoft.com/office/powerpoint/2010/main" val="251265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87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45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578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4948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9534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77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A young girl with an intervener holds a cane with assistance</a:t>
            </a:r>
          </a:p>
        </p:txBody>
      </p:sp>
    </p:spTree>
    <p:extLst>
      <p:ext uri="{BB962C8B-B14F-4D97-AF65-F5344CB8AC3E}">
        <p14:creationId xmlns:p14="http://schemas.microsoft.com/office/powerpoint/2010/main" val="451416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1630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Small blocks spread-out not connected or touching.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Small blocks put together creating medium size block</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8 medium size blocks put together in groups of four to form two separate large blocks. </a:t>
            </a:r>
          </a:p>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4 larger blacks put together in a group to form an even larger block. </a:t>
            </a:r>
          </a:p>
        </p:txBody>
      </p:sp>
    </p:spTree>
    <p:extLst>
      <p:ext uri="{BB962C8B-B14F-4D97-AF65-F5344CB8AC3E}">
        <p14:creationId xmlns:p14="http://schemas.microsoft.com/office/powerpoint/2010/main" val="244988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17639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4194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431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401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9820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3059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524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0740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5599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0412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57064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2641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 sz="1100" b="1" i="0" u="none" strike="noStrike" cap="none">
                <a:solidFill>
                  <a:schemeClr val="dk1"/>
                </a:solidFill>
                <a:latin typeface="Arial"/>
                <a:ea typeface="Arial"/>
                <a:cs typeface="Arial"/>
                <a:sym typeface="Arial"/>
              </a:rPr>
              <a:t>Image: </a:t>
            </a:r>
            <a:r>
              <a:rPr lang="en" sz="1100" b="0" i="0" u="none" strike="noStrike" cap="none">
                <a:solidFill>
                  <a:schemeClr val="dk1"/>
                </a:solidFill>
                <a:latin typeface="Arial"/>
                <a:ea typeface="Arial"/>
                <a:cs typeface="Arial"/>
                <a:sym typeface="Arial"/>
              </a:rPr>
              <a:t>The graphic is divided into two main sections, the National Center on Deaf-Blindness on the left and The PAR’A Center on the right. The National Center on Deaf-Blindness with a box that reads: “Provides technical support and module resources” with arrows leading to four different categories. The first two arrows lead to information on the left and the last two arrows lead to information on the right. Between these two sections is dashed line separating them with a horizontal double-headed arrow that reads: “Submission Certification.”  </a:t>
            </a:r>
          </a:p>
          <a:p>
            <a:pPr marL="0" marR="0" lvl="0" indent="0" algn="l" rtl="0">
              <a:spcBef>
                <a:spcPts val="0"/>
              </a:spcBef>
              <a:spcAft>
                <a:spcPts val="0"/>
              </a:spcAft>
              <a:buSzPct val="25000"/>
              <a:buNone/>
            </a:pPr>
            <a:r>
              <a:rPr lang="en" sz="1100" b="0" i="0" u="none" strike="noStrike" cap="none">
                <a:solidFill>
                  <a:schemeClr val="dk1"/>
                </a:solidFill>
                <a:latin typeface="Arial"/>
                <a:ea typeface="Arial"/>
                <a:cs typeface="Arial"/>
                <a:sym typeface="Arial"/>
              </a:rPr>
              <a:t>In the left section the two categories are two icons representing a Mentor and Intervener. Below the mentor icon a text box reads: “Mentor Training and support module.” Below the intervener icon a text box reads: “Intervener and mentor training and support modules.”</a:t>
            </a:r>
          </a:p>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In the section to the right the two categories are The PAR’A Center and the National Reviewer Board. National reviewer board: Managing agency and reviewer training module. From the National reviewer board an arrow leads to two icons representing two separate reviewers. Under these reviewer icons txt reads: “*possible to incorporate third reviewer if low IOA between first two reviewers.” Under this text is a third icon representing a third reviewer. </a:t>
            </a:r>
          </a:p>
        </p:txBody>
      </p:sp>
    </p:spTree>
    <p:extLst>
      <p:ext uri="{BB962C8B-B14F-4D97-AF65-F5344CB8AC3E}">
        <p14:creationId xmlns:p14="http://schemas.microsoft.com/office/powerpoint/2010/main" val="2642824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80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57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31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591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97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screen</a:t>
            </a:r>
            <a:r>
              <a:rPr lang="en-US" baseline="0" dirty="0" smtClean="0"/>
              <a:t>shot of the Venture system Dashboard- Across the top there is a Venture logo with the word Venture, Dashboard, My Portfolios, Help &amp; Tutorials.  Two </a:t>
            </a:r>
            <a:r>
              <a:rPr lang="en-US" baseline="0" dirty="0" smtClean="0"/>
              <a:t>boxes display below.  The “Your Portfolio” box on the left shows portfolio categories: </a:t>
            </a:r>
            <a:r>
              <a:rPr lang="en-US" baseline="0" dirty="0" smtClean="0"/>
              <a:t>About Me; Learner Development and Individual Learning Differences; Learning Environments; Curricular Content Knowledge; Assessment; Instructional Planning and Strategies; Professional Learning and Ethical Practice; Collaboration.  </a:t>
            </a:r>
            <a:r>
              <a:rPr lang="en-US" baseline="0" dirty="0" smtClean="0"/>
              <a:t>The box on the right displays </a:t>
            </a:r>
            <a:r>
              <a:rPr lang="en-US" baseline="0" dirty="0" smtClean="0"/>
              <a:t>a messaging and notification system.</a:t>
            </a:r>
            <a:endParaRPr lang="en-US" dirty="0"/>
          </a:p>
        </p:txBody>
      </p:sp>
    </p:spTree>
    <p:extLst>
      <p:ext uri="{BB962C8B-B14F-4D97-AF65-F5344CB8AC3E}">
        <p14:creationId xmlns:p14="http://schemas.microsoft.com/office/powerpoint/2010/main" val="319975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46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46" name="Shape 46"/>
          <p:cNvSpPr txBox="1">
            <a:spLocks noGrp="1"/>
          </p:cNvSpPr>
          <p:nvPr>
            <p:ph type="subTitle" idx="1"/>
          </p:nvPr>
        </p:nvSpPr>
        <p:spPr>
          <a:xfrm>
            <a:off x="265500" y="28030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11700" y="1106125"/>
            <a:ext cx="8520599"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54" name="Shape 54"/>
          <p:cNvSpPr txBox="1">
            <a:spLocks noGrp="1"/>
          </p:cNvSpPr>
          <p:nvPr>
            <p:ph type="body" idx="1"/>
          </p:nvPr>
        </p:nvSpPr>
        <p:spPr>
          <a:xfrm>
            <a:off x="311700" y="3152225"/>
            <a:ext cx="8520599"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15" name="Shape 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8" name="Shape 18"/>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2" name="Shape 2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1110996"/>
            <a:ext cx="8229600" cy="3394472"/>
          </a:xfrm>
          <a:prstGeom prst="rect">
            <a:avLst/>
          </a:prstGeom>
          <a:noFill/>
          <a:ln>
            <a:noFill/>
          </a:ln>
        </p:spPr>
        <p:txBody>
          <a:bodyPr lIns="91425" tIns="91425" rIns="91425" bIns="91425" anchor="t" anchorCtr="0"/>
          <a:lstStyle>
            <a:lvl1pPr marL="365760" marR="0" lvl="0" indent="-33273" algn="l" rtl="0">
              <a:lnSpc>
                <a:spcPct val="115000"/>
              </a:lnSpc>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1792" marR="0" lvl="1" indent="44958" algn="l" rtl="0">
              <a:lnSpc>
                <a:spcPct val="115000"/>
              </a:lnSpc>
              <a:spcBef>
                <a:spcPts val="324"/>
              </a:spcBef>
              <a:spcAft>
                <a:spcPts val="160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9536" marR="0" lvl="2" indent="23113" algn="l" rtl="0">
              <a:lnSpc>
                <a:spcPct val="115000"/>
              </a:lnSpc>
              <a:spcBef>
                <a:spcPts val="350"/>
              </a:spcBef>
              <a:spcAft>
                <a:spcPts val="160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6350" algn="l" rtl="0">
              <a:lnSpc>
                <a:spcPct val="115000"/>
              </a:lnSpc>
              <a:spcBef>
                <a:spcPts val="350"/>
              </a:spcBef>
              <a:spcAft>
                <a:spcPts val="160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0" algn="l" rtl="0">
              <a:lnSpc>
                <a:spcPct val="115000"/>
              </a:lnSpc>
              <a:spcBef>
                <a:spcPts val="350"/>
              </a:spcBef>
              <a:spcAft>
                <a:spcPts val="160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0" algn="l" rtl="0">
              <a:lnSpc>
                <a:spcPct val="115000"/>
              </a:lnSpc>
              <a:spcBef>
                <a:spcPts val="350"/>
              </a:spcBef>
              <a:spcAft>
                <a:spcPts val="1600"/>
              </a:spcAft>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25400" algn="l" rtl="0">
              <a:lnSpc>
                <a:spcPct val="115000"/>
              </a:lnSpc>
              <a:spcBef>
                <a:spcPts val="350"/>
              </a:spcBef>
              <a:spcAft>
                <a:spcPts val="1600"/>
              </a:spcAft>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25400" algn="l" rtl="0">
              <a:lnSpc>
                <a:spcPct val="115000"/>
              </a:lnSpc>
              <a:spcBef>
                <a:spcPts val="350"/>
              </a:spcBef>
              <a:spcAft>
                <a:spcPts val="1600"/>
              </a:spcAft>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25400" algn="l" rtl="0">
              <a:lnSpc>
                <a:spcPct val="115000"/>
              </a:lnSpc>
              <a:spcBef>
                <a:spcPts val="350"/>
              </a:spcBef>
              <a:spcAft>
                <a:spcPts val="1600"/>
              </a:spcAft>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25" name="Shape 25"/>
          <p:cNvSpPr txBox="1">
            <a:spLocks noGrp="1"/>
          </p:cNvSpPr>
          <p:nvPr>
            <p:ph type="dt" idx="10"/>
          </p:nvPr>
        </p:nvSpPr>
        <p:spPr>
          <a:xfrm>
            <a:off x="6727032" y="4805958"/>
            <a:ext cx="192023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ambla"/>
              <a:buNone/>
              <a:defRPr sz="1000" b="0" i="0" u="none" strike="noStrike" cap="none">
                <a:solidFill>
                  <a:schemeClr val="dk1"/>
                </a:solidFill>
                <a:latin typeface="Rambla"/>
                <a:ea typeface="Rambla"/>
                <a:cs typeface="Rambla"/>
                <a:sym typeface="Rambla"/>
              </a:defRPr>
            </a:lvl1pPr>
            <a:lvl2pPr marL="457200" marR="0" lvl="1"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2pPr>
            <a:lvl3pPr marL="914400" marR="0" lvl="2"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3pPr>
            <a:lvl4pPr marL="1371600" marR="0" lvl="3"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4pPr>
            <a:lvl5pPr marL="1828800" marR="0" lvl="4"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5pPr>
            <a:lvl6pPr marL="2286000" marR="0" lvl="5"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6pPr>
            <a:lvl7pPr marL="2743200" marR="0" lvl="6"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7pPr>
            <a:lvl8pPr marL="3200400" marR="0" lvl="7"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8pPr>
            <a:lvl9pPr marL="3657600" marR="0" lvl="8"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9pPr>
          </a:lstStyle>
          <a:p>
            <a:endParaRPr/>
          </a:p>
        </p:txBody>
      </p:sp>
      <p:sp>
        <p:nvSpPr>
          <p:cNvPr id="26" name="Shape 26"/>
          <p:cNvSpPr txBox="1">
            <a:spLocks noGrp="1"/>
          </p:cNvSpPr>
          <p:nvPr>
            <p:ph type="ftr" idx="11"/>
          </p:nvPr>
        </p:nvSpPr>
        <p:spPr>
          <a:xfrm>
            <a:off x="4380071" y="4805957"/>
            <a:ext cx="2350681" cy="273843"/>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dk1"/>
              </a:buClr>
              <a:buFont typeface="Rambla"/>
              <a:buNone/>
              <a:defRPr sz="1000" b="0" i="0" u="none" strike="noStrike" cap="none">
                <a:solidFill>
                  <a:schemeClr val="dk1"/>
                </a:solidFill>
                <a:latin typeface="Rambla"/>
                <a:ea typeface="Rambla"/>
                <a:cs typeface="Rambla"/>
                <a:sym typeface="Rambla"/>
              </a:defRPr>
            </a:lvl1pPr>
            <a:lvl2pPr marL="457200" marR="0" lvl="1"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2pPr>
            <a:lvl3pPr marL="914400" marR="0" lvl="2"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3pPr>
            <a:lvl4pPr marL="1371600" marR="0" lvl="3"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4pPr>
            <a:lvl5pPr marL="1828800" marR="0" lvl="4"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5pPr>
            <a:lvl6pPr marL="2286000" marR="0" lvl="5"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6pPr>
            <a:lvl7pPr marL="2743200" marR="0" lvl="6"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7pPr>
            <a:lvl8pPr marL="3200400" marR="0" lvl="7"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8pPr>
            <a:lvl9pPr marL="3657600" marR="0" lvl="8" indent="0" algn="l" rtl="0">
              <a:lnSpc>
                <a:spcPct val="100000"/>
              </a:lnSpc>
              <a:spcBef>
                <a:spcPts val="0"/>
              </a:spcBef>
              <a:spcAft>
                <a:spcPts val="0"/>
              </a:spcAft>
              <a:buClr>
                <a:schemeClr val="dk1"/>
              </a:buClr>
              <a:buFont typeface="Rambla"/>
              <a:buNone/>
              <a:defRPr sz="1800" b="0" i="0" u="none" strike="noStrike" cap="none">
                <a:solidFill>
                  <a:schemeClr val="dk1"/>
                </a:solidFill>
                <a:latin typeface="Rambla"/>
                <a:ea typeface="Rambla"/>
                <a:cs typeface="Rambla"/>
                <a:sym typeface="Rambla"/>
              </a:defRPr>
            </a:lvl9pPr>
          </a:lstStyle>
          <a:p>
            <a:endParaRPr/>
          </a:p>
        </p:txBody>
      </p:sp>
      <p:sp>
        <p:nvSpPr>
          <p:cNvPr id="27" name="Shape 27"/>
          <p:cNvSpPr txBox="1">
            <a:spLocks noGrp="1"/>
          </p:cNvSpPr>
          <p:nvPr>
            <p:ph type="sldNum" idx="12"/>
          </p:nvPr>
        </p:nvSpPr>
        <p:spPr>
          <a:xfrm>
            <a:off x="8647271" y="4805957"/>
            <a:ext cx="365759" cy="27384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Rambla"/>
              <a:buNone/>
            </a:pPr>
            <a:fld id="{00000000-1234-1234-1234-123412341234}" type="slidenum">
              <a:rPr lang="en" sz="1000" b="0" i="0" u="none" strike="noStrike" cap="none">
                <a:solidFill>
                  <a:schemeClr val="dk1"/>
                </a:solidFill>
                <a:latin typeface="Rambla"/>
                <a:ea typeface="Rambla"/>
                <a:cs typeface="Rambla"/>
                <a:sym typeface="Rambla"/>
              </a:rPr>
              <a:t>‹#›</a:t>
            </a:fld>
            <a:endParaRPr lang="en" sz="1000" b="0" i="0" u="none" strike="noStrike" cap="none">
              <a:solidFill>
                <a:schemeClr val="dk1"/>
              </a:solidFill>
              <a:latin typeface="Rambla"/>
              <a:ea typeface="Rambla"/>
              <a:cs typeface="Rambla"/>
              <a:sym typeface="Rambla"/>
            </a:endParaRPr>
          </a:p>
        </p:txBody>
      </p:sp>
      <p:sp>
        <p:nvSpPr>
          <p:cNvPr id="28" name="Shape 2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Rambla"/>
              <a:buNone/>
              <a:defRPr sz="4100" b="1" i="0" u="none" strike="noStrike" cap="none">
                <a:solidFill>
                  <a:schemeClr val="dk2"/>
                </a:solidFill>
                <a:latin typeface="Rambla"/>
                <a:ea typeface="Rambla"/>
                <a:cs typeface="Rambla"/>
                <a:sym typeface="Rambla"/>
              </a:defRPr>
            </a:lvl1pPr>
            <a:lvl2pPr lvl="1" indent="0">
              <a:spcBef>
                <a:spcPts val="0"/>
              </a:spcBef>
              <a:buClr>
                <a:schemeClr val="dk1"/>
              </a:buClr>
              <a:buFont typeface="Arial"/>
              <a:buNone/>
              <a:defRPr sz="1800">
                <a:solidFill>
                  <a:schemeClr val="dk1"/>
                </a:solidFill>
              </a:defRPr>
            </a:lvl2pPr>
            <a:lvl3pPr lvl="2" indent="0">
              <a:spcBef>
                <a:spcPts val="0"/>
              </a:spcBef>
              <a:buClr>
                <a:schemeClr val="dk1"/>
              </a:buClr>
              <a:buFont typeface="Arial"/>
              <a:buNone/>
              <a:defRPr sz="1800">
                <a:solidFill>
                  <a:schemeClr val="dk1"/>
                </a:solidFill>
              </a:defRPr>
            </a:lvl3pPr>
            <a:lvl4pPr lvl="3" indent="0">
              <a:spcBef>
                <a:spcPts val="0"/>
              </a:spcBef>
              <a:buClr>
                <a:schemeClr val="dk1"/>
              </a:buClr>
              <a:buFont typeface="Arial"/>
              <a:buNone/>
              <a:defRPr sz="1800">
                <a:solidFill>
                  <a:schemeClr val="dk1"/>
                </a:solidFill>
              </a:defRPr>
            </a:lvl4pPr>
            <a:lvl5pPr lvl="4" indent="0">
              <a:spcBef>
                <a:spcPts val="0"/>
              </a:spcBef>
              <a:buClr>
                <a:schemeClr val="dk1"/>
              </a:buClr>
              <a:buFont typeface="Arial"/>
              <a:buNone/>
              <a:defRPr sz="1800">
                <a:solidFill>
                  <a:schemeClr val="dk1"/>
                </a:solidFill>
              </a:defRPr>
            </a:lvl5pPr>
            <a:lvl6pPr lvl="5" indent="0">
              <a:spcBef>
                <a:spcPts val="0"/>
              </a:spcBef>
              <a:buClr>
                <a:schemeClr val="dk1"/>
              </a:buClr>
              <a:buFont typeface="Arial"/>
              <a:buNone/>
              <a:defRPr sz="1800">
                <a:solidFill>
                  <a:schemeClr val="dk1"/>
                </a:solidFill>
              </a:defRPr>
            </a:lvl6pPr>
            <a:lvl7pPr lvl="6" indent="0">
              <a:spcBef>
                <a:spcPts val="0"/>
              </a:spcBef>
              <a:buClr>
                <a:schemeClr val="dk1"/>
              </a:buClr>
              <a:buFont typeface="Arial"/>
              <a:buNone/>
              <a:defRPr sz="1800">
                <a:solidFill>
                  <a:schemeClr val="dk1"/>
                </a:solidFill>
              </a:defRPr>
            </a:lvl7pPr>
            <a:lvl8pPr lvl="7" indent="0">
              <a:spcBef>
                <a:spcPts val="0"/>
              </a:spcBef>
              <a:buClr>
                <a:schemeClr val="dk1"/>
              </a:buClr>
              <a:buFont typeface="Arial"/>
              <a:buNone/>
              <a:defRPr sz="1800">
                <a:solidFill>
                  <a:schemeClr val="dk1"/>
                </a:solidFill>
              </a:defRPr>
            </a:lvl8pPr>
            <a:lvl9pPr lvl="8" indent="0">
              <a:spcBef>
                <a:spcPts val="0"/>
              </a:spcBef>
              <a:buClr>
                <a:schemeClr val="dk1"/>
              </a:buClr>
              <a:buFont typeface="Arial"/>
              <a:buNone/>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33" name="Shape 33"/>
          <p:cNvSpPr txBox="1">
            <a:spLocks noGrp="1"/>
          </p:cNvSpPr>
          <p:nvPr>
            <p:ph type="body" idx="1"/>
          </p:nvPr>
        </p:nvSpPr>
        <p:spPr>
          <a:xfrm>
            <a:off x="311700" y="1152475"/>
            <a:ext cx="39998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2"/>
          </p:nvPr>
        </p:nvSpPr>
        <p:spPr>
          <a:xfrm>
            <a:off x="4832400" y="1152475"/>
            <a:ext cx="39998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38" name="Shape 38"/>
          <p:cNvSpPr txBox="1">
            <a:spLocks noGrp="1"/>
          </p:cNvSpPr>
          <p:nvPr>
            <p:ph type="body" idx="1"/>
          </p:nvPr>
        </p:nvSpPr>
        <p:spPr>
          <a:xfrm>
            <a:off x="311700" y="1389600"/>
            <a:ext cx="2807999" cy="3179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NICEReviewBoard.@ucdenver.edu"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13900" y="172675"/>
            <a:ext cx="8364000" cy="978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b="0" i="0" u="none" strike="noStrike" cap="none" dirty="0">
                <a:solidFill>
                  <a:schemeClr val="dk1"/>
                </a:solidFill>
                <a:latin typeface="Arial"/>
                <a:ea typeface="Arial"/>
                <a:cs typeface="Arial"/>
                <a:sym typeface="Arial"/>
              </a:rPr>
              <a:t>National Intervener Certification E-portfolio (NICE)</a:t>
            </a:r>
            <a:br>
              <a:rPr lang="en" sz="1800" b="0" i="0" u="none" strike="noStrike" cap="none" dirty="0">
                <a:solidFill>
                  <a:schemeClr val="dk1"/>
                </a:solidFill>
                <a:latin typeface="Arial"/>
                <a:ea typeface="Arial"/>
                <a:cs typeface="Arial"/>
                <a:sym typeface="Arial"/>
              </a:rPr>
            </a:br>
            <a:r>
              <a:rPr lang="en" sz="3200" b="1" i="0" u="none" strike="noStrike" cap="none" dirty="0">
                <a:solidFill>
                  <a:schemeClr val="dk1"/>
                </a:solidFill>
                <a:latin typeface="Arial"/>
                <a:ea typeface="Arial"/>
                <a:cs typeface="Arial"/>
                <a:sym typeface="Arial"/>
              </a:rPr>
              <a:t>Orientation to the NICE </a:t>
            </a:r>
          </a:p>
        </p:txBody>
      </p:sp>
      <p:sp>
        <p:nvSpPr>
          <p:cNvPr id="61" name="Shape 61"/>
          <p:cNvSpPr txBox="1">
            <a:spLocks noGrp="1"/>
          </p:cNvSpPr>
          <p:nvPr>
            <p:ph type="subTitle" idx="1"/>
          </p:nvPr>
        </p:nvSpPr>
        <p:spPr>
          <a:xfrm>
            <a:off x="1096825" y="3145900"/>
            <a:ext cx="7076100" cy="978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700" b="0" i="0" u="none" strike="noStrike" cap="none" dirty="0">
                <a:solidFill>
                  <a:srgbClr val="000000"/>
                </a:solidFill>
                <a:latin typeface="Arial"/>
                <a:ea typeface="Arial"/>
                <a:cs typeface="Arial"/>
                <a:sym typeface="Arial"/>
              </a:rPr>
              <a:t>Amy T. Parker, Ed.D. &amp; COMS, </a:t>
            </a:r>
            <a:r>
              <a:rPr lang="en" sz="1700" b="1" i="0" u="none" strike="noStrike" cap="none" dirty="0">
                <a:solidFill>
                  <a:srgbClr val="000000"/>
                </a:solidFill>
                <a:latin typeface="Arial"/>
                <a:ea typeface="Arial"/>
                <a:cs typeface="Arial"/>
                <a:sym typeface="Arial"/>
              </a:rPr>
              <a:t>National Center on Deaf-Blindness</a:t>
            </a:r>
          </a:p>
          <a:p>
            <a:pPr marL="0" marR="0" lvl="0" indent="0" algn="ctr" rtl="0">
              <a:lnSpc>
                <a:spcPct val="100000"/>
              </a:lnSpc>
              <a:spcBef>
                <a:spcPts val="0"/>
              </a:spcBef>
              <a:spcAft>
                <a:spcPts val="0"/>
              </a:spcAft>
              <a:buClr>
                <a:schemeClr val="dk2"/>
              </a:buClr>
              <a:buSzPct val="25000"/>
              <a:buFont typeface="Arial"/>
              <a:buNone/>
            </a:pPr>
            <a:r>
              <a:rPr lang="en" sz="1700" b="0" i="0" u="none" strike="noStrike" cap="none" dirty="0">
                <a:solidFill>
                  <a:srgbClr val="000000"/>
                </a:solidFill>
                <a:latin typeface="Arial"/>
                <a:ea typeface="Arial"/>
                <a:cs typeface="Arial"/>
                <a:sym typeface="Arial"/>
              </a:rPr>
              <a:t>Ritu Chopra, Ph.D., Executive Director of </a:t>
            </a:r>
            <a:r>
              <a:rPr lang="en" sz="1700" i="0" u="none" strike="noStrike" cap="none" dirty="0">
                <a:solidFill>
                  <a:srgbClr val="000000"/>
                </a:solidFill>
                <a:latin typeface="Arial"/>
                <a:ea typeface="Arial"/>
                <a:cs typeface="Arial"/>
                <a:sym typeface="Arial"/>
              </a:rPr>
              <a:t>the</a:t>
            </a:r>
            <a:r>
              <a:rPr lang="en" sz="1700" b="1" i="0" u="none" strike="noStrike" cap="none" dirty="0">
                <a:solidFill>
                  <a:srgbClr val="000000"/>
                </a:solidFill>
                <a:latin typeface="Arial"/>
                <a:ea typeface="Arial"/>
                <a:cs typeface="Arial"/>
                <a:sym typeface="Arial"/>
              </a:rPr>
              <a:t> PAR</a:t>
            </a:r>
            <a:r>
              <a:rPr lang="en" sz="1700" b="1" i="0" u="none" strike="noStrike" cap="none" baseline="30000" dirty="0">
                <a:solidFill>
                  <a:srgbClr val="000000"/>
                </a:solidFill>
                <a:latin typeface="Arial"/>
                <a:ea typeface="Arial"/>
                <a:cs typeface="Arial"/>
                <a:sym typeface="Arial"/>
              </a:rPr>
              <a:t>2</a:t>
            </a:r>
            <a:r>
              <a:rPr lang="en" sz="1700" b="1" i="0" u="none" strike="noStrike" cap="none" dirty="0">
                <a:solidFill>
                  <a:srgbClr val="000000"/>
                </a:solidFill>
                <a:latin typeface="Arial"/>
                <a:ea typeface="Arial"/>
                <a:cs typeface="Arial"/>
                <a:sym typeface="Arial"/>
              </a:rPr>
              <a:t>A </a:t>
            </a:r>
            <a:r>
              <a:rPr lang="en" sz="1700" b="1" i="0" u="none" strike="noStrike" cap="none" dirty="0" smtClean="0">
                <a:solidFill>
                  <a:srgbClr val="000000"/>
                </a:solidFill>
                <a:latin typeface="Arial"/>
                <a:ea typeface="Arial"/>
                <a:cs typeface="Arial"/>
                <a:sym typeface="Arial"/>
              </a:rPr>
              <a:t>Center</a:t>
            </a:r>
            <a:endParaRPr lang="en" sz="1700" b="1" i="0" u="none" strike="noStrike" cap="none" dirty="0">
              <a:solidFill>
                <a:srgbClr val="000000"/>
              </a:solidFill>
              <a:latin typeface="Arial"/>
              <a:ea typeface="Arial"/>
              <a:cs typeface="Arial"/>
              <a:sym typeface="Arial"/>
            </a:endParaRPr>
          </a:p>
        </p:txBody>
      </p:sp>
      <p:pic>
        <p:nvPicPr>
          <p:cNvPr id="62" name="Shape 62"/>
          <p:cNvPicPr preferRelativeResize="0"/>
          <p:nvPr/>
        </p:nvPicPr>
        <p:blipFill>
          <a:blip r:embed="rId3">
            <a:alphaModFix/>
          </a:blip>
          <a:stretch>
            <a:fillRect/>
          </a:stretch>
        </p:blipFill>
        <p:spPr>
          <a:xfrm>
            <a:off x="3031875" y="1142075"/>
            <a:ext cx="3080249" cy="1990424"/>
          </a:xfrm>
          <a:prstGeom prst="rect">
            <a:avLst/>
          </a:prstGeom>
          <a:noFill/>
          <a:ln>
            <a:noFill/>
          </a:ln>
        </p:spPr>
      </p:pic>
      <p:pic>
        <p:nvPicPr>
          <p:cNvPr id="63" name="Shape 63"/>
          <p:cNvPicPr preferRelativeResize="0"/>
          <p:nvPr/>
        </p:nvPicPr>
        <p:blipFill>
          <a:blip r:embed="rId4">
            <a:alphaModFix/>
          </a:blip>
          <a:stretch>
            <a:fillRect/>
          </a:stretch>
        </p:blipFill>
        <p:spPr>
          <a:xfrm>
            <a:off x="6189900" y="4321386"/>
            <a:ext cx="2787997" cy="574949"/>
          </a:xfrm>
          <a:prstGeom prst="rect">
            <a:avLst/>
          </a:prstGeom>
          <a:noFill/>
          <a:ln>
            <a:noFill/>
          </a:ln>
        </p:spPr>
      </p:pic>
      <p:pic>
        <p:nvPicPr>
          <p:cNvPr id="64" name="Shape 64"/>
          <p:cNvPicPr preferRelativeResize="0"/>
          <p:nvPr/>
        </p:nvPicPr>
        <p:blipFill rotWithShape="1">
          <a:blip r:embed="rId5">
            <a:alphaModFix/>
          </a:blip>
          <a:srcRect t="18260" b="17372"/>
          <a:stretch/>
        </p:blipFill>
        <p:spPr>
          <a:xfrm>
            <a:off x="0" y="4084472"/>
            <a:ext cx="3080250" cy="849690"/>
          </a:xfrm>
          <a:prstGeom prst="rect">
            <a:avLst/>
          </a:prstGeom>
          <a:noFill/>
          <a:ln>
            <a:noFill/>
          </a:ln>
        </p:spPr>
      </p:pic>
      <p:pic>
        <p:nvPicPr>
          <p:cNvPr id="65" name="Shape 65"/>
          <p:cNvPicPr preferRelativeResize="0"/>
          <p:nvPr/>
        </p:nvPicPr>
        <p:blipFill>
          <a:blip r:embed="rId6">
            <a:alphaModFix/>
          </a:blip>
          <a:stretch>
            <a:fillRect/>
          </a:stretch>
        </p:blipFill>
        <p:spPr>
          <a:xfrm>
            <a:off x="3031874" y="4445024"/>
            <a:ext cx="2926475" cy="327674"/>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Interveners’ Responsibility</a:t>
            </a:r>
            <a:endParaRPr lang="en-US" dirty="0"/>
          </a:p>
        </p:txBody>
      </p:sp>
      <p:sp>
        <p:nvSpPr>
          <p:cNvPr id="3" name="Text Placeholder 2"/>
          <p:cNvSpPr>
            <a:spLocks noGrp="1"/>
          </p:cNvSpPr>
          <p:nvPr>
            <p:ph type="body" idx="1"/>
          </p:nvPr>
        </p:nvSpPr>
        <p:spPr/>
        <p:txBody>
          <a:bodyPr/>
          <a:lstStyle/>
          <a:p>
            <a:r>
              <a:rPr lang="en-US" dirty="0"/>
              <a:t>Interveners, who use NICE, cultivate artifacts from their practice with students or clients. </a:t>
            </a:r>
            <a:r>
              <a:rPr lang="en-US" dirty="0" smtClean="0"/>
              <a:t>Interveners </a:t>
            </a:r>
            <a:r>
              <a:rPr lang="en-US" dirty="0"/>
              <a:t>review artifacts and receive feedback from mentors and other intervener participants in a state or multi-state cohort. State deaf-blind project or university partners act as hosts for interveners and mentors who are ready to use the NICE process</a:t>
            </a:r>
            <a:r>
              <a:rPr lang="en-US" dirty="0" smtClean="0"/>
              <a:t>.</a:t>
            </a:r>
          </a:p>
          <a:p>
            <a:r>
              <a:rPr lang="en-US" dirty="0"/>
              <a:t>The National Intervener Certification E-portfolio is based on 7 CEC standards or domains. Standards are made up of 79 knowledge and skills competencies that the candidate must address in their </a:t>
            </a:r>
            <a:r>
              <a:rPr lang="en-US" dirty="0" smtClean="0"/>
              <a:t>portfolio. Candidates </a:t>
            </a:r>
            <a:r>
              <a:rPr lang="en-US" dirty="0"/>
              <a:t>develop 20-35 artifacts that represent all 79 competencies (using each competency only once within an artifact).</a:t>
            </a:r>
          </a:p>
          <a:p>
            <a:r>
              <a:rPr lang="en-US" dirty="0"/>
              <a:t/>
            </a:r>
            <a:br>
              <a:rPr lang="en-US" dirty="0"/>
            </a:b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15577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Venture Dashboard</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630238"/>
            <a:ext cx="807243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85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0" y="209550"/>
            <a:ext cx="91440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NICE: Stage of Development Over Two years </a:t>
            </a:r>
          </a:p>
        </p:txBody>
      </p:sp>
      <p:sp>
        <p:nvSpPr>
          <p:cNvPr id="107" name="Shape 107"/>
          <p:cNvSpPr/>
          <p:nvPr/>
        </p:nvSpPr>
        <p:spPr>
          <a:xfrm>
            <a:off x="610250" y="1051350"/>
            <a:ext cx="8151000" cy="3816000"/>
          </a:xfrm>
          <a:prstGeom prst="rect">
            <a:avLst/>
          </a:prstGeom>
          <a:noFill/>
          <a:ln>
            <a:noFill/>
          </a:ln>
        </p:spPr>
        <p:txBody>
          <a:bodyPr lIns="91425" tIns="45700" rIns="91425" bIns="45700" anchor="t" anchorCtr="0">
            <a:noAutofit/>
          </a:bodyPr>
          <a:lstStyle/>
          <a:p>
            <a:pPr marL="284163" marR="0" lvl="1" indent="-284163" algn="l" rtl="0">
              <a:lnSpc>
                <a:spcPct val="100000"/>
              </a:lnSpc>
              <a:spcBef>
                <a:spcPts val="0"/>
              </a:spcBef>
              <a:spcAft>
                <a:spcPts val="0"/>
              </a:spcAft>
              <a:buClr>
                <a:srgbClr val="000000"/>
              </a:buClr>
              <a:buSzPct val="100000"/>
              <a:buFont typeface="Arial"/>
              <a:buChar char="•"/>
            </a:pPr>
            <a:r>
              <a:rPr lang="en" sz="2000" b="0" i="0" u="none" strike="noStrike" cap="none">
                <a:latin typeface="Arial"/>
                <a:ea typeface="Arial"/>
                <a:cs typeface="Arial"/>
                <a:sym typeface="Arial"/>
              </a:rPr>
              <a:t>Established a National Review Board in September 2016 – October 2016 consisting of:</a:t>
            </a:r>
          </a:p>
          <a:p>
            <a:pPr marL="858838" marR="0" lvl="2" indent="-312738" algn="l" rtl="0">
              <a:lnSpc>
                <a:spcPct val="100000"/>
              </a:lnSpc>
              <a:spcBef>
                <a:spcPts val="0"/>
              </a:spcBef>
              <a:spcAft>
                <a:spcPts val="0"/>
              </a:spcAft>
              <a:buClr>
                <a:srgbClr val="000000"/>
              </a:buClr>
              <a:buSzPct val="100000"/>
              <a:buFont typeface="Arial"/>
              <a:buChar char="•"/>
            </a:pPr>
            <a:r>
              <a:rPr lang="en" sz="2000" b="0" i="0" u="none" strike="noStrike" cap="none">
                <a:latin typeface="Arial"/>
                <a:ea typeface="Arial"/>
                <a:cs typeface="Arial"/>
                <a:sym typeface="Arial"/>
              </a:rPr>
              <a:t>Reviewers: </a:t>
            </a:r>
            <a:r>
              <a:rPr lang="en" sz="2000"/>
              <a:t>27</a:t>
            </a:r>
          </a:p>
          <a:p>
            <a:pPr marL="858838" marR="0" lvl="2" indent="-312738" algn="l" rtl="0">
              <a:lnSpc>
                <a:spcPct val="100000"/>
              </a:lnSpc>
              <a:spcBef>
                <a:spcPts val="0"/>
              </a:spcBef>
              <a:spcAft>
                <a:spcPts val="0"/>
              </a:spcAft>
              <a:buClr>
                <a:srgbClr val="000000"/>
              </a:buClr>
              <a:buSzPct val="100000"/>
              <a:buFont typeface="Arial"/>
              <a:buChar char="•"/>
            </a:pPr>
            <a:r>
              <a:rPr lang="en" sz="2000" b="0" i="0" u="none" strike="noStrike" cap="none">
                <a:latin typeface="Arial"/>
                <a:ea typeface="Arial"/>
                <a:cs typeface="Arial"/>
                <a:sym typeface="Arial"/>
              </a:rPr>
              <a:t>Advisers: </a:t>
            </a:r>
            <a:r>
              <a:rPr lang="en" sz="2000"/>
              <a:t>15</a:t>
            </a:r>
          </a:p>
          <a:p>
            <a:pPr marL="860425" marR="0" lvl="2" indent="-314325" algn="l" rtl="0">
              <a:lnSpc>
                <a:spcPct val="100000"/>
              </a:lnSpc>
              <a:spcBef>
                <a:spcPts val="0"/>
              </a:spcBef>
              <a:spcAft>
                <a:spcPts val="0"/>
              </a:spcAft>
              <a:buClr>
                <a:srgbClr val="000000"/>
              </a:buClr>
              <a:buSzPct val="100000"/>
              <a:buFont typeface="Arial"/>
              <a:buChar char="•"/>
            </a:pPr>
            <a:r>
              <a:rPr lang="en" sz="2000"/>
              <a:t>States: 16</a:t>
            </a:r>
          </a:p>
          <a:p>
            <a:pPr marL="914400" marR="0" lvl="0" indent="0" algn="l" rtl="0">
              <a:lnSpc>
                <a:spcPct val="100000"/>
              </a:lnSpc>
              <a:spcBef>
                <a:spcPts val="0"/>
              </a:spcBef>
              <a:spcAft>
                <a:spcPts val="0"/>
              </a:spcAft>
              <a:buNone/>
            </a:pPr>
            <a:endParaRPr sz="2000"/>
          </a:p>
          <a:p>
            <a:pPr marL="346075" marR="0" lvl="2" indent="-346075" algn="l" rtl="0">
              <a:lnSpc>
                <a:spcPct val="100000"/>
              </a:lnSpc>
              <a:spcBef>
                <a:spcPts val="0"/>
              </a:spcBef>
              <a:spcAft>
                <a:spcPts val="0"/>
              </a:spcAft>
              <a:buClr>
                <a:srgbClr val="000000"/>
              </a:buClr>
              <a:buSzPct val="100000"/>
              <a:buFont typeface="Arial"/>
              <a:buChar char="•"/>
            </a:pPr>
            <a:r>
              <a:rPr lang="en" sz="2000" b="0" i="0" u="none" strike="noStrike" cap="none">
                <a:latin typeface="Arial"/>
                <a:ea typeface="Arial"/>
                <a:cs typeface="Arial"/>
                <a:sym typeface="Arial"/>
              </a:rPr>
              <a:t>Reviewers are experts in the area of intervention and knowledge of national intervener standards.</a:t>
            </a:r>
          </a:p>
          <a:p>
            <a:pPr marL="914400" marR="0" lvl="0" indent="0" algn="l" rtl="0">
              <a:lnSpc>
                <a:spcPct val="100000"/>
              </a:lnSpc>
              <a:spcBef>
                <a:spcPts val="0"/>
              </a:spcBef>
              <a:spcAft>
                <a:spcPts val="0"/>
              </a:spcAft>
              <a:buNone/>
            </a:pPr>
            <a:endParaRPr sz="2000"/>
          </a:p>
          <a:p>
            <a:pPr marL="346075" marR="0" lvl="2" indent="-346075" algn="l" rtl="0">
              <a:lnSpc>
                <a:spcPct val="100000"/>
              </a:lnSpc>
              <a:spcBef>
                <a:spcPts val="0"/>
              </a:spcBef>
              <a:spcAft>
                <a:spcPts val="0"/>
              </a:spcAft>
              <a:buClr>
                <a:srgbClr val="000000"/>
              </a:buClr>
              <a:buSzPct val="100000"/>
              <a:buFont typeface="Arial"/>
              <a:buChar char="•"/>
            </a:pPr>
            <a:r>
              <a:rPr lang="en" sz="2000" b="0" i="0" u="none" strike="noStrike" cap="none">
                <a:latin typeface="Arial"/>
                <a:ea typeface="Arial"/>
                <a:cs typeface="Arial"/>
                <a:sym typeface="Arial"/>
              </a:rPr>
              <a:t>Advisers are representatives from respected community organizations in the field of deaf-blindness </a:t>
            </a:r>
          </a:p>
          <a:p>
            <a:pPr marL="914400" marR="0" lvl="0" indent="0" algn="l" rtl="0">
              <a:lnSpc>
                <a:spcPct val="100000"/>
              </a:lnSpc>
              <a:spcBef>
                <a:spcPts val="0"/>
              </a:spcBef>
              <a:spcAft>
                <a:spcPts val="0"/>
              </a:spcAft>
              <a:buNone/>
            </a:pPr>
            <a:endParaRPr sz="2000"/>
          </a:p>
          <a:p>
            <a:pPr marL="346075" marR="0" lvl="2" indent="-346075" algn="l" rtl="0">
              <a:lnSpc>
                <a:spcPct val="100000"/>
              </a:lnSpc>
              <a:spcBef>
                <a:spcPts val="0"/>
              </a:spcBef>
              <a:spcAft>
                <a:spcPts val="0"/>
              </a:spcAft>
              <a:buClr>
                <a:srgbClr val="000000"/>
              </a:buClr>
              <a:buSzPct val="100000"/>
              <a:buFont typeface="Arial"/>
              <a:buChar char="•"/>
            </a:pPr>
            <a:r>
              <a:rPr lang="en" sz="2000" b="0" i="0" u="none" strike="noStrike" cap="none">
                <a:latin typeface="Arial"/>
                <a:ea typeface="Arial"/>
                <a:cs typeface="Arial"/>
                <a:sym typeface="Arial"/>
              </a:rPr>
              <a:t>NICE Officially launched on October 1, 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52400" y="133350"/>
            <a:ext cx="85206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Role and Responsibilities Reviewers</a:t>
            </a:r>
          </a:p>
        </p:txBody>
      </p:sp>
      <p:sp>
        <p:nvSpPr>
          <p:cNvPr id="113" name="Shape 113"/>
          <p:cNvSpPr txBox="1"/>
          <p:nvPr/>
        </p:nvSpPr>
        <p:spPr>
          <a:xfrm>
            <a:off x="228600" y="742950"/>
            <a:ext cx="8763000" cy="3508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0" i="0" u="none" strike="noStrike" cap="none" dirty="0">
                <a:solidFill>
                  <a:srgbClr val="000000"/>
                </a:solidFill>
                <a:latin typeface="Arial"/>
                <a:ea typeface="Arial"/>
                <a:cs typeface="Arial"/>
                <a:sym typeface="Arial"/>
              </a:rPr>
              <a:t>Reviewers on the NICE Review Board will be assigned e-portfolio submissions to independently score and comment upon using the  field-tested rubric and framework. All scoring will be conducted confidentially and submitted virtually. Specific responsibilities of the Reviewers include:</a:t>
            </a:r>
          </a:p>
          <a:p>
            <a:pPr marL="0" marR="0" lvl="0" indent="0" algn="l" rtl="0">
              <a:lnSpc>
                <a:spcPct val="100000"/>
              </a:lnSpc>
              <a:spcBef>
                <a:spcPts val="0"/>
              </a:spcBef>
              <a:spcAft>
                <a:spcPts val="0"/>
              </a:spcAft>
              <a:buClr>
                <a:srgbClr val="000000"/>
              </a:buClr>
              <a:buFont typeface="Arial"/>
              <a:buNone/>
            </a:pPr>
            <a:endParaRPr sz="1900" b="0" i="0" u="none" strike="noStrike" cap="none" dirty="0">
              <a:solidFill>
                <a:srgbClr val="000000"/>
              </a:solidFill>
              <a:latin typeface="Arial"/>
              <a:ea typeface="Arial"/>
              <a:cs typeface="Arial"/>
              <a:sym typeface="Arial"/>
            </a:endParaRPr>
          </a:p>
          <a:p>
            <a:pPr marL="32385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1900" b="0" i="0" u="none" strike="noStrike" cap="none" dirty="0">
                <a:solidFill>
                  <a:srgbClr val="000000"/>
                </a:solidFill>
                <a:latin typeface="Arial"/>
                <a:ea typeface="Arial"/>
                <a:cs typeface="Arial"/>
                <a:sym typeface="Arial"/>
              </a:rPr>
              <a:t>Review and sign a confidentiality and impartiality NICE Review Board agreement</a:t>
            </a:r>
          </a:p>
          <a:p>
            <a:pPr marL="32385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1900" dirty="0" smtClean="0"/>
              <a:t>Reviewer training materials</a:t>
            </a:r>
            <a:endParaRPr sz="1900" b="0" i="0" u="none" strike="noStrike" cap="none" dirty="0">
              <a:solidFill>
                <a:srgbClr val="000000"/>
              </a:solidFill>
              <a:latin typeface="Arial"/>
              <a:ea typeface="Arial"/>
              <a:cs typeface="Arial"/>
              <a:sym typeface="Arial"/>
            </a:endParaRPr>
          </a:p>
          <a:p>
            <a:pPr marL="32385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1900" b="0" i="0" u="none" strike="noStrike" cap="none" dirty="0">
                <a:solidFill>
                  <a:srgbClr val="000000"/>
                </a:solidFill>
                <a:latin typeface="Arial"/>
                <a:ea typeface="Arial"/>
                <a:cs typeface="Arial"/>
                <a:sym typeface="Arial"/>
              </a:rPr>
              <a:t>Participation in a NICE Reviewer virtual orientation meeting (1.5 hours</a:t>
            </a:r>
            <a:r>
              <a:rPr lang="en" sz="1900" b="0" i="0" u="none" strike="noStrike" cap="none" dirty="0" smtClean="0">
                <a:solidFill>
                  <a:srgbClr val="000000"/>
                </a:solidFill>
                <a:latin typeface="Arial"/>
                <a:ea typeface="Arial"/>
                <a:cs typeface="Arial"/>
                <a:sym typeface="Arial"/>
              </a:rPr>
              <a:t>) </a:t>
            </a:r>
            <a:r>
              <a:rPr lang="en" sz="1900" b="0" i="0" u="none" strike="noStrike" cap="none" dirty="0">
                <a:solidFill>
                  <a:srgbClr val="000000"/>
                </a:solidFill>
                <a:latin typeface="Arial"/>
                <a:ea typeface="Arial"/>
                <a:cs typeface="Arial"/>
                <a:sym typeface="Arial"/>
              </a:rPr>
              <a:t>Attending 4 virtual NICE Review Board meetings per year (1.5 hours each- 6 hours total) </a:t>
            </a:r>
          </a:p>
          <a:p>
            <a:pPr marL="32385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1900" b="0" i="0" u="none" strike="noStrike" cap="none" dirty="0">
                <a:solidFill>
                  <a:srgbClr val="000000"/>
                </a:solidFill>
                <a:latin typeface="Arial"/>
                <a:ea typeface="Arial"/>
                <a:cs typeface="Arial"/>
                <a:sym typeface="Arial"/>
              </a:rPr>
              <a:t>Virtually, independently reviewing and scoring 5 e-portfolios per year </a:t>
            </a:r>
          </a:p>
          <a:p>
            <a:pPr marL="32385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1900" b="0" i="0" u="none" strike="noStrike" cap="none" dirty="0">
                <a:solidFill>
                  <a:srgbClr val="000000"/>
                </a:solidFill>
                <a:latin typeface="Arial"/>
                <a:ea typeface="Arial"/>
                <a:cs typeface="Arial"/>
                <a:sym typeface="Arial"/>
              </a:rPr>
              <a:t>Taking an optional, one time survey at the end of the year about your experience and offering feedback (15 minutes)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28600" y="57150"/>
            <a:ext cx="85206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Roles and Responsibilities</a:t>
            </a:r>
            <a:br>
              <a:rPr lang="en" sz="3000" b="1" i="0" u="none" strike="noStrike" cap="none" dirty="0">
                <a:solidFill>
                  <a:schemeClr val="dk1"/>
                </a:solidFill>
                <a:latin typeface="Arial"/>
                <a:ea typeface="Arial"/>
                <a:cs typeface="Arial"/>
                <a:sym typeface="Arial"/>
              </a:rPr>
            </a:br>
            <a:r>
              <a:rPr lang="en" sz="2000" b="1" i="0" u="none" strike="noStrike" cap="none" dirty="0">
                <a:solidFill>
                  <a:schemeClr val="dk1"/>
                </a:solidFill>
                <a:latin typeface="Arial"/>
                <a:ea typeface="Arial"/>
                <a:cs typeface="Arial"/>
                <a:sym typeface="Arial"/>
              </a:rPr>
              <a:t>Advisers</a:t>
            </a:r>
          </a:p>
        </p:txBody>
      </p:sp>
      <p:sp>
        <p:nvSpPr>
          <p:cNvPr id="119" name="Shape 119"/>
          <p:cNvSpPr txBox="1"/>
          <p:nvPr/>
        </p:nvSpPr>
        <p:spPr>
          <a:xfrm>
            <a:off x="381000" y="819150"/>
            <a:ext cx="8686800" cy="4124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rgbClr val="000000"/>
                </a:solidFill>
                <a:latin typeface="Arial"/>
                <a:ea typeface="Arial"/>
                <a:cs typeface="Arial"/>
                <a:sym typeface="Arial"/>
              </a:rPr>
              <a:t>Advisers are responsible for:   </a:t>
            </a:r>
          </a:p>
          <a:p>
            <a:pPr marL="330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2000" b="0" i="0" u="none" strike="noStrike" cap="none" dirty="0">
                <a:solidFill>
                  <a:srgbClr val="000000"/>
                </a:solidFill>
                <a:latin typeface="Arial"/>
                <a:ea typeface="Arial"/>
                <a:cs typeface="Arial"/>
                <a:sym typeface="Arial"/>
              </a:rPr>
              <a:t>Reviewing overall progress data with the PAR2A Center, for asking questions and for offering feedback on the review process as it is launched. Both Reviewing  and signing  a confidentiality and impartiality NICE Review Board agreement (10 minutes) </a:t>
            </a:r>
          </a:p>
          <a:p>
            <a:pPr marL="330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2000" b="0" i="0" u="none" strike="noStrike" cap="none" dirty="0">
                <a:solidFill>
                  <a:srgbClr val="000000"/>
                </a:solidFill>
                <a:latin typeface="Arial"/>
                <a:ea typeface="Arial"/>
                <a:cs typeface="Arial"/>
                <a:sym typeface="Arial"/>
              </a:rPr>
              <a:t>Participation in a NICE Reviewer virtual orientation meeting </a:t>
            </a:r>
            <a:r>
              <a:rPr lang="en" sz="2000" b="0" i="0" u="none" strike="noStrike" cap="none" dirty="0" smtClean="0">
                <a:solidFill>
                  <a:srgbClr val="000000"/>
                </a:solidFill>
                <a:latin typeface="Arial"/>
                <a:ea typeface="Arial"/>
                <a:cs typeface="Arial"/>
                <a:sym typeface="Arial"/>
              </a:rPr>
              <a:t> </a:t>
            </a:r>
            <a:endParaRPr lang="en" sz="2000" b="0" i="0" u="none" strike="noStrike" cap="none" dirty="0">
              <a:solidFill>
                <a:srgbClr val="000000"/>
              </a:solidFill>
              <a:latin typeface="Arial"/>
              <a:ea typeface="Arial"/>
              <a:cs typeface="Arial"/>
              <a:sym typeface="Arial"/>
            </a:endParaRPr>
          </a:p>
          <a:p>
            <a:pPr marL="330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2000" b="0" i="0" u="none" strike="noStrike" cap="none" dirty="0">
                <a:solidFill>
                  <a:srgbClr val="000000"/>
                </a:solidFill>
                <a:latin typeface="Arial"/>
                <a:ea typeface="Arial"/>
                <a:cs typeface="Arial"/>
                <a:sym typeface="Arial"/>
              </a:rPr>
              <a:t>Taking the online NICE Reviewer training module, with learning activities to understand the roles of reviewers and the review process before attending meetings or offering advice (6-8 hours) </a:t>
            </a:r>
          </a:p>
          <a:p>
            <a:pPr marL="330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2000" b="0" i="0" u="none" strike="noStrike" cap="none" dirty="0">
                <a:solidFill>
                  <a:srgbClr val="000000"/>
                </a:solidFill>
                <a:latin typeface="Arial"/>
                <a:ea typeface="Arial"/>
                <a:cs typeface="Arial"/>
                <a:sym typeface="Arial"/>
              </a:rPr>
              <a:t>Virtually attend 2 of the 4 NICE Review Board meetings per year to observe, ask questions and offer feedback (3 hours) </a:t>
            </a:r>
          </a:p>
          <a:p>
            <a:pPr marL="330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 sz="2000" b="0" i="0" u="none" strike="noStrike" cap="none" dirty="0">
                <a:solidFill>
                  <a:srgbClr val="000000"/>
                </a:solidFill>
                <a:latin typeface="Arial"/>
                <a:ea typeface="Arial"/>
                <a:cs typeface="Arial"/>
                <a:sym typeface="Arial"/>
              </a:rPr>
              <a:t>Taking an optional, one time survey at the end of the year about your experience and offering feedback (15 minutes) </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dirty="0">
                <a:solidFill>
                  <a:srgbClr val="000000"/>
                </a:solidFill>
                <a:latin typeface="Arial"/>
                <a:ea typeface="Arial"/>
                <a:cs typeface="Arial"/>
                <a:sym typeface="Aria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1700" y="216425"/>
            <a:ext cx="85206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dirty="0" smtClean="0"/>
              <a:t>Reviewers and Advisers</a:t>
            </a:r>
            <a:endParaRPr lang="en" sz="3000" b="1" i="0" u="none" strike="noStrike" cap="none" dirty="0">
              <a:solidFill>
                <a:schemeClr val="dk1"/>
              </a:solidFill>
            </a:endParaRPr>
          </a:p>
        </p:txBody>
      </p:sp>
      <p:sp>
        <p:nvSpPr>
          <p:cNvPr id="309" name="Shape 309"/>
          <p:cNvSpPr txBox="1">
            <a:spLocks noGrp="1"/>
          </p:cNvSpPr>
          <p:nvPr>
            <p:ph type="body" idx="1"/>
          </p:nvPr>
        </p:nvSpPr>
        <p:spPr>
          <a:xfrm>
            <a:off x="311700" y="847675"/>
            <a:ext cx="8520600" cy="34164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t" anchorCtr="0">
            <a:noAutofit/>
          </a:bodyPr>
          <a:lstStyle/>
          <a:p>
            <a:pPr marL="457200" marR="0" lvl="0" indent="-355600" algn="l" rtl="0">
              <a:lnSpc>
                <a:spcPct val="115000"/>
              </a:lnSpc>
              <a:spcBef>
                <a:spcPts val="0"/>
              </a:spcBef>
              <a:spcAft>
                <a:spcPts val="0"/>
              </a:spcAft>
              <a:buClr>
                <a:schemeClr val="dk1"/>
              </a:buClr>
              <a:buSzPct val="100000"/>
              <a:buFont typeface="Arial"/>
              <a:buChar char="●"/>
            </a:pPr>
            <a:r>
              <a:rPr lang="en" sz="2000" i="0" u="none" strike="noStrike" cap="none" dirty="0">
                <a:solidFill>
                  <a:schemeClr val="dk1"/>
                </a:solidFill>
                <a:highlight>
                  <a:srgbClr val="FFFFFF"/>
                </a:highlight>
                <a:latin typeface="Arial"/>
                <a:ea typeface="Arial"/>
                <a:cs typeface="Arial"/>
                <a:sym typeface="Arial"/>
              </a:rPr>
              <a:t>Receive a training packet of materials </a:t>
            </a:r>
            <a:r>
              <a:rPr lang="en" sz="2000" dirty="0" smtClean="0">
                <a:solidFill>
                  <a:schemeClr val="dk1"/>
                </a:solidFill>
                <a:highlight>
                  <a:srgbClr val="FFFFFF"/>
                </a:highlight>
              </a:rPr>
              <a:t>that guide roles</a:t>
            </a:r>
            <a:r>
              <a:rPr lang="en" sz="2000" i="0" u="none" strike="noStrike" cap="none" dirty="0" smtClean="0">
                <a:solidFill>
                  <a:schemeClr val="dk1"/>
                </a:solidFill>
                <a:highlight>
                  <a:srgbClr val="FFFFFF"/>
                </a:highlight>
                <a:latin typeface="Arial"/>
                <a:ea typeface="Arial"/>
                <a:cs typeface="Arial"/>
                <a:sym typeface="Arial"/>
              </a:rPr>
              <a:t> </a:t>
            </a:r>
            <a:r>
              <a:rPr lang="en" sz="2000" i="0" u="none" strike="noStrike" cap="none" dirty="0">
                <a:solidFill>
                  <a:schemeClr val="dk1"/>
                </a:solidFill>
                <a:highlight>
                  <a:srgbClr val="FFFFFF"/>
                </a:highlight>
                <a:latin typeface="Arial"/>
                <a:ea typeface="Arial"/>
                <a:cs typeface="Arial"/>
                <a:sym typeface="Arial"/>
              </a:rPr>
              <a:t>Reviewer or an Adviser:</a:t>
            </a:r>
          </a:p>
          <a:p>
            <a:pPr marL="457200" marR="0" lvl="0" indent="-355600" algn="l" rtl="0">
              <a:lnSpc>
                <a:spcPct val="115000"/>
              </a:lnSpc>
              <a:spcBef>
                <a:spcPts val="1600"/>
              </a:spcBef>
              <a:spcAft>
                <a:spcPts val="0"/>
              </a:spcAft>
              <a:buClr>
                <a:schemeClr val="dk1"/>
              </a:buClr>
              <a:buSzPct val="100000"/>
              <a:buFont typeface="Arial"/>
              <a:buChar char="●"/>
            </a:pPr>
            <a:r>
              <a:rPr lang="en" sz="2000" i="0" u="none" strike="noStrike" cap="none" dirty="0">
                <a:solidFill>
                  <a:schemeClr val="dk1"/>
                </a:solidFill>
                <a:highlight>
                  <a:srgbClr val="FFFFFF"/>
                </a:highlight>
                <a:latin typeface="Arial"/>
                <a:ea typeface="Arial"/>
                <a:cs typeface="Arial"/>
                <a:sym typeface="Arial"/>
              </a:rPr>
              <a:t>NICE Board Handbook</a:t>
            </a:r>
          </a:p>
          <a:p>
            <a:pPr marL="457200" marR="0" lvl="0" indent="-355600" algn="l" rtl="0">
              <a:lnSpc>
                <a:spcPct val="115000"/>
              </a:lnSpc>
              <a:spcBef>
                <a:spcPts val="1600"/>
              </a:spcBef>
              <a:spcAft>
                <a:spcPts val="0"/>
              </a:spcAft>
              <a:buClr>
                <a:schemeClr val="dk1"/>
              </a:buClr>
              <a:buSzPct val="100000"/>
              <a:buFont typeface="Arial"/>
              <a:buChar char="●"/>
            </a:pPr>
            <a:r>
              <a:rPr lang="en" sz="2000" i="0" u="none" strike="noStrike" cap="none" dirty="0">
                <a:solidFill>
                  <a:schemeClr val="dk1"/>
                </a:solidFill>
                <a:highlight>
                  <a:srgbClr val="FFFFFF"/>
                </a:highlight>
                <a:latin typeface="Arial"/>
                <a:ea typeface="Arial"/>
                <a:cs typeface="Arial"/>
                <a:sym typeface="Arial"/>
              </a:rPr>
              <a:t>Recorded tour of Venture and short screencasts</a:t>
            </a:r>
          </a:p>
          <a:p>
            <a:pPr marL="457200" marR="0" lvl="0" indent="-355600" algn="l" rtl="0">
              <a:lnSpc>
                <a:spcPct val="115000"/>
              </a:lnSpc>
              <a:spcBef>
                <a:spcPts val="1600"/>
              </a:spcBef>
              <a:spcAft>
                <a:spcPts val="0"/>
              </a:spcAft>
              <a:buClr>
                <a:schemeClr val="dk1"/>
              </a:buClr>
              <a:buSzPct val="100000"/>
              <a:buFont typeface="Arial"/>
              <a:buChar char="●"/>
            </a:pPr>
            <a:r>
              <a:rPr lang="en" sz="2000" i="0" u="none" strike="noStrike" cap="none" dirty="0">
                <a:solidFill>
                  <a:schemeClr val="dk1"/>
                </a:solidFill>
                <a:highlight>
                  <a:srgbClr val="FFFFFF"/>
                </a:highlight>
                <a:latin typeface="Arial"/>
                <a:ea typeface="Arial"/>
                <a:cs typeface="Arial"/>
                <a:sym typeface="Arial"/>
              </a:rPr>
              <a:t>Reviewer Checklist; CEC knowledge and skills competencies for interveners</a:t>
            </a:r>
          </a:p>
          <a:p>
            <a:pPr marL="457200" marR="0" lvl="0" indent="-355600" algn="l" rtl="0">
              <a:lnSpc>
                <a:spcPct val="115000"/>
              </a:lnSpc>
              <a:spcBef>
                <a:spcPts val="1600"/>
              </a:spcBef>
              <a:spcAft>
                <a:spcPts val="0"/>
              </a:spcAft>
              <a:buClr>
                <a:schemeClr val="dk1"/>
              </a:buClr>
              <a:buSzPct val="100000"/>
              <a:buFont typeface="Arial"/>
              <a:buChar char="●"/>
            </a:pPr>
            <a:r>
              <a:rPr lang="en" sz="2000" i="0" u="none" strike="noStrike" cap="none" dirty="0">
                <a:solidFill>
                  <a:schemeClr val="dk1"/>
                </a:solidFill>
                <a:highlight>
                  <a:srgbClr val="FFFFFF"/>
                </a:highlight>
                <a:latin typeface="Arial"/>
                <a:ea typeface="Arial"/>
                <a:cs typeface="Arial"/>
                <a:sym typeface="Arial"/>
              </a:rPr>
              <a:t>Reviewer “Sandbox”- a place to practice scoring</a:t>
            </a:r>
          </a:p>
          <a:p>
            <a:pPr marL="457200" marR="0" lvl="0" indent="-355600" algn="l" rtl="0">
              <a:lnSpc>
                <a:spcPct val="115000"/>
              </a:lnSpc>
              <a:spcBef>
                <a:spcPts val="1600"/>
              </a:spcBef>
              <a:spcAft>
                <a:spcPts val="0"/>
              </a:spcAft>
              <a:buClr>
                <a:schemeClr val="dk1"/>
              </a:buClr>
              <a:buSzPct val="100000"/>
              <a:buFont typeface="Arial"/>
              <a:buChar char="●"/>
            </a:pPr>
            <a:r>
              <a:rPr lang="en" sz="2000" i="0" u="none" strike="noStrike" cap="none" dirty="0">
                <a:solidFill>
                  <a:schemeClr val="dk1"/>
                </a:solidFill>
                <a:highlight>
                  <a:srgbClr val="FFFFFF"/>
                </a:highlight>
                <a:latin typeface="Arial"/>
                <a:ea typeface="Arial"/>
                <a:cs typeface="Arial"/>
                <a:sym typeface="Arial"/>
              </a:rPr>
              <a:t>All Advisers take the Reviewer training too to understand the process.  </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16425"/>
            <a:ext cx="85206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Important Considerations for Our Work</a:t>
            </a:r>
            <a:br>
              <a:rPr lang="en" sz="3000" b="1" i="0" u="none" strike="noStrike" cap="none" dirty="0">
                <a:solidFill>
                  <a:schemeClr val="dk1"/>
                </a:solidFill>
                <a:latin typeface="Arial"/>
                <a:ea typeface="Arial"/>
                <a:cs typeface="Arial"/>
                <a:sym typeface="Arial"/>
              </a:rPr>
            </a:br>
            <a:r>
              <a:rPr lang="en" sz="3000" b="1" i="0" u="none" strike="noStrike" cap="none" dirty="0">
                <a:solidFill>
                  <a:srgbClr val="FF0000"/>
                </a:solidFill>
                <a:latin typeface="Arial"/>
                <a:ea typeface="Arial"/>
                <a:cs typeface="Arial"/>
                <a:sym typeface="Arial"/>
              </a:rPr>
              <a:t/>
            </a:r>
            <a:br>
              <a:rPr lang="en" sz="3000" b="1" i="0" u="none" strike="noStrike" cap="none" dirty="0">
                <a:solidFill>
                  <a:srgbClr val="FF0000"/>
                </a:solidFill>
                <a:latin typeface="Arial"/>
                <a:ea typeface="Arial"/>
                <a:cs typeface="Arial"/>
                <a:sym typeface="Arial"/>
              </a:rPr>
            </a:br>
            <a:r>
              <a:rPr lang="en" sz="3000" b="1" i="0" u="none" strike="noStrike" cap="none" dirty="0">
                <a:solidFill>
                  <a:srgbClr val="FF0000"/>
                </a:solidFill>
                <a:latin typeface="Arial"/>
                <a:ea typeface="Arial"/>
                <a:cs typeface="Arial"/>
                <a:sym typeface="Arial"/>
              </a:rPr>
              <a:t> </a:t>
            </a:r>
          </a:p>
        </p:txBody>
      </p:sp>
      <p:sp>
        <p:nvSpPr>
          <p:cNvPr id="131" name="Shape 131"/>
          <p:cNvSpPr txBox="1">
            <a:spLocks noGrp="1"/>
          </p:cNvSpPr>
          <p:nvPr>
            <p:ph type="body" idx="1"/>
          </p:nvPr>
        </p:nvSpPr>
        <p:spPr>
          <a:xfrm>
            <a:off x="253575" y="1152475"/>
            <a:ext cx="8520600" cy="3416400"/>
          </a:xfrm>
          <a:prstGeom prst="rect">
            <a:avLst/>
          </a:prstGeom>
          <a:noFill/>
          <a:ln>
            <a:noFill/>
          </a:ln>
        </p:spPr>
        <p:txBody>
          <a:bodyPr lIns="91425" tIns="91425" rIns="91425" bIns="91425" anchor="t" anchorCtr="0">
            <a:noAutofit/>
          </a:bodyPr>
          <a:lstStyle/>
          <a:p>
            <a:pPr marL="457200" marR="0" lvl="0" indent="-355600" algn="l" rtl="0">
              <a:lnSpc>
                <a:spcPct val="115000"/>
              </a:lnSpc>
              <a:spcBef>
                <a:spcPts val="0"/>
              </a:spcBef>
              <a:spcAft>
                <a:spcPts val="0"/>
              </a:spcAft>
              <a:buClr>
                <a:schemeClr val="dk2"/>
              </a:buClr>
              <a:buSzPct val="100000"/>
              <a:buFont typeface="Arial"/>
              <a:buChar char="●"/>
            </a:pPr>
            <a:r>
              <a:rPr lang="en" sz="2000" b="0" i="0" u="none" strike="noStrike" cap="none" dirty="0">
                <a:solidFill>
                  <a:schemeClr val="dk2"/>
                </a:solidFill>
                <a:latin typeface="Arial"/>
                <a:ea typeface="Arial"/>
                <a:cs typeface="Arial"/>
                <a:sym typeface="Arial"/>
              </a:rPr>
              <a:t>Using a process with accountability to the community</a:t>
            </a:r>
          </a:p>
          <a:p>
            <a:pPr marL="457200" marR="0" lvl="0" indent="-355600" algn="l" rtl="0">
              <a:lnSpc>
                <a:spcPct val="115000"/>
              </a:lnSpc>
              <a:spcBef>
                <a:spcPts val="1600"/>
              </a:spcBef>
              <a:spcAft>
                <a:spcPts val="0"/>
              </a:spcAft>
              <a:buClr>
                <a:schemeClr val="dk2"/>
              </a:buClr>
              <a:buSzPct val="100000"/>
              <a:buFont typeface="Arial"/>
              <a:buChar char="●"/>
            </a:pPr>
            <a:r>
              <a:rPr lang="en" sz="2000" b="0" i="0" u="none" strike="noStrike" cap="none" dirty="0">
                <a:solidFill>
                  <a:schemeClr val="dk2"/>
                </a:solidFill>
                <a:latin typeface="Arial"/>
                <a:ea typeface="Arial"/>
                <a:cs typeface="Arial"/>
                <a:sym typeface="Arial"/>
              </a:rPr>
              <a:t>Using a process for fidelity for the field of </a:t>
            </a:r>
            <a:r>
              <a:rPr lang="en" sz="2000" b="0" i="0" u="none" strike="noStrike" cap="none" dirty="0" smtClean="0">
                <a:solidFill>
                  <a:schemeClr val="dk2"/>
                </a:solidFill>
                <a:latin typeface="Arial"/>
                <a:ea typeface="Arial"/>
                <a:cs typeface="Arial"/>
                <a:sym typeface="Arial"/>
              </a:rPr>
              <a:t>deaf-blindness</a:t>
            </a:r>
            <a:endParaRPr lang="en" sz="2000" b="0" i="0" u="none" strike="noStrike" cap="none" dirty="0">
              <a:solidFill>
                <a:schemeClr val="dk2"/>
              </a:solidFill>
              <a:latin typeface="Arial"/>
              <a:ea typeface="Arial"/>
              <a:cs typeface="Arial"/>
              <a:sym typeface="Arial"/>
            </a:endParaRPr>
          </a:p>
          <a:p>
            <a:pPr marL="457200" marR="0" lvl="0" indent="-355600" algn="l" rtl="0">
              <a:lnSpc>
                <a:spcPct val="115000"/>
              </a:lnSpc>
              <a:spcBef>
                <a:spcPts val="1600"/>
              </a:spcBef>
              <a:spcAft>
                <a:spcPts val="0"/>
              </a:spcAft>
              <a:buClr>
                <a:schemeClr val="dk2"/>
              </a:buClr>
              <a:buSzPct val="100000"/>
              <a:buFont typeface="Arial"/>
              <a:buChar char="●"/>
            </a:pPr>
            <a:r>
              <a:rPr lang="en" sz="2000" b="0" i="0" u="none" strike="noStrike" cap="none" dirty="0">
                <a:solidFill>
                  <a:schemeClr val="dk2"/>
                </a:solidFill>
                <a:latin typeface="Arial"/>
                <a:ea typeface="Arial"/>
                <a:cs typeface="Arial"/>
                <a:sym typeface="Arial"/>
              </a:rPr>
              <a:t>Using a process that was designed with intervener and state buy-in</a:t>
            </a:r>
          </a:p>
          <a:p>
            <a:pPr marL="457200" marR="0" lvl="0" indent="-355600" algn="l" rtl="0">
              <a:lnSpc>
                <a:spcPct val="115000"/>
              </a:lnSpc>
              <a:spcBef>
                <a:spcPts val="1600"/>
              </a:spcBef>
              <a:spcAft>
                <a:spcPts val="0"/>
              </a:spcAft>
              <a:buClr>
                <a:schemeClr val="dk2"/>
              </a:buClr>
              <a:buSzPct val="100000"/>
              <a:buFont typeface="Arial"/>
              <a:buChar char="●"/>
            </a:pPr>
            <a:r>
              <a:rPr lang="en" sz="2000" b="0" i="0" u="none" strike="noStrike" cap="none" dirty="0">
                <a:solidFill>
                  <a:schemeClr val="dk2"/>
                </a:solidFill>
                <a:latin typeface="Arial"/>
                <a:ea typeface="Arial"/>
                <a:cs typeface="Arial"/>
                <a:sym typeface="Arial"/>
              </a:rPr>
              <a:t>Using a process that is defensible and understandable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625"/>
            <a:ext cx="85206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Technology- an equalizer in low incidence fields</a:t>
            </a:r>
          </a:p>
        </p:txBody>
      </p:sp>
      <p:sp>
        <p:nvSpPr>
          <p:cNvPr id="137" name="Shape 137"/>
          <p:cNvSpPr txBox="1">
            <a:spLocks noGrp="1"/>
          </p:cNvSpPr>
          <p:nvPr>
            <p:ph type="body" idx="1"/>
          </p:nvPr>
        </p:nvSpPr>
        <p:spPr>
          <a:xfrm>
            <a:off x="311700" y="1228675"/>
            <a:ext cx="8520600" cy="3849000"/>
          </a:xfrm>
          <a:prstGeom prst="rect">
            <a:avLst/>
          </a:prstGeom>
          <a:noFill/>
          <a:ln>
            <a:noFill/>
          </a:ln>
        </p:spPr>
        <p:txBody>
          <a:bodyPr lIns="91425" tIns="91425" rIns="91425" bIns="91425" anchor="t" anchorCtr="0">
            <a:noAutofit/>
          </a:bodyPr>
          <a:lstStyle/>
          <a:p>
            <a:pPr marL="4000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Practice of DB intervention is under-recognized</a:t>
            </a:r>
          </a:p>
          <a:p>
            <a:pPr marL="4000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Use of technology to create digital, authentic, practice narratives</a:t>
            </a:r>
          </a:p>
          <a:p>
            <a:pPr marL="4000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Use of technology to create systems for mentoring, scoring and review</a:t>
            </a:r>
          </a:p>
          <a:p>
            <a:pPr marL="4000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Use of technology to beta test and refine e-platforms</a:t>
            </a:r>
          </a:p>
          <a:p>
            <a:pPr marL="4000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Use of technology to create a performance database for reporting and analytics</a:t>
            </a:r>
          </a:p>
          <a:p>
            <a:pPr marL="114300" marR="0" lvl="0" indent="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ct val="25000"/>
              <a:buFont typeface="Arial"/>
              <a:buNone/>
            </a:pPr>
            <a:r>
              <a:rPr lang="en" sz="2000" b="0" i="0" u="none" strike="noStrike" cap="none">
                <a:solidFill>
                  <a:schemeClr val="dk1"/>
                </a:solidFill>
                <a:latin typeface="Arial"/>
                <a:ea typeface="Arial"/>
                <a:cs typeface="Arial"/>
                <a:sym typeface="Arial"/>
              </a:rPr>
              <a:t>Technology helps us leverage our strengths and knowledge across distance and time to support the advancement of national competencies.</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157250"/>
            <a:ext cx="8679900" cy="860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Need for Intervener Certification to Increase Role Recognition and Identity for Practice</a:t>
            </a:r>
          </a:p>
        </p:txBody>
      </p:sp>
      <p:sp>
        <p:nvSpPr>
          <p:cNvPr id="143" name="Shape 143"/>
          <p:cNvSpPr txBox="1">
            <a:spLocks noGrp="1"/>
          </p:cNvSpPr>
          <p:nvPr>
            <p:ph type="body" idx="1"/>
          </p:nvPr>
        </p:nvSpPr>
        <p:spPr>
          <a:xfrm>
            <a:off x="311700" y="1304875"/>
            <a:ext cx="8520600"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 sz="1900" b="0" i="0" u="none" strike="noStrike" cap="none">
                <a:solidFill>
                  <a:schemeClr val="dk1"/>
                </a:solidFill>
                <a:latin typeface="Arial"/>
                <a:ea typeface="Arial"/>
                <a:cs typeface="Arial"/>
                <a:sym typeface="Arial"/>
              </a:rPr>
              <a:t>In order to fully develop and sustain the practice of intervention for students who are deaf-blind, representatives from family organizations, state deaf-blind projects, interveners, teachers, and university faculty members broadly agreed upon the need to expand opportunities for interveners to validate their specific knowledge and skills through national or state certification/ credentialing processes </a:t>
            </a:r>
          </a:p>
          <a:p>
            <a:pPr marL="0" marR="0" lvl="0" indent="0" algn="l" rtl="0">
              <a:lnSpc>
                <a:spcPct val="115000"/>
              </a:lnSpc>
              <a:spcBef>
                <a:spcPts val="0"/>
              </a:spcBef>
              <a:spcAft>
                <a:spcPts val="0"/>
              </a:spcAft>
              <a:buClr>
                <a:schemeClr val="dk2"/>
              </a:buClr>
              <a:buSzPct val="25000"/>
              <a:buFont typeface="Arial"/>
              <a:buNone/>
            </a:pPr>
            <a:r>
              <a:rPr lang="en" sz="1900" b="0" i="0" u="none" strike="noStrike" cap="none">
                <a:solidFill>
                  <a:schemeClr val="dk1"/>
                </a:solidFill>
                <a:latin typeface="Arial"/>
                <a:ea typeface="Arial"/>
                <a:cs typeface="Arial"/>
                <a:sym typeface="Arial"/>
              </a:rPr>
              <a:t>(NCDB, 2012).  </a:t>
            </a:r>
          </a:p>
        </p:txBody>
      </p:sp>
      <p:pic>
        <p:nvPicPr>
          <p:cNvPr id="144" name="Shape 144" descr="A young boy signs hand under hand with a woman"/>
          <p:cNvPicPr preferRelativeResize="0"/>
          <p:nvPr/>
        </p:nvPicPr>
        <p:blipFill rotWithShape="1">
          <a:blip r:embed="rId3">
            <a:alphaModFix/>
          </a:blip>
          <a:srcRect/>
          <a:stretch/>
        </p:blipFill>
        <p:spPr>
          <a:xfrm>
            <a:off x="5319875" y="3046975"/>
            <a:ext cx="3293099" cy="202200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599" cy="979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800" b="1" i="0" u="none" strike="noStrike" cap="none" dirty="0">
                <a:solidFill>
                  <a:srgbClr val="000000"/>
                </a:solidFill>
                <a:latin typeface="Arial"/>
                <a:ea typeface="Arial"/>
                <a:cs typeface="Arial"/>
                <a:sym typeface="Arial"/>
              </a:rPr>
              <a:t>Using a tool to evaluate and recognize standards for a practice</a:t>
            </a:r>
          </a:p>
        </p:txBody>
      </p:sp>
      <p:pic>
        <p:nvPicPr>
          <p:cNvPr id="150" name="Shape 150" descr="A diagram titled &quot;What is an e-Portfolio.&quot; The outline of a person underneath saying candidate with an arrow pointing to media icons underneath saying evidence pointing to a file folder that says E-portfolio."/>
          <p:cNvPicPr preferRelativeResize="0"/>
          <p:nvPr/>
        </p:nvPicPr>
        <p:blipFill rotWithShape="1">
          <a:blip r:embed="rId3">
            <a:alphaModFix/>
          </a:blip>
          <a:srcRect/>
          <a:stretch/>
        </p:blipFill>
        <p:spPr>
          <a:xfrm>
            <a:off x="1760699" y="1581150"/>
            <a:ext cx="5622600" cy="27366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81000" y="133350"/>
            <a:ext cx="85206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Introductions</a:t>
            </a:r>
          </a:p>
        </p:txBody>
      </p:sp>
      <p:sp>
        <p:nvSpPr>
          <p:cNvPr id="71" name="Shape 71"/>
          <p:cNvSpPr txBox="1"/>
          <p:nvPr/>
        </p:nvSpPr>
        <p:spPr>
          <a:xfrm>
            <a:off x="609600" y="1047750"/>
            <a:ext cx="8153400" cy="3231600"/>
          </a:xfrm>
          <a:prstGeom prst="rect">
            <a:avLst/>
          </a:prstGeom>
          <a:noFill/>
          <a:ln>
            <a:noFill/>
          </a:ln>
        </p:spPr>
        <p:txBody>
          <a:bodyPr lIns="91425" tIns="45700" rIns="91425" bIns="45700" anchor="t" anchorCtr="0">
            <a:noAutofit/>
          </a:bodyPr>
          <a:lstStyle/>
          <a:p>
            <a:pPr marL="285750" marR="0" lvl="0" indent="-260350" algn="l" rtl="0">
              <a:lnSpc>
                <a:spcPct val="100000"/>
              </a:lnSpc>
              <a:spcBef>
                <a:spcPts val="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National Center on Deaf-Blindness (NCDB) </a:t>
            </a:r>
          </a:p>
          <a:p>
            <a:pPr marL="285750" marR="0" lvl="0" indent="-260350" algn="l" rtl="0">
              <a:lnSpc>
                <a:spcPct val="100000"/>
              </a:lnSpc>
              <a:spcBef>
                <a:spcPts val="180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The Paraprofessional Resource and Research Center (The PAR</a:t>
            </a:r>
            <a:r>
              <a:rPr lang="en" sz="2000" b="0" i="0" u="none" strike="noStrike" cap="none" baseline="30000" dirty="0">
                <a:solidFill>
                  <a:srgbClr val="000000"/>
                </a:solidFill>
                <a:latin typeface="Arial"/>
                <a:ea typeface="Arial"/>
                <a:cs typeface="Arial"/>
                <a:sym typeface="Arial"/>
              </a:rPr>
              <a:t>2</a:t>
            </a:r>
            <a:r>
              <a:rPr lang="en" sz="2000" b="0" i="0" u="none" strike="noStrike" cap="none" dirty="0">
                <a:solidFill>
                  <a:srgbClr val="000000"/>
                </a:solidFill>
                <a:latin typeface="Arial"/>
                <a:ea typeface="Arial"/>
                <a:cs typeface="Arial"/>
                <a:sym typeface="Arial"/>
              </a:rPr>
              <a:t>A Center), University of Colorado Denver </a:t>
            </a:r>
          </a:p>
          <a:p>
            <a:pPr marL="285750" marR="0" lvl="0" indent="-260350" algn="l" rtl="0">
              <a:lnSpc>
                <a:spcPct val="100000"/>
              </a:lnSpc>
              <a:spcBef>
                <a:spcPts val="1800"/>
              </a:spcBef>
              <a:spcAft>
                <a:spcPts val="0"/>
              </a:spcAft>
              <a:buClr>
                <a:srgbClr val="000000"/>
              </a:buClr>
              <a:buSzPct val="100000"/>
              <a:buFont typeface="Arial"/>
              <a:buChar char="•"/>
            </a:pPr>
            <a:r>
              <a:rPr lang="en" sz="2000" dirty="0" smtClean="0"/>
              <a:t>State, University and Family Partners</a:t>
            </a:r>
            <a:endParaRPr lang="en" sz="2000" b="0" i="0" u="none" strike="noStrike" cap="none" dirty="0">
              <a:solidFill>
                <a:srgbClr val="000000"/>
              </a:solidFill>
              <a:latin typeface="Arial"/>
              <a:ea typeface="Arial"/>
              <a:cs typeface="Arial"/>
              <a:sym typeface="Arial"/>
            </a:endParaRPr>
          </a:p>
          <a:p>
            <a:pPr marL="860425" marR="0" lvl="1" indent="-314325" algn="l" rtl="0">
              <a:lnSpc>
                <a:spcPct val="100000"/>
              </a:lnSpc>
              <a:spcBef>
                <a:spcPts val="180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Enter your name and affiliation in the chat pod to get acquainted with each other</a:t>
            </a:r>
          </a:p>
          <a:p>
            <a:pPr marL="860425" marR="0" lvl="1" indent="-314325" algn="l" rtl="0">
              <a:lnSpc>
                <a:spcPct val="100000"/>
              </a:lnSpc>
              <a:spcBef>
                <a:spcPts val="180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 Please share your interest in supporting qualified interveners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64025"/>
            <a:ext cx="85206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The importance of national intervener standards</a:t>
            </a:r>
          </a:p>
        </p:txBody>
      </p:sp>
      <p:sp>
        <p:nvSpPr>
          <p:cNvPr id="156" name="Shape 156"/>
          <p:cNvSpPr txBox="1">
            <a:spLocks noGrp="1"/>
          </p:cNvSpPr>
          <p:nvPr>
            <p:ph type="body" idx="1"/>
          </p:nvPr>
        </p:nvSpPr>
        <p:spPr>
          <a:xfrm>
            <a:off x="311700" y="923875"/>
            <a:ext cx="8520600"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One of the ways that most professions ensure adequate outcomes is by regulation through a system of standards for their members (Easterbrooks &amp; Putney, 2008).</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Defining the essential knowledge and skills provides what some describe as “excellence” and “accountability” (CEC, 2015)</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Implementation of standards within a field is seen as a </a:t>
            </a:r>
            <a:r>
              <a:rPr lang="en" sz="2000" b="0" i="1" u="none" strike="noStrike" cap="none">
                <a:solidFill>
                  <a:srgbClr val="000000"/>
                </a:solidFill>
                <a:latin typeface="Arial"/>
                <a:ea typeface="Arial"/>
                <a:cs typeface="Arial"/>
                <a:sym typeface="Arial"/>
              </a:rPr>
              <a:t>marker of maturation</a:t>
            </a:r>
            <a:r>
              <a:rPr lang="en" sz="2000" b="0" i="0" u="none" strike="noStrike" cap="none">
                <a:solidFill>
                  <a:srgbClr val="000000"/>
                </a:solidFill>
                <a:latin typeface="Arial"/>
                <a:ea typeface="Arial"/>
                <a:cs typeface="Arial"/>
                <a:sym typeface="Arial"/>
              </a:rPr>
              <a:t> (CEC, 2015)</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E-portfolio certification as a way to “link” and “think” about the competencies, helps make learning </a:t>
            </a:r>
            <a:r>
              <a:rPr lang="en" sz="2000" b="0" i="1" u="none" strike="noStrike" cap="none">
                <a:solidFill>
                  <a:srgbClr val="000000"/>
                </a:solidFill>
                <a:latin typeface="Arial"/>
                <a:ea typeface="Arial"/>
                <a:cs typeface="Arial"/>
                <a:sym typeface="Arial"/>
              </a:rPr>
              <a:t>visible</a:t>
            </a:r>
            <a:r>
              <a:rPr lang="en" sz="2000" b="0" i="0" u="none" strike="noStrike" cap="none">
                <a:solidFill>
                  <a:srgbClr val="000000"/>
                </a:solidFill>
                <a:latin typeface="Arial"/>
                <a:ea typeface="Arial"/>
                <a:cs typeface="Arial"/>
                <a:sym typeface="Arial"/>
              </a:rPr>
              <a:t> and supports </a:t>
            </a:r>
            <a:r>
              <a:rPr lang="en" sz="2000" b="0" i="1" u="none" strike="noStrike" cap="none">
                <a:solidFill>
                  <a:srgbClr val="000000"/>
                </a:solidFill>
                <a:latin typeface="Arial"/>
                <a:ea typeface="Arial"/>
                <a:cs typeface="Arial"/>
                <a:sym typeface="Arial"/>
              </a:rPr>
              <a:t>identity</a:t>
            </a:r>
            <a:r>
              <a:rPr lang="en" sz="2000" b="0" i="0" u="none" strike="noStrike" cap="none">
                <a:solidFill>
                  <a:srgbClr val="000000"/>
                </a:solidFill>
                <a:latin typeface="Arial"/>
                <a:ea typeface="Arial"/>
                <a:cs typeface="Arial"/>
                <a:sym typeface="Arial"/>
              </a:rPr>
              <a:t> development.  Can cohesively align with national standards.</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16425"/>
            <a:ext cx="85206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Designing a </a:t>
            </a:r>
            <a:r>
              <a:rPr lang="en" sz="3000" b="1" i="1" u="none" strike="noStrike" cap="none">
                <a:solidFill>
                  <a:schemeClr val="dk1"/>
                </a:solidFill>
                <a:latin typeface="Arial"/>
                <a:ea typeface="Arial"/>
                <a:cs typeface="Arial"/>
                <a:sym typeface="Arial"/>
              </a:rPr>
              <a:t>sustainable</a:t>
            </a:r>
            <a:r>
              <a:rPr lang="en" sz="3000" b="1" i="0" u="none" strike="noStrike" cap="none">
                <a:solidFill>
                  <a:schemeClr val="dk1"/>
                </a:solidFill>
                <a:latin typeface="Arial"/>
                <a:ea typeface="Arial"/>
                <a:cs typeface="Arial"/>
                <a:sym typeface="Arial"/>
              </a:rPr>
              <a:t> and </a:t>
            </a:r>
            <a:r>
              <a:rPr lang="en" sz="3000" b="1" i="1" u="none" strike="noStrike" cap="none">
                <a:solidFill>
                  <a:schemeClr val="dk1"/>
                </a:solidFill>
                <a:latin typeface="Arial"/>
                <a:ea typeface="Arial"/>
                <a:cs typeface="Arial"/>
                <a:sym typeface="Arial"/>
              </a:rPr>
              <a:t>scalable</a:t>
            </a:r>
            <a:r>
              <a:rPr lang="en" sz="3000" b="1" i="0" u="none" strike="noStrike" cap="none">
                <a:solidFill>
                  <a:schemeClr val="dk1"/>
                </a:solidFill>
                <a:latin typeface="Arial"/>
                <a:ea typeface="Arial"/>
                <a:cs typeface="Arial"/>
                <a:sym typeface="Arial"/>
              </a:rPr>
              <a:t> path</a:t>
            </a:r>
          </a:p>
        </p:txBody>
      </p:sp>
      <p:sp>
        <p:nvSpPr>
          <p:cNvPr id="162" name="Shape 162"/>
          <p:cNvSpPr txBox="1"/>
          <p:nvPr/>
        </p:nvSpPr>
        <p:spPr>
          <a:xfrm>
            <a:off x="360375" y="1048350"/>
            <a:ext cx="2836200" cy="3809400"/>
          </a:xfrm>
          <a:prstGeom prst="rect">
            <a:avLst/>
          </a:prstGeom>
          <a:noFill/>
          <a:ln>
            <a:noFill/>
          </a:ln>
        </p:spPr>
        <p:txBody>
          <a:bodyPr lIns="91425" tIns="91425" rIns="91425" bIns="91425" anchor="t" anchorCtr="0">
            <a:noAutofit/>
          </a:bodyPr>
          <a:lstStyle/>
          <a:p>
            <a:pPr marL="514350" marR="0" lvl="0" indent="-298450" algn="l" rtl="0">
              <a:lnSpc>
                <a:spcPct val="115000"/>
              </a:lnSpc>
              <a:spcBef>
                <a:spcPts val="0"/>
              </a:spcBef>
              <a:spcAft>
                <a:spcPts val="0"/>
              </a:spcAft>
              <a:buClr>
                <a:srgbClr val="000000"/>
              </a:buClr>
              <a:buSzPct val="100000"/>
              <a:buFont typeface="Arial"/>
              <a:buChar char="•"/>
            </a:pPr>
            <a:r>
              <a:rPr lang="en" sz="2000" b="0" i="0" u="none" strike="noStrike" cap="none">
                <a:solidFill>
                  <a:srgbClr val="000000"/>
                </a:solidFill>
              </a:rPr>
              <a:t>Distance</a:t>
            </a:r>
          </a:p>
          <a:p>
            <a:pPr marL="514350" marR="0" lvl="0" indent="-29845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rPr>
              <a:t>Time</a:t>
            </a:r>
          </a:p>
          <a:p>
            <a:pPr marL="514350" marR="0" lvl="0" indent="-29845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rPr>
              <a:t>Shared Expertise</a:t>
            </a:r>
          </a:p>
          <a:p>
            <a:pPr marL="514350" marR="0" lvl="0" indent="-29845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rPr>
              <a:t>Feedback</a:t>
            </a:r>
          </a:p>
          <a:p>
            <a:pPr marL="514350" marR="0" lvl="0" indent="-29845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rPr>
              <a:t>Network</a:t>
            </a:r>
          </a:p>
          <a:p>
            <a:pPr marL="514350" marR="0" lvl="0" indent="-29845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rPr>
              <a:t>Competency Dialogues</a:t>
            </a:r>
          </a:p>
          <a:p>
            <a:pPr marL="0" marR="0" lvl="0" indent="0" algn="l" rtl="0">
              <a:lnSpc>
                <a:spcPct val="100000"/>
              </a:lnSpc>
              <a:spcBef>
                <a:spcPts val="1600"/>
              </a:spcBef>
              <a:spcAft>
                <a:spcPts val="0"/>
              </a:spcAft>
              <a:buClr>
                <a:srgbClr val="000000"/>
              </a:buClr>
              <a:buFont typeface="Arial"/>
              <a:buNone/>
            </a:pPr>
            <a:endParaRPr sz="2000" b="0" i="0" u="none" strike="noStrike" cap="none">
              <a:solidFill>
                <a:srgbClr val="000000"/>
              </a:solidFill>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endParaRPr>
          </a:p>
        </p:txBody>
      </p:sp>
      <p:pic>
        <p:nvPicPr>
          <p:cNvPr id="163" name="Shape 163" descr="Two stacked photos, the top of the eight interveners that participated in the beta test, below a picture of the interveners, state partners, and NCDB staff who worked on the Beta Test"/>
          <p:cNvPicPr preferRelativeResize="0"/>
          <p:nvPr/>
        </p:nvPicPr>
        <p:blipFill rotWithShape="1">
          <a:blip r:embed="rId3">
            <a:alphaModFix/>
          </a:blip>
          <a:srcRect/>
          <a:stretch/>
        </p:blipFill>
        <p:spPr>
          <a:xfrm>
            <a:off x="3014025" y="1279725"/>
            <a:ext cx="5671200" cy="3190200"/>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0" y="133350"/>
            <a:ext cx="8977799"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NICE: Stage of Development Over Two Years</a:t>
            </a:r>
          </a:p>
        </p:txBody>
      </p:sp>
      <p:sp>
        <p:nvSpPr>
          <p:cNvPr id="169" name="Shape 169"/>
          <p:cNvSpPr/>
          <p:nvPr/>
        </p:nvSpPr>
        <p:spPr>
          <a:xfrm>
            <a:off x="165538" y="1123950"/>
            <a:ext cx="8915400" cy="3231654"/>
          </a:xfrm>
          <a:prstGeom prst="rect">
            <a:avLst/>
          </a:prstGeom>
          <a:noFill/>
          <a:ln>
            <a:noFill/>
          </a:ln>
        </p:spPr>
        <p:txBody>
          <a:bodyPr lIns="91425" tIns="45700" rIns="91425" bIns="45700" anchor="t" anchorCtr="0">
            <a:noAutofit/>
          </a:bodyPr>
          <a:lstStyle/>
          <a:p>
            <a:pPr marL="285750" marR="0" lvl="0" indent="-26035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Development and refinement through systematic beta and field testing, portfolio development and scoring process which aligns with national competencies.</a:t>
            </a:r>
          </a:p>
          <a:p>
            <a:pPr marL="687388" marR="0" lvl="2" indent="-293688"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Beta Testing Phase I: April 2015 -  September 2015</a:t>
            </a:r>
          </a:p>
          <a:p>
            <a:pPr marL="687388" marR="0" lvl="2" indent="-293688"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Refinement involving data based changes to the design and scoring rubric: September 2015 - November 1 2015</a:t>
            </a:r>
          </a:p>
          <a:p>
            <a:pPr marL="687388" marR="0" lvl="2" indent="-217487"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Beta Testing Phase II: December 2015- March 2016.</a:t>
            </a:r>
          </a:p>
          <a:p>
            <a:pPr marL="687388" marR="0" lvl="2" indent="-293688" algn="l" rtl="0">
              <a:lnSpc>
                <a:spcPct val="100000"/>
              </a:lnSpc>
              <a:spcBef>
                <a:spcPts val="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Further refinement and finalization: April 2016  - September 2016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9550"/>
            <a:ext cx="8520599" cy="57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Other </a:t>
            </a:r>
            <a:r>
              <a:rPr lang="en" sz="3000" b="1"/>
              <a:t>C</a:t>
            </a:r>
            <a:r>
              <a:rPr lang="en" sz="3000" b="1" i="0" u="none" strike="noStrike" cap="none">
                <a:solidFill>
                  <a:schemeClr val="dk1"/>
                </a:solidFill>
                <a:latin typeface="Arial"/>
                <a:ea typeface="Arial"/>
                <a:cs typeface="Arial"/>
                <a:sym typeface="Arial"/>
              </a:rPr>
              <a:t>onsiderations</a:t>
            </a:r>
          </a:p>
        </p:txBody>
      </p:sp>
      <p:sp>
        <p:nvSpPr>
          <p:cNvPr id="175" name="Shape 175"/>
          <p:cNvSpPr txBox="1">
            <a:spLocks noGrp="1"/>
          </p:cNvSpPr>
          <p:nvPr>
            <p:ph type="body" idx="1"/>
          </p:nvPr>
        </p:nvSpPr>
        <p:spPr>
          <a:xfrm>
            <a:off x="304800" y="752425"/>
            <a:ext cx="8520599" cy="3952924"/>
          </a:xfrm>
          <a:prstGeom prst="rect">
            <a:avLst/>
          </a:prstGeom>
          <a:noFill/>
          <a:ln>
            <a:noFill/>
          </a:ln>
        </p:spPr>
        <p:txBody>
          <a:bodyPr lIns="91425" tIns="91425" rIns="91425" bIns="91425" anchor="t" anchorCtr="0">
            <a:noAutofit/>
          </a:bodyPr>
          <a:lstStyle/>
          <a:p>
            <a:pPr marL="514350" marR="0" lvl="0" indent="-298450" algn="l" rtl="0">
              <a:lnSpc>
                <a:spcPct val="100000"/>
              </a:lnSpc>
              <a:spcBef>
                <a:spcPts val="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E-Portfolio design based upon an </a:t>
            </a:r>
            <a:r>
              <a:rPr lang="en" sz="2000" b="1" i="1" u="sng" strike="noStrike" cap="none">
                <a:solidFill>
                  <a:srgbClr val="000000"/>
                </a:solidFill>
                <a:latin typeface="Arial"/>
                <a:ea typeface="Arial"/>
                <a:cs typeface="Arial"/>
                <a:sym typeface="Arial"/>
              </a:rPr>
              <a:t>assessment of an individual’s competence</a:t>
            </a:r>
            <a:r>
              <a:rPr lang="en" sz="2000" b="0" i="0" u="none" strike="noStrike" cap="none">
                <a:solidFill>
                  <a:srgbClr val="000000"/>
                </a:solidFill>
                <a:latin typeface="Arial"/>
                <a:ea typeface="Arial"/>
                <a:cs typeface="Arial"/>
                <a:sym typeface="Arial"/>
              </a:rPr>
              <a:t>, not a program of study review; Demonstrating competence that is not completely based on training methodologies.</a:t>
            </a:r>
          </a:p>
          <a:p>
            <a:pPr marL="514350" marR="0" lvl="0" indent="-298450" algn="l" rtl="0">
              <a:lnSpc>
                <a:spcPct val="100000"/>
              </a:lnSpc>
              <a:spcBef>
                <a:spcPts val="1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E-portfolio dialogues can  be used to improve or align training program efforts</a:t>
            </a:r>
          </a:p>
          <a:p>
            <a:pPr marL="514350" marR="0" lvl="0" indent="-298450" algn="l" rtl="0">
              <a:lnSpc>
                <a:spcPct val="100000"/>
              </a:lnSpc>
              <a:spcBef>
                <a:spcPts val="1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Inclusion of </a:t>
            </a:r>
            <a:r>
              <a:rPr lang="en" sz="2000" b="1" i="1" u="sng" strike="noStrike" cap="none">
                <a:solidFill>
                  <a:srgbClr val="000000"/>
                </a:solidFill>
                <a:latin typeface="Arial"/>
                <a:ea typeface="Arial"/>
                <a:cs typeface="Arial"/>
                <a:sym typeface="Arial"/>
              </a:rPr>
              <a:t>practicing interveners</a:t>
            </a:r>
            <a:r>
              <a:rPr lang="en" sz="2000" b="0" i="0" u="none" strike="noStrike" cap="none">
                <a:solidFill>
                  <a:srgbClr val="000000"/>
                </a:solidFill>
                <a:latin typeface="Arial"/>
                <a:ea typeface="Arial"/>
                <a:cs typeface="Arial"/>
                <a:sym typeface="Arial"/>
              </a:rPr>
              <a:t> whose role was recognized and understood within their district or place of employment; some infrastructure for state support of the intervener role (administrative support)</a:t>
            </a:r>
          </a:p>
          <a:p>
            <a:pPr marL="514350" marR="0" lvl="0" indent="-298450" algn="l" rtl="0">
              <a:lnSpc>
                <a:spcPct val="100000"/>
              </a:lnSpc>
              <a:spcBef>
                <a:spcPts val="1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Interveners invited by state partners for the opportunity (mentoring advice and dialogues); looking at a state capacity model</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04800" y="-19050"/>
            <a:ext cx="8520600" cy="5727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 sz="3000" b="1" i="1" u="none" strike="noStrike" cap="none">
                <a:solidFill>
                  <a:srgbClr val="000000"/>
                </a:solidFill>
                <a:latin typeface="Arial"/>
                <a:ea typeface="Arial"/>
                <a:cs typeface="Arial"/>
                <a:sym typeface="Arial"/>
              </a:rPr>
              <a:t> </a:t>
            </a:r>
            <a:r>
              <a:rPr lang="en" sz="3000" b="1" i="0" u="none" strike="noStrike" cap="none">
                <a:solidFill>
                  <a:srgbClr val="000000"/>
                </a:solidFill>
                <a:latin typeface="Arial"/>
                <a:ea typeface="Arial"/>
                <a:cs typeface="Arial"/>
                <a:sym typeface="Arial"/>
              </a:rPr>
              <a:t>Validity for the Practice</a:t>
            </a:r>
          </a:p>
        </p:txBody>
      </p:sp>
      <p:sp>
        <p:nvSpPr>
          <p:cNvPr id="181" name="Shape 181"/>
          <p:cNvSpPr txBox="1">
            <a:spLocks noGrp="1"/>
          </p:cNvSpPr>
          <p:nvPr>
            <p:ph type="body" idx="1"/>
          </p:nvPr>
        </p:nvSpPr>
        <p:spPr>
          <a:xfrm>
            <a:off x="304800" y="590550"/>
            <a:ext cx="8520600" cy="4191000"/>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rgbClr val="000000"/>
              </a:buClr>
              <a:buSzPct val="25000"/>
              <a:buFont typeface="Arial"/>
              <a:buNone/>
            </a:pPr>
            <a:r>
              <a:rPr lang="en" sz="1900" b="1" i="1" u="none" strike="noStrike" cap="none">
                <a:solidFill>
                  <a:srgbClr val="000000"/>
                </a:solidFill>
                <a:latin typeface="Arial"/>
                <a:ea typeface="Arial"/>
                <a:cs typeface="Arial"/>
                <a:sym typeface="Arial"/>
              </a:rPr>
              <a:t>Contextual validity for practice- </a:t>
            </a:r>
            <a:r>
              <a:rPr lang="en" sz="1900" b="0" i="0" u="none" strike="noStrike" cap="none">
                <a:solidFill>
                  <a:srgbClr val="000000"/>
                </a:solidFill>
                <a:latin typeface="Arial"/>
                <a:ea typeface="Arial"/>
                <a:cs typeface="Arial"/>
                <a:sym typeface="Arial"/>
              </a:rPr>
              <a:t>something developed for interveners should have significant input </a:t>
            </a:r>
            <a:r>
              <a:rPr lang="en" sz="1900" b="1" i="1" u="sng" strike="noStrike" cap="none">
                <a:solidFill>
                  <a:srgbClr val="000000"/>
                </a:solidFill>
                <a:latin typeface="Arial"/>
                <a:ea typeface="Arial"/>
                <a:cs typeface="Arial"/>
                <a:sym typeface="Arial"/>
              </a:rPr>
              <a:t>by</a:t>
            </a:r>
            <a:r>
              <a:rPr lang="en" sz="1900" b="0" i="0" u="none" strike="noStrike" cap="none">
                <a:solidFill>
                  <a:srgbClr val="000000"/>
                </a:solidFill>
                <a:latin typeface="Arial"/>
                <a:ea typeface="Arial"/>
                <a:cs typeface="Arial"/>
                <a:sym typeface="Arial"/>
              </a:rPr>
              <a:t> interveners as well as those who train/support them.</a:t>
            </a:r>
          </a:p>
          <a:p>
            <a:pPr marL="457200" marR="0" lvl="0" indent="-228600" algn="l" rtl="0">
              <a:lnSpc>
                <a:spcPct val="115000"/>
              </a:lnSpc>
              <a:spcBef>
                <a:spcPts val="160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Nursing, teacher, or other types of e-portfolios have higher validity measures when they are designed by and tested within practice settings.</a:t>
            </a:r>
          </a:p>
          <a:p>
            <a:pPr marL="457200" marR="0" lvl="0" indent="-228600" algn="l" rtl="0">
              <a:lnSpc>
                <a:spcPct val="115000"/>
              </a:lnSpc>
              <a:spcBef>
                <a:spcPts val="160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Application of “real world” knowledge; provides “authentic” assessment (Hubert &amp; Lewis, 2014)</a:t>
            </a:r>
          </a:p>
          <a:p>
            <a:pPr marL="457200" marR="0" lvl="0" indent="-228600" algn="l" rtl="0">
              <a:lnSpc>
                <a:spcPct val="115000"/>
              </a:lnSpc>
              <a:spcBef>
                <a:spcPts val="160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Validity is seen when independent evaluators, recognize and can evaluate the practice using a review protocol. </a:t>
            </a:r>
          </a:p>
          <a:p>
            <a:pPr marL="457200" marR="0" lvl="0" indent="-228600" algn="l" rtl="0">
              <a:lnSpc>
                <a:spcPct val="115000"/>
              </a:lnSpc>
              <a:spcBef>
                <a:spcPts val="160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E-portfolios provide a platform for “new literacies” with a fusion of media to describe authentic practice contexts. </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92625"/>
            <a:ext cx="85206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Considering Validity in the Design</a:t>
            </a:r>
          </a:p>
        </p:txBody>
      </p:sp>
      <p:sp>
        <p:nvSpPr>
          <p:cNvPr id="187" name="Shape 187"/>
          <p:cNvSpPr txBox="1">
            <a:spLocks noGrp="1"/>
          </p:cNvSpPr>
          <p:nvPr>
            <p:ph type="body" idx="1"/>
          </p:nvPr>
        </p:nvSpPr>
        <p:spPr>
          <a:xfrm>
            <a:off x="311700" y="847675"/>
            <a:ext cx="8520600"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“We have considered validity evidence as a part of integrative, evaluative judgement. The e-portfolio assessment had content validity in that it was developed for specific purposes by local experts to sample the key features and learning outcomes” (Roberts, Shadbot, Clark &amp; Simpson, 2014)</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“Aggregate complex assessments” related to performance in a meaningful way.</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chemeClr val="dk1"/>
                </a:solidFill>
                <a:latin typeface="Arial"/>
                <a:ea typeface="Arial"/>
                <a:cs typeface="Arial"/>
                <a:sym typeface="Arial"/>
              </a:rPr>
              <a:t>We designed our </a:t>
            </a:r>
            <a:r>
              <a:rPr lang="en" sz="2000" b="0" i="1" u="none" strike="noStrike" cap="none">
                <a:solidFill>
                  <a:schemeClr val="dk1"/>
                </a:solidFill>
                <a:latin typeface="Arial"/>
                <a:ea typeface="Arial"/>
                <a:cs typeface="Arial"/>
                <a:sym typeface="Arial"/>
              </a:rPr>
              <a:t>beta test </a:t>
            </a:r>
            <a:r>
              <a:rPr lang="en" sz="2000" b="0" i="0" u="none" strike="noStrike" cap="none">
                <a:solidFill>
                  <a:schemeClr val="dk1"/>
                </a:solidFill>
                <a:latin typeface="Arial"/>
                <a:ea typeface="Arial"/>
                <a:cs typeface="Arial"/>
                <a:sym typeface="Arial"/>
              </a:rPr>
              <a:t>with iterative feedback from four state partners, eight interveners, and two university faculty members who recognize the practice within diverse local contexts and settings. </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216225"/>
            <a:ext cx="8520599" cy="8909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CEC Knowledge and Skills Competencies Framework- An Element of Construct Validity</a:t>
            </a:r>
          </a:p>
        </p:txBody>
      </p:sp>
      <p:sp>
        <p:nvSpPr>
          <p:cNvPr id="193" name="Shape 193"/>
          <p:cNvSpPr txBox="1">
            <a:spLocks noGrp="1"/>
          </p:cNvSpPr>
          <p:nvPr>
            <p:ph type="body" idx="1"/>
          </p:nvPr>
        </p:nvSpPr>
        <p:spPr>
          <a:xfrm>
            <a:off x="311700" y="1228675"/>
            <a:ext cx="8520600" cy="3416400"/>
          </a:xfrm>
          <a:prstGeom prst="rect">
            <a:avLst/>
          </a:prstGeom>
          <a:noFill/>
          <a:ln>
            <a:noFill/>
          </a:ln>
        </p:spPr>
        <p:txBody>
          <a:bodyPr lIns="91425" tIns="91425" rIns="91425" bIns="91425" anchor="t" anchorCtr="0">
            <a:noAutofit/>
          </a:bodyPr>
          <a:lstStyle/>
          <a:p>
            <a:pPr marL="457200" marR="0" lvl="0" indent="-355600" algn="l" rtl="0">
              <a:lnSpc>
                <a:spcPct val="115000"/>
              </a:lnSpc>
              <a:spcBef>
                <a:spcPts val="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Provided a consistent reference point for design and development of the portfolios</a:t>
            </a:r>
          </a:p>
          <a:p>
            <a:pPr marL="457200" marR="0" lvl="0" indent="-35560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Allowed interveners to organize their e-portfolios around the CEC Standards framework</a:t>
            </a:r>
          </a:p>
          <a:p>
            <a:pPr marL="457200" marR="0" lvl="0" indent="-355600" algn="l" rtl="0">
              <a:lnSpc>
                <a:spcPct val="115000"/>
              </a:lnSpc>
              <a:spcBef>
                <a:spcPts val="1600"/>
              </a:spcBef>
              <a:spcAft>
                <a:spcPts val="0"/>
              </a:spcAft>
              <a:buClr>
                <a:srgbClr val="000000"/>
              </a:buClr>
              <a:buSzPct val="100000"/>
              <a:buFont typeface="Arial"/>
              <a:buChar char="●"/>
            </a:pPr>
            <a:r>
              <a:rPr lang="en" sz="2000" b="0" i="0" u="none" strike="noStrike" cap="none">
                <a:solidFill>
                  <a:srgbClr val="000000"/>
                </a:solidFill>
                <a:latin typeface="Arial"/>
                <a:ea typeface="Arial"/>
                <a:cs typeface="Arial"/>
                <a:sym typeface="Arial"/>
              </a:rPr>
              <a:t>CEC competencies are approved through a rigorous consensual validation process and are aligned with standards across special education (CEC, 2010). </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Reliability</a:t>
            </a:r>
          </a:p>
        </p:txBody>
      </p:sp>
      <p:sp>
        <p:nvSpPr>
          <p:cNvPr id="199" name="Shape 199"/>
          <p:cNvSpPr txBox="1">
            <a:spLocks noGrp="1"/>
          </p:cNvSpPr>
          <p:nvPr>
            <p:ph type="body" idx="1"/>
          </p:nvPr>
        </p:nvSpPr>
        <p:spPr>
          <a:xfrm>
            <a:off x="311700" y="989375"/>
            <a:ext cx="6096299" cy="35795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Arial"/>
              <a:buNone/>
            </a:pPr>
            <a:r>
              <a:rPr lang="en" sz="2000" b="0" i="0" u="none" strike="noStrike" cap="none">
                <a:solidFill>
                  <a:srgbClr val="000000"/>
                </a:solidFill>
                <a:latin typeface="Arial"/>
                <a:ea typeface="Arial"/>
                <a:cs typeface="Arial"/>
                <a:sym typeface="Arial"/>
              </a:rPr>
              <a:t>How will two reviewers who look at a portfolio evaluate it?</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chemeClr val="dk1"/>
                </a:solidFill>
                <a:latin typeface="Arial"/>
                <a:ea typeface="Arial"/>
                <a:cs typeface="Arial"/>
                <a:sym typeface="Arial"/>
              </a:rPr>
              <a:t>Interobserver Agreement  (IOA) A procedure for enhancing the believability of data that involves comparing independent observations from two or more people of the same events. </a:t>
            </a: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a:solidFill>
                  <a:schemeClr val="dk1"/>
                </a:solidFill>
                <a:latin typeface="Arial"/>
                <a:ea typeface="Arial"/>
                <a:cs typeface="Arial"/>
                <a:sym typeface="Arial"/>
              </a:rPr>
              <a:t>IOA is computed by taking the number #  </a:t>
            </a:r>
            <a:r>
              <a:rPr lang="en" sz="2000" b="1" i="0" u="none" strike="noStrike" cap="none">
                <a:solidFill>
                  <a:schemeClr val="dk1"/>
                </a:solidFill>
                <a:latin typeface="Arial"/>
                <a:ea typeface="Arial"/>
                <a:cs typeface="Arial"/>
                <a:sym typeface="Arial"/>
              </a:rPr>
              <a:t>agreements</a:t>
            </a:r>
            <a:r>
              <a:rPr lang="en" sz="2000" b="0" i="0" u="none" strike="noStrike" cap="none">
                <a:solidFill>
                  <a:schemeClr val="dk1"/>
                </a:solidFill>
                <a:latin typeface="Arial"/>
                <a:ea typeface="Arial"/>
                <a:cs typeface="Arial"/>
                <a:sym typeface="Arial"/>
              </a:rPr>
              <a:t> between the independent reviewers and dividing by the total # </a:t>
            </a:r>
            <a:r>
              <a:rPr lang="en" sz="2000" b="1" i="0" u="none" strike="noStrike" cap="none">
                <a:solidFill>
                  <a:schemeClr val="dk1"/>
                </a:solidFill>
                <a:latin typeface="Arial"/>
                <a:ea typeface="Arial"/>
                <a:cs typeface="Arial"/>
                <a:sym typeface="Arial"/>
              </a:rPr>
              <a:t> agreements</a:t>
            </a:r>
            <a:r>
              <a:rPr lang="en" sz="2000" b="0" i="0" u="none" strike="noStrike" cap="none">
                <a:solidFill>
                  <a:schemeClr val="dk1"/>
                </a:solidFill>
                <a:latin typeface="Arial"/>
                <a:ea typeface="Arial"/>
                <a:cs typeface="Arial"/>
                <a:sym typeface="Arial"/>
              </a:rPr>
              <a:t> +  </a:t>
            </a:r>
            <a:r>
              <a:rPr lang="en" sz="2000" b="1" i="0" u="none" strike="noStrike" cap="none">
                <a:solidFill>
                  <a:schemeClr val="dk1"/>
                </a:solidFill>
                <a:latin typeface="Arial"/>
                <a:ea typeface="Arial"/>
                <a:cs typeface="Arial"/>
                <a:sym typeface="Arial"/>
              </a:rPr>
              <a:t>disagreements </a:t>
            </a:r>
            <a:r>
              <a:rPr lang="en" sz="2000" b="0" i="0" u="none" strike="noStrike" cap="none">
                <a:solidFill>
                  <a:schemeClr val="dk1"/>
                </a:solidFill>
                <a:latin typeface="Arial"/>
                <a:ea typeface="Arial"/>
                <a:cs typeface="Arial"/>
                <a:sym typeface="Arial"/>
              </a:rPr>
              <a:t>X 100 = % Agreement</a:t>
            </a:r>
          </a:p>
          <a:p>
            <a:pPr marL="0" marR="0" lvl="0" indent="0" algn="l" rtl="0">
              <a:lnSpc>
                <a:spcPct val="115000"/>
              </a:lnSpc>
              <a:spcBef>
                <a:spcPts val="1600"/>
              </a:spcBef>
              <a:spcAft>
                <a:spcPts val="0"/>
              </a:spcAft>
              <a:buClr>
                <a:schemeClr val="dk2"/>
              </a:buClr>
              <a:buSzPct val="25000"/>
              <a:buFont typeface="Arial"/>
              <a:buNone/>
            </a:pPr>
            <a:endParaRPr sz="2000" b="0" i="0" u="none" strike="noStrike" cap="none">
              <a:solidFill>
                <a:srgbClr val="000000"/>
              </a:solidFill>
              <a:latin typeface="Arial"/>
              <a:ea typeface="Arial"/>
              <a:cs typeface="Arial"/>
              <a:sym typeface="Arial"/>
            </a:endParaRPr>
          </a:p>
        </p:txBody>
      </p:sp>
      <p:sp>
        <p:nvSpPr>
          <p:cNvPr id="200" name="Shape 200"/>
          <p:cNvSpPr txBox="1"/>
          <p:nvPr/>
        </p:nvSpPr>
        <p:spPr>
          <a:xfrm>
            <a:off x="6847075" y="3407150"/>
            <a:ext cx="1854299" cy="1218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Evaluating practice using standards is the ultimate goal of the e-portfolio work!</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01" name="Shape 201" descr="A young girl with an intervener holds a cane with assistance"/>
          <p:cNvPicPr preferRelativeResize="0"/>
          <p:nvPr/>
        </p:nvPicPr>
        <p:blipFill rotWithShape="1">
          <a:blip r:embed="rId3">
            <a:alphaModFix/>
          </a:blip>
          <a:srcRect/>
          <a:stretch/>
        </p:blipFill>
        <p:spPr>
          <a:xfrm>
            <a:off x="6797375" y="346700"/>
            <a:ext cx="1816500" cy="284580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457200" y="1110996"/>
            <a:ext cx="8229600" cy="339447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r>
              <a:rPr lang="en" sz="2000" b="0" i="0" u="none" strike="noStrike" cap="none">
                <a:solidFill>
                  <a:schemeClr val="dk1"/>
                </a:solidFill>
                <a:latin typeface="Arial"/>
                <a:ea typeface="Arial"/>
                <a:cs typeface="Arial"/>
                <a:sym typeface="Arial"/>
              </a:rPr>
              <a:t>To determine if individuals have sufficient initial knowledge and skills to serve as an Intervener for students who are deafblind.</a:t>
            </a:r>
          </a:p>
          <a:p>
            <a:pPr marL="457200" marR="0" lvl="0" indent="-355600" algn="l" rtl="0">
              <a:lnSpc>
                <a:spcPct val="115000"/>
              </a:lnSpc>
              <a:spcBef>
                <a:spcPts val="350"/>
              </a:spcBef>
              <a:spcAft>
                <a:spcPts val="0"/>
              </a:spcAft>
              <a:buClr>
                <a:schemeClr val="dk1"/>
              </a:buClr>
              <a:buSzPct val="100000"/>
              <a:buFont typeface="Arial"/>
            </a:pPr>
            <a:r>
              <a:rPr lang="en" sz="2000" b="0" i="0" u="none" strike="noStrike" cap="none">
                <a:solidFill>
                  <a:schemeClr val="dk1"/>
                </a:solidFill>
                <a:latin typeface="Arial"/>
                <a:ea typeface="Arial"/>
                <a:cs typeface="Arial"/>
                <a:sym typeface="Arial"/>
              </a:rPr>
              <a:t>Knowledge and Skills sets as identified under Standards for Interveners</a:t>
            </a:r>
          </a:p>
          <a:p>
            <a:pPr marL="457200" marR="0" lvl="0" indent="-355600" algn="l" rtl="0">
              <a:lnSpc>
                <a:spcPct val="115000"/>
              </a:lnSpc>
              <a:spcBef>
                <a:spcPts val="350"/>
              </a:spcBef>
              <a:spcAft>
                <a:spcPts val="0"/>
              </a:spcAft>
              <a:buClr>
                <a:schemeClr val="dk1"/>
              </a:buClr>
              <a:buSzPct val="100000"/>
              <a:buFont typeface="Arial"/>
            </a:pPr>
            <a:r>
              <a:rPr lang="en" sz="2000" b="0" i="0" u="none" strike="noStrike" cap="none">
                <a:solidFill>
                  <a:schemeClr val="dk1"/>
                </a:solidFill>
                <a:latin typeface="Arial"/>
                <a:ea typeface="Arial"/>
                <a:cs typeface="Arial"/>
                <a:sym typeface="Arial"/>
              </a:rPr>
              <a:t>7 Council for Exceptional Children (CEC) </a:t>
            </a:r>
          </a:p>
          <a:p>
            <a:pPr marL="393192" marR="0" lvl="1" indent="-12191" algn="l" rtl="0">
              <a:lnSpc>
                <a:spcPct val="115000"/>
              </a:lnSpc>
              <a:spcBef>
                <a:spcPts val="324"/>
              </a:spcBef>
              <a:spcAft>
                <a:spcPts val="0"/>
              </a:spcAft>
              <a:buClr>
                <a:schemeClr val="accent1"/>
              </a:buClr>
              <a:buSzPct val="25000"/>
              <a:buFont typeface="Verdana"/>
              <a:buNone/>
            </a:pPr>
            <a:r>
              <a:rPr lang="en" sz="2300" b="0" i="0" u="none" strike="noStrike" cap="none">
                <a:solidFill>
                  <a:schemeClr val="dk1"/>
                </a:solidFill>
                <a:latin typeface="Arial"/>
                <a:ea typeface="Arial"/>
                <a:cs typeface="Arial"/>
                <a:sym typeface="Arial"/>
              </a:rPr>
              <a:t>	</a:t>
            </a:r>
          </a:p>
          <a:p>
            <a:pPr marL="393192" marR="0" lvl="1" indent="-12191" algn="l" rtl="0">
              <a:lnSpc>
                <a:spcPct val="115000"/>
              </a:lnSpc>
              <a:spcBef>
                <a:spcPts val="324"/>
              </a:spcBef>
              <a:spcAft>
                <a:spcPts val="0"/>
              </a:spcAft>
              <a:buClr>
                <a:schemeClr val="accent1"/>
              </a:buClr>
              <a:buSzPct val="25000"/>
              <a:buFont typeface="Verdana"/>
              <a:buNone/>
            </a:pPr>
            <a:endParaRPr sz="2300" b="0" i="0" u="none" strike="noStrike" cap="none">
              <a:solidFill>
                <a:srgbClr val="FF0000"/>
              </a:solidFill>
              <a:latin typeface="Arial"/>
              <a:ea typeface="Arial"/>
              <a:cs typeface="Arial"/>
              <a:sym typeface="Arial"/>
            </a:endParaRPr>
          </a:p>
          <a:p>
            <a:pPr marL="393192" marR="0" lvl="1" indent="-12191" algn="l" rtl="0">
              <a:lnSpc>
                <a:spcPct val="115000"/>
              </a:lnSpc>
              <a:spcBef>
                <a:spcPts val="324"/>
              </a:spcBef>
              <a:spcAft>
                <a:spcPts val="0"/>
              </a:spcAft>
              <a:buClr>
                <a:schemeClr val="accent1"/>
              </a:buClr>
              <a:buSzPct val="25000"/>
              <a:buFont typeface="Verdana"/>
              <a:buNone/>
            </a:pPr>
            <a:endParaRPr sz="2300" b="0" i="0" u="none" strike="noStrike" cap="none">
              <a:solidFill>
                <a:schemeClr val="dk1"/>
              </a:solidFill>
              <a:latin typeface="Arial"/>
              <a:ea typeface="Arial"/>
              <a:cs typeface="Arial"/>
              <a:sym typeface="Arial"/>
            </a:endParaRPr>
          </a:p>
        </p:txBody>
      </p:sp>
      <p:sp>
        <p:nvSpPr>
          <p:cNvPr id="212" name="Shape 212"/>
          <p:cNvSpPr txBox="1">
            <a:spLocks noGrp="1"/>
          </p:cNvSpPr>
          <p:nvPr>
            <p:ph type="title"/>
          </p:nvPr>
        </p:nvSpPr>
        <p:spPr>
          <a:xfrm>
            <a:off x="457200" y="205978"/>
            <a:ext cx="8534399"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accent4"/>
              </a:buClr>
              <a:buSzPct val="25000"/>
              <a:buFont typeface="Rambla"/>
              <a:buNone/>
            </a:pPr>
            <a:r>
              <a:rPr lang="en" sz="3000" b="1" i="0" u="none" strike="noStrike" cap="none">
                <a:solidFill>
                  <a:schemeClr val="dk1"/>
                </a:solidFill>
                <a:latin typeface="Arial"/>
                <a:ea typeface="Arial"/>
                <a:cs typeface="Arial"/>
                <a:sym typeface="Arial"/>
              </a:rPr>
              <a:t>Purpose of the E-portfolio Assessment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800" b="0" i="0" u="none" strike="noStrike" cap="none">
                <a:solidFill>
                  <a:schemeClr val="dk1"/>
                </a:solidFill>
                <a:latin typeface="Arial"/>
                <a:ea typeface="Arial"/>
                <a:cs typeface="Arial"/>
                <a:sym typeface="Arial"/>
              </a:rPr>
              <a:t>Structure of the E-portfolio</a:t>
            </a:r>
          </a:p>
        </p:txBody>
      </p:sp>
      <p:sp>
        <p:nvSpPr>
          <p:cNvPr id="285" name="Shape 285"/>
          <p:cNvSpPr txBox="1"/>
          <p:nvPr/>
        </p:nvSpPr>
        <p:spPr>
          <a:xfrm>
            <a:off x="235500" y="1152475"/>
            <a:ext cx="1732200"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000000"/>
                </a:solidFill>
                <a:latin typeface="Arial"/>
                <a:ea typeface="Arial"/>
                <a:cs typeface="Arial"/>
                <a:sym typeface="Arial"/>
              </a:rPr>
              <a:t>Competencies </a:t>
            </a:r>
          </a:p>
        </p:txBody>
      </p:sp>
      <p:pic>
        <p:nvPicPr>
          <p:cNvPr id="286" name="Shape 286" descr="Small blocks spread-out not connected or touching. "/>
          <p:cNvPicPr preferRelativeResize="0"/>
          <p:nvPr/>
        </p:nvPicPr>
        <p:blipFill rotWithShape="1">
          <a:blip r:embed="rId3">
            <a:alphaModFix/>
          </a:blip>
          <a:srcRect/>
          <a:stretch/>
        </p:blipFill>
        <p:spPr>
          <a:xfrm>
            <a:off x="215775" y="1785850"/>
            <a:ext cx="1923900" cy="2457300"/>
          </a:xfrm>
          <a:prstGeom prst="rect">
            <a:avLst/>
          </a:prstGeom>
          <a:noFill/>
          <a:ln>
            <a:noFill/>
          </a:ln>
        </p:spPr>
      </p:pic>
      <p:sp>
        <p:nvSpPr>
          <p:cNvPr id="287" name="Shape 287"/>
          <p:cNvSpPr txBox="1"/>
          <p:nvPr/>
        </p:nvSpPr>
        <p:spPr>
          <a:xfrm>
            <a:off x="2344125" y="1183625"/>
            <a:ext cx="1732200" cy="34164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000000"/>
                </a:solidFill>
                <a:latin typeface="Arial"/>
                <a:ea typeface="Arial"/>
                <a:cs typeface="Arial"/>
                <a:sym typeface="Arial"/>
              </a:rPr>
              <a:t>Build Artifacts </a:t>
            </a:r>
          </a:p>
        </p:txBody>
      </p:sp>
      <p:pic>
        <p:nvPicPr>
          <p:cNvPr id="288" name="Shape 288" descr="Small blocks put together creating medium size block"/>
          <p:cNvPicPr preferRelativeResize="0"/>
          <p:nvPr/>
        </p:nvPicPr>
        <p:blipFill rotWithShape="1">
          <a:blip r:embed="rId4">
            <a:alphaModFix/>
          </a:blip>
          <a:srcRect/>
          <a:stretch/>
        </p:blipFill>
        <p:spPr>
          <a:xfrm>
            <a:off x="2396025" y="1890625"/>
            <a:ext cx="1542900" cy="2247900"/>
          </a:xfrm>
          <a:prstGeom prst="rect">
            <a:avLst/>
          </a:prstGeom>
          <a:noFill/>
          <a:ln>
            <a:noFill/>
          </a:ln>
        </p:spPr>
      </p:pic>
      <p:sp>
        <p:nvSpPr>
          <p:cNvPr id="289" name="Shape 289"/>
          <p:cNvSpPr txBox="1"/>
          <p:nvPr/>
        </p:nvSpPr>
        <p:spPr>
          <a:xfrm>
            <a:off x="4097173" y="1183625"/>
            <a:ext cx="2379900" cy="851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000000"/>
                </a:solidFill>
                <a:latin typeface="Arial"/>
                <a:ea typeface="Arial"/>
                <a:cs typeface="Arial"/>
                <a:sym typeface="Arial"/>
              </a:rPr>
              <a:t>Build Standard </a:t>
            </a:r>
            <a:r>
              <a:rPr lang="en" sz="1800" b="0" i="0" u="none" strike="noStrike" cap="none">
                <a:solidFill>
                  <a:schemeClr val="dk1"/>
                </a:solidFill>
                <a:latin typeface="Arial"/>
                <a:ea typeface="Arial"/>
                <a:cs typeface="Arial"/>
                <a:sym typeface="Arial"/>
              </a:rPr>
              <a:t>Page </a:t>
            </a:r>
            <a:r>
              <a:rPr lang="en" sz="1800" b="0" i="0" u="none" strike="noStrike" cap="none">
                <a:solidFill>
                  <a:srgbClr val="000000"/>
                </a:solidFill>
                <a:latin typeface="Arial"/>
                <a:ea typeface="Arial"/>
                <a:cs typeface="Arial"/>
                <a:sym typeface="Arial"/>
              </a:rPr>
              <a:t> </a:t>
            </a:r>
          </a:p>
        </p:txBody>
      </p:sp>
      <p:pic>
        <p:nvPicPr>
          <p:cNvPr id="290" name="Shape 290" descr="8 medium size blocks put together in groups of four to form two separate large blocks. "/>
          <p:cNvPicPr preferRelativeResize="0"/>
          <p:nvPr/>
        </p:nvPicPr>
        <p:blipFill rotWithShape="1">
          <a:blip r:embed="rId5">
            <a:alphaModFix/>
          </a:blip>
          <a:srcRect/>
          <a:stretch/>
        </p:blipFill>
        <p:spPr>
          <a:xfrm>
            <a:off x="4018687" y="1795761"/>
            <a:ext cx="2257500" cy="2466900"/>
          </a:xfrm>
          <a:prstGeom prst="rect">
            <a:avLst/>
          </a:prstGeom>
          <a:noFill/>
          <a:ln>
            <a:noFill/>
          </a:ln>
        </p:spPr>
      </p:pic>
      <p:sp>
        <p:nvSpPr>
          <p:cNvPr id="291" name="Shape 291" descr="12 Small blocks put together in groups of four to form three separate larger blocks. "/>
          <p:cNvSpPr txBox="1"/>
          <p:nvPr/>
        </p:nvSpPr>
        <p:spPr>
          <a:xfrm>
            <a:off x="6678225" y="1183625"/>
            <a:ext cx="2110200" cy="12315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 sz="1800" b="0" i="0" u="none" strike="noStrike" cap="none">
                <a:solidFill>
                  <a:srgbClr val="000000"/>
                </a:solidFill>
                <a:latin typeface="Arial"/>
                <a:ea typeface="Arial"/>
                <a:cs typeface="Arial"/>
                <a:sym typeface="Arial"/>
              </a:rPr>
              <a:t>Build the ePortfolio </a:t>
            </a:r>
          </a:p>
        </p:txBody>
      </p:sp>
      <p:pic>
        <p:nvPicPr>
          <p:cNvPr id="292" name="Shape 292" descr="4 larger blacks put together in a group to form an even larger block. "/>
          <p:cNvPicPr preferRelativeResize="0"/>
          <p:nvPr/>
        </p:nvPicPr>
        <p:blipFill rotWithShape="1">
          <a:blip r:embed="rId6">
            <a:alphaModFix/>
          </a:blip>
          <a:srcRect/>
          <a:stretch/>
        </p:blipFill>
        <p:spPr>
          <a:xfrm>
            <a:off x="6115375" y="1939452"/>
            <a:ext cx="3040800" cy="2247899"/>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533400" y="285750"/>
            <a:ext cx="8520599"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Orientation Learning Outcomes </a:t>
            </a:r>
          </a:p>
        </p:txBody>
      </p:sp>
      <p:sp>
        <p:nvSpPr>
          <p:cNvPr id="77" name="Shape 77"/>
          <p:cNvSpPr/>
          <p:nvPr/>
        </p:nvSpPr>
        <p:spPr>
          <a:xfrm>
            <a:off x="244365" y="1200150"/>
            <a:ext cx="8610599" cy="3016209"/>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Develop understanding of the background of NICE, collaboration of NCDB and the PAR²A Center</a:t>
            </a:r>
            <a:r>
              <a:rPr lang="en" sz="2000" b="0" i="0" u="none" strike="noStrike" cap="none" dirty="0" smtClean="0">
                <a:solidFill>
                  <a:schemeClr val="dk1"/>
                </a:solidFill>
                <a:latin typeface="Arial"/>
                <a:ea typeface="Arial"/>
                <a:cs typeface="Arial"/>
                <a:sym typeface="Arial"/>
              </a:rPr>
              <a:t>.</a:t>
            </a:r>
          </a:p>
          <a:p>
            <a:pPr marL="285750" marR="0" lvl="0" indent="-285750" algn="l" rtl="0">
              <a:lnSpc>
                <a:spcPct val="100000"/>
              </a:lnSpc>
              <a:spcBef>
                <a:spcPts val="0"/>
              </a:spcBef>
              <a:spcAft>
                <a:spcPts val="0"/>
              </a:spcAft>
              <a:buClr>
                <a:schemeClr val="dk1"/>
              </a:buClr>
              <a:buSzPct val="100000"/>
              <a:buFont typeface="Arial"/>
              <a:buChar char="•"/>
            </a:pPr>
            <a:r>
              <a:rPr lang="en" sz="2000" dirty="0" smtClean="0">
                <a:solidFill>
                  <a:schemeClr val="dk1"/>
                </a:solidFill>
              </a:rPr>
              <a:t>Understand the roles and responsibilities of state and university partners who want to support trained interveners to use the system.</a:t>
            </a:r>
            <a:endParaRPr lang="en" sz="20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ct val="100000"/>
              <a:buFont typeface="Arial"/>
              <a:buChar char="•"/>
            </a:pPr>
            <a:r>
              <a:rPr lang="en" sz="2000" b="0" i="0" u="none" strike="noStrike" cap="none" dirty="0">
                <a:solidFill>
                  <a:schemeClr val="dk1"/>
                </a:solidFill>
                <a:latin typeface="Arial"/>
                <a:ea typeface="Arial"/>
                <a:cs typeface="Arial"/>
                <a:sym typeface="Arial"/>
              </a:rPr>
              <a:t>Develop understanding </a:t>
            </a:r>
            <a:r>
              <a:rPr lang="en" sz="2000" dirty="0" smtClean="0">
                <a:solidFill>
                  <a:schemeClr val="dk1"/>
                </a:solidFill>
              </a:rPr>
              <a:t>roles and responsibilities of NICE Review Board</a:t>
            </a:r>
          </a:p>
          <a:p>
            <a:pPr marL="285750" marR="0" lvl="0" indent="-285750" algn="l" rtl="0">
              <a:lnSpc>
                <a:spcPct val="100000"/>
              </a:lnSpc>
              <a:spcBef>
                <a:spcPts val="1200"/>
              </a:spcBef>
              <a:spcAft>
                <a:spcPts val="0"/>
              </a:spcAft>
              <a:buClr>
                <a:schemeClr val="dk1"/>
              </a:buClr>
              <a:buSzPct val="100000"/>
              <a:buFont typeface="Arial"/>
              <a:buChar char="•"/>
            </a:pPr>
            <a:r>
              <a:rPr lang="en" sz="2000" b="0" i="0" u="none" strike="noStrike" cap="none" dirty="0" smtClean="0">
                <a:solidFill>
                  <a:schemeClr val="dk1"/>
                </a:solidFill>
                <a:latin typeface="Arial"/>
                <a:ea typeface="Arial"/>
                <a:cs typeface="Arial"/>
                <a:sym typeface="Arial"/>
              </a:rPr>
              <a:t>Understand the roles of the community in creating a high quality system for the United States</a:t>
            </a:r>
            <a:endParaRPr lang="en" sz="20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ct val="100000"/>
              <a:buFont typeface="Arial"/>
              <a:buChar char="•"/>
            </a:pPr>
            <a:endParaRPr lang="en"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1110996"/>
            <a:ext cx="8229600" cy="33944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A4A75"/>
              </a:buClr>
              <a:buSzPct val="25000"/>
              <a:buFont typeface="Noto Sans Symbols"/>
              <a:buNone/>
            </a:pPr>
            <a:r>
              <a:rPr lang="en" sz="2000" b="0" i="0" u="none" strike="noStrike" cap="none" dirty="0">
                <a:solidFill>
                  <a:schemeClr val="dk1"/>
                </a:solidFill>
                <a:latin typeface="Arial"/>
                <a:ea typeface="Arial"/>
                <a:cs typeface="Arial"/>
                <a:sym typeface="Arial"/>
              </a:rPr>
              <a:t>Two Elements: </a:t>
            </a:r>
          </a:p>
          <a:p>
            <a:pPr marL="558800" marR="0" lvl="0" indent="-457200" algn="l" rtl="0">
              <a:lnSpc>
                <a:spcPct val="115000"/>
              </a:lnSpc>
              <a:spcBef>
                <a:spcPts val="1200"/>
              </a:spcBef>
              <a:spcAft>
                <a:spcPts val="0"/>
              </a:spcAft>
              <a:buClr>
                <a:srgbClr val="000000"/>
              </a:buClr>
              <a:buSzPct val="100000"/>
              <a:buAutoNum type="arabicPeriod"/>
            </a:pPr>
            <a:r>
              <a:rPr lang="en" sz="2000" b="0" i="0" u="none" strike="noStrike" cap="none" dirty="0" smtClean="0">
                <a:solidFill>
                  <a:schemeClr val="dk1"/>
                </a:solidFill>
                <a:latin typeface="Arial"/>
                <a:ea typeface="Arial"/>
                <a:cs typeface="Arial"/>
                <a:sym typeface="Arial"/>
              </a:rPr>
              <a:t>“About </a:t>
            </a:r>
            <a:r>
              <a:rPr lang="en" sz="2000" b="0" i="0" u="none" strike="noStrike" cap="none" dirty="0">
                <a:solidFill>
                  <a:schemeClr val="dk1"/>
                </a:solidFill>
                <a:latin typeface="Arial"/>
                <a:ea typeface="Arial"/>
                <a:cs typeface="Arial"/>
                <a:sym typeface="Arial"/>
              </a:rPr>
              <a:t>Me” </a:t>
            </a:r>
            <a:r>
              <a:rPr lang="en" sz="2000" b="0" i="0" u="none" strike="noStrike" cap="none" dirty="0" smtClean="0">
                <a:solidFill>
                  <a:schemeClr val="dk1"/>
                </a:solidFill>
                <a:latin typeface="Arial"/>
                <a:ea typeface="Arial"/>
                <a:cs typeface="Arial"/>
                <a:sym typeface="Arial"/>
              </a:rPr>
              <a:t>section</a:t>
            </a:r>
          </a:p>
          <a:p>
            <a:pPr marL="558800" marR="0" lvl="0" indent="-457200" algn="l" rtl="0">
              <a:lnSpc>
                <a:spcPct val="115000"/>
              </a:lnSpc>
              <a:spcBef>
                <a:spcPts val="1200"/>
              </a:spcBef>
              <a:spcAft>
                <a:spcPts val="0"/>
              </a:spcAft>
              <a:buClr>
                <a:srgbClr val="000000"/>
              </a:buClr>
              <a:buSzPct val="100000"/>
              <a:buAutoNum type="arabicPeriod"/>
            </a:pPr>
            <a:r>
              <a:rPr lang="en" sz="2000" dirty="0" smtClean="0">
                <a:latin typeface="Arial"/>
                <a:ea typeface="Arial"/>
                <a:cs typeface="Arial"/>
                <a:sym typeface="Arial"/>
              </a:rPr>
              <a:t>Seven</a:t>
            </a:r>
            <a:r>
              <a:rPr lang="en" sz="2000" b="0" i="0" u="none" strike="noStrike" cap="none" dirty="0" smtClean="0">
                <a:solidFill>
                  <a:schemeClr val="dk1"/>
                </a:solidFill>
                <a:latin typeface="Arial"/>
                <a:ea typeface="Arial"/>
                <a:cs typeface="Arial"/>
                <a:sym typeface="Arial"/>
              </a:rPr>
              <a:t> </a:t>
            </a:r>
            <a:r>
              <a:rPr lang="en" sz="2000" b="0" i="0" u="none" strike="noStrike" cap="none" dirty="0">
                <a:solidFill>
                  <a:schemeClr val="dk1"/>
                </a:solidFill>
                <a:latin typeface="Arial"/>
                <a:ea typeface="Arial"/>
                <a:cs typeface="Arial"/>
                <a:sym typeface="Arial"/>
              </a:rPr>
              <a:t>CEC Intervener Standards pages where Interveners upload </a:t>
            </a:r>
            <a:r>
              <a:rPr lang="en" sz="2000" b="0" i="0" u="sng" strike="noStrike" cap="none" dirty="0">
                <a:solidFill>
                  <a:schemeClr val="dk1"/>
                </a:solidFill>
                <a:latin typeface="Arial"/>
                <a:ea typeface="Arial"/>
                <a:cs typeface="Arial"/>
                <a:sym typeface="Arial"/>
              </a:rPr>
              <a:t>artifacts</a:t>
            </a:r>
            <a:r>
              <a:rPr lang="en" sz="2000" b="0" i="0" u="none" strike="noStrike" cap="none" dirty="0">
                <a:solidFill>
                  <a:schemeClr val="dk1"/>
                </a:solidFill>
                <a:latin typeface="Arial"/>
                <a:ea typeface="Arial"/>
                <a:cs typeface="Arial"/>
                <a:sym typeface="Arial"/>
              </a:rPr>
              <a:t> to demonstrate their understanding of CEC competencies</a:t>
            </a:r>
            <a:r>
              <a:rPr lang="en" sz="2000" b="0" i="0" u="none" strike="noStrike" cap="none" dirty="0">
                <a:solidFill>
                  <a:schemeClr val="accent4"/>
                </a:solidFill>
                <a:latin typeface="Arial"/>
                <a:ea typeface="Arial"/>
                <a:cs typeface="Arial"/>
                <a:sym typeface="Arial"/>
              </a:rPr>
              <a:t>. </a:t>
            </a:r>
          </a:p>
          <a:p>
            <a:pPr marL="365760" marR="0" lvl="0" indent="-264160" algn="l" rtl="0">
              <a:lnSpc>
                <a:spcPct val="115000"/>
              </a:lnSpc>
              <a:spcBef>
                <a:spcPts val="400"/>
              </a:spcBef>
              <a:spcAft>
                <a:spcPts val="0"/>
              </a:spcAft>
              <a:buClr>
                <a:schemeClr val="accent1"/>
              </a:buClr>
              <a:buSzPct val="25000"/>
              <a:buFont typeface="Noto Sans Symbols"/>
              <a:buNone/>
            </a:pPr>
            <a:endParaRPr sz="2000" b="0" i="0" u="none" strike="noStrike" cap="none" dirty="0">
              <a:solidFill>
                <a:schemeClr val="accent4"/>
              </a:solidFill>
              <a:latin typeface="Arial"/>
              <a:ea typeface="Arial"/>
              <a:cs typeface="Arial"/>
              <a:sym typeface="Arial"/>
            </a:endParaRPr>
          </a:p>
        </p:txBody>
      </p:sp>
      <p:sp>
        <p:nvSpPr>
          <p:cNvPr id="218" name="Shape 218"/>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A4A75"/>
              </a:buClr>
              <a:buSzPct val="25000"/>
              <a:buFont typeface="Rambla"/>
              <a:buNone/>
            </a:pPr>
            <a:r>
              <a:rPr lang="en" sz="3000" b="1" i="0" u="none" strike="noStrike" cap="none">
                <a:solidFill>
                  <a:schemeClr val="dk1"/>
                </a:solidFill>
                <a:latin typeface="Arial"/>
                <a:ea typeface="Arial"/>
                <a:cs typeface="Arial"/>
                <a:sym typeface="Arial"/>
              </a:rPr>
              <a:t>Elements of E-portfolio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457200" y="1110996"/>
            <a:ext cx="8229600" cy="3394472"/>
          </a:xfrm>
          <a:prstGeom prst="rect">
            <a:avLst/>
          </a:prstGeom>
          <a:noFill/>
          <a:ln>
            <a:noFill/>
          </a:ln>
        </p:spPr>
        <p:txBody>
          <a:bodyPr lIns="91425" tIns="45700" rIns="91425" bIns="45700" anchor="t" anchorCtr="0">
            <a:noAutofit/>
          </a:bodyPr>
          <a:lstStyle/>
          <a:p>
            <a:pPr marL="444500" indent="-342900">
              <a:lnSpc>
                <a:spcPct val="80000"/>
              </a:lnSpc>
              <a:buClr>
                <a:schemeClr val="dk1"/>
              </a:buClr>
              <a:buSzPct val="100000"/>
            </a:pPr>
            <a:r>
              <a:rPr lang="en" sz="2000" b="0" i="0" u="none" strike="noStrike" cap="none" dirty="0" smtClean="0">
                <a:solidFill>
                  <a:schemeClr val="dk1"/>
                </a:solidFill>
                <a:latin typeface="Arial"/>
                <a:ea typeface="Arial"/>
                <a:cs typeface="Arial"/>
                <a:sym typeface="Arial"/>
              </a:rPr>
              <a:t>Contains </a:t>
            </a:r>
            <a:r>
              <a:rPr lang="en" sz="2000" b="0" i="0" u="none" strike="noStrike" cap="none" dirty="0">
                <a:solidFill>
                  <a:schemeClr val="dk1"/>
                </a:solidFill>
                <a:latin typeface="Arial"/>
                <a:ea typeface="Arial"/>
                <a:cs typeface="Arial"/>
                <a:sym typeface="Arial"/>
              </a:rPr>
              <a:t>information about the intervener, the student/s or client/s whom they serve, any training they have received, and letters of recommendations (from instructors , mentors, or other supervisors) in the field of deafblindness</a:t>
            </a:r>
          </a:p>
          <a:p>
            <a:pPr marL="0" marR="0" lvl="0" indent="0" algn="l" rtl="0">
              <a:lnSpc>
                <a:spcPct val="80000"/>
              </a:lnSpc>
              <a:spcBef>
                <a:spcPts val="400"/>
              </a:spcBef>
              <a:spcAft>
                <a:spcPts val="0"/>
              </a:spcAft>
              <a:buNone/>
            </a:pPr>
            <a:endParaRPr sz="2000" u="sng" dirty="0">
              <a:latin typeface="Arial"/>
              <a:ea typeface="Arial"/>
              <a:cs typeface="Arial"/>
              <a:sym typeface="Arial"/>
            </a:endParaRPr>
          </a:p>
          <a:p>
            <a:pPr marL="365760" marR="0" lvl="0" indent="-301172" algn="l" rtl="0">
              <a:lnSpc>
                <a:spcPct val="80000"/>
              </a:lnSpc>
              <a:spcBef>
                <a:spcPts val="400"/>
              </a:spcBef>
              <a:spcAft>
                <a:spcPts val="0"/>
              </a:spcAft>
              <a:buClr>
                <a:schemeClr val="dk1"/>
              </a:buClr>
              <a:buSzPct val="100000"/>
              <a:buFont typeface="Arial"/>
              <a:buChar char="●"/>
            </a:pPr>
            <a:r>
              <a:rPr lang="en" sz="2000" b="0" i="0" u="sng" strike="noStrike" cap="none" dirty="0">
                <a:solidFill>
                  <a:schemeClr val="dk1"/>
                </a:solidFill>
                <a:latin typeface="Arial"/>
                <a:ea typeface="Arial"/>
                <a:cs typeface="Arial"/>
                <a:sym typeface="Arial"/>
              </a:rPr>
              <a:t>Not scored </a:t>
            </a:r>
            <a:r>
              <a:rPr lang="en" sz="2000" b="0" i="0" u="none" strike="noStrike" cap="none" dirty="0">
                <a:solidFill>
                  <a:schemeClr val="dk1"/>
                </a:solidFill>
                <a:latin typeface="Arial"/>
                <a:ea typeface="Arial"/>
                <a:cs typeface="Arial"/>
                <a:sym typeface="Arial"/>
              </a:rPr>
              <a:t>but provides context for scoring and using the rubric criteria for scoring the CEC standard webpages with artifacts,</a:t>
            </a:r>
          </a:p>
          <a:p>
            <a:pPr marL="109728" marR="0" lvl="0" indent="-8128" algn="l" rtl="0">
              <a:lnSpc>
                <a:spcPct val="80000"/>
              </a:lnSpc>
              <a:spcBef>
                <a:spcPts val="40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109728" marR="0" lvl="0" indent="-8128" algn="l" rtl="0">
              <a:lnSpc>
                <a:spcPct val="80000"/>
              </a:lnSpc>
              <a:spcBef>
                <a:spcPts val="400"/>
              </a:spcBef>
              <a:spcAft>
                <a:spcPts val="0"/>
              </a:spcAft>
              <a:buClr>
                <a:schemeClr val="accent1"/>
              </a:buClr>
              <a:buSzPct val="25000"/>
              <a:buFont typeface="Noto Sans Symbols"/>
              <a:buNone/>
            </a:pPr>
            <a:r>
              <a:rPr lang="en" sz="2000" b="1" i="0" u="none" strike="noStrike" cap="none" dirty="0">
                <a:solidFill>
                  <a:schemeClr val="dk1"/>
                </a:solidFill>
                <a:latin typeface="Arial"/>
                <a:ea typeface="Arial"/>
                <a:cs typeface="Arial"/>
                <a:sym typeface="Arial"/>
              </a:rPr>
              <a:t>Note: </a:t>
            </a:r>
            <a:r>
              <a:rPr lang="en" sz="2000" b="0" i="0" u="none" strike="noStrike" cap="none" dirty="0">
                <a:solidFill>
                  <a:schemeClr val="dk1"/>
                </a:solidFill>
                <a:latin typeface="Arial"/>
                <a:ea typeface="Arial"/>
                <a:cs typeface="Arial"/>
                <a:sym typeface="Arial"/>
              </a:rPr>
              <a:t>The first step in scoring a portfolio is to carefully review the “</a:t>
            </a:r>
            <a:r>
              <a:rPr lang="en" sz="2000" b="0" i="1" u="none" strike="noStrike" cap="none" dirty="0">
                <a:solidFill>
                  <a:schemeClr val="dk1"/>
                </a:solidFill>
                <a:latin typeface="Arial"/>
                <a:ea typeface="Arial"/>
                <a:cs typeface="Arial"/>
                <a:sym typeface="Arial"/>
              </a:rPr>
              <a:t>About Me”</a:t>
            </a:r>
            <a:r>
              <a:rPr lang="en" sz="2000" b="0" i="0" u="none" strike="noStrike" cap="none" dirty="0">
                <a:solidFill>
                  <a:schemeClr val="dk1"/>
                </a:solidFill>
                <a:latin typeface="Arial"/>
                <a:ea typeface="Arial"/>
                <a:cs typeface="Arial"/>
                <a:sym typeface="Arial"/>
              </a:rPr>
              <a:t> section of the Portfolio before beginning to review the Intervener’s E-Portfolio</a:t>
            </a:r>
            <a:r>
              <a:rPr lang="en" sz="2000" b="0" i="0" u="none" strike="noStrike" cap="none" dirty="0">
                <a:solidFill>
                  <a:srgbClr val="21798F"/>
                </a:solidFill>
                <a:latin typeface="Arial"/>
                <a:ea typeface="Arial"/>
                <a:cs typeface="Arial"/>
                <a:sym typeface="Arial"/>
              </a:rPr>
              <a:t>.</a:t>
            </a:r>
          </a:p>
          <a:p>
            <a:pPr marL="365760" marR="0" lvl="0" indent="-264160" algn="l" rtl="0">
              <a:lnSpc>
                <a:spcPct val="80000"/>
              </a:lnSpc>
              <a:spcBef>
                <a:spcPts val="40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365760" marR="0" lvl="0" indent="-264160" algn="l" rtl="0">
              <a:lnSpc>
                <a:spcPct val="80000"/>
              </a:lnSpc>
              <a:spcBef>
                <a:spcPts val="40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365760" marR="0" lvl="0" indent="-264160" algn="l" rtl="0">
              <a:lnSpc>
                <a:spcPct val="80000"/>
              </a:lnSpc>
              <a:spcBef>
                <a:spcPts val="40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p:txBody>
      </p:sp>
      <p:sp>
        <p:nvSpPr>
          <p:cNvPr id="224" name="Shape 224"/>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A4A75"/>
              </a:buClr>
              <a:buSzPct val="25000"/>
              <a:buFont typeface="Rambla"/>
              <a:buNone/>
            </a:pPr>
            <a:r>
              <a:rPr lang="en" sz="3000" b="1" i="0" u="none" strike="noStrike" cap="none" dirty="0">
                <a:solidFill>
                  <a:schemeClr val="dk1"/>
                </a:solidFill>
                <a:latin typeface="Arial"/>
                <a:ea typeface="Arial"/>
                <a:cs typeface="Arial"/>
                <a:sym typeface="Arial"/>
              </a:rPr>
              <a:t>Element # 1: “About Me” Section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152401" y="1110995"/>
            <a:ext cx="8686800" cy="3803903"/>
          </a:xfrm>
          <a:prstGeom prst="rect">
            <a:avLst/>
          </a:prstGeom>
          <a:noFill/>
          <a:ln>
            <a:noFill/>
          </a:ln>
        </p:spPr>
        <p:txBody>
          <a:bodyPr lIns="91425" tIns="45700" rIns="91425" bIns="45700" anchor="t" anchorCtr="0">
            <a:noAutofit/>
          </a:bodyPr>
          <a:lstStyle/>
          <a:p>
            <a:pPr marL="365760" marR="0" lvl="0" indent="-304800" algn="l" rtl="0">
              <a:lnSpc>
                <a:spcPct val="115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 Each of the 7 Standards is represented as an individual webpage with specific sets of  knowledge and skills competencies under that standard listed on top of each standard page</a:t>
            </a:r>
          </a:p>
          <a:p>
            <a:pPr marL="365760" marR="0" lvl="0" indent="-304800" algn="l" rtl="0">
              <a:lnSpc>
                <a:spcPct val="115000"/>
              </a:lnSpc>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Interveners select and upload </a:t>
            </a:r>
            <a:r>
              <a:rPr lang="en" sz="2000" b="1" i="0" u="sng" strike="noStrike" cap="none">
                <a:solidFill>
                  <a:schemeClr val="dk1"/>
                </a:solidFill>
                <a:latin typeface="Arial"/>
                <a:ea typeface="Arial"/>
                <a:cs typeface="Arial"/>
                <a:sym typeface="Arial"/>
              </a:rPr>
              <a:t>artifacts</a:t>
            </a:r>
            <a:r>
              <a:rPr lang="en" sz="2000" b="0" i="0" u="none" strike="noStrike" cap="none">
                <a:solidFill>
                  <a:schemeClr val="dk1"/>
                </a:solidFill>
                <a:latin typeface="Arial"/>
                <a:ea typeface="Arial"/>
                <a:cs typeface="Arial"/>
                <a:sym typeface="Arial"/>
              </a:rPr>
              <a:t> from their own practice that that best represent/demonstrate their mastery of the knowledge and/or skills competency</a:t>
            </a:r>
          </a:p>
          <a:p>
            <a:pPr marL="365760" marR="0" lvl="0" indent="-304800" algn="l" rtl="0">
              <a:lnSpc>
                <a:spcPct val="115000"/>
              </a:lnSpc>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One artifact may be used to demonstrate up to </a:t>
            </a:r>
            <a:r>
              <a:rPr lang="en" sz="2000" b="0" i="0" u="sng" strike="noStrike" cap="none">
                <a:solidFill>
                  <a:schemeClr val="dk1"/>
                </a:solidFill>
                <a:latin typeface="Arial"/>
                <a:ea typeface="Arial"/>
                <a:cs typeface="Arial"/>
                <a:sym typeface="Arial"/>
              </a:rPr>
              <a:t>5</a:t>
            </a:r>
            <a:r>
              <a:rPr lang="en" sz="2000" b="0" i="0" u="none" strike="noStrike" cap="none">
                <a:solidFill>
                  <a:schemeClr val="dk1"/>
                </a:solidFill>
                <a:latin typeface="Arial"/>
                <a:ea typeface="Arial"/>
                <a:cs typeface="Arial"/>
                <a:sym typeface="Arial"/>
              </a:rPr>
              <a:t> competencies within the Standard page. </a:t>
            </a:r>
          </a:p>
          <a:p>
            <a:pPr marL="365760" marR="0" lvl="0" indent="-304800" algn="l" rtl="0">
              <a:lnSpc>
                <a:spcPct val="115000"/>
              </a:lnSpc>
              <a:spcBef>
                <a:spcPts val="40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Each competency can be selected only one time from the list to be represented within an artifact. </a:t>
            </a:r>
          </a:p>
        </p:txBody>
      </p:sp>
      <p:sp>
        <p:nvSpPr>
          <p:cNvPr id="230" name="Shape 230"/>
          <p:cNvSpPr txBox="1">
            <a:spLocks noGrp="1"/>
          </p:cNvSpPr>
          <p:nvPr>
            <p:ph type="title"/>
          </p:nvPr>
        </p:nvSpPr>
        <p:spPr>
          <a:xfrm>
            <a:off x="381000" y="133350"/>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Rambla"/>
              <a:buNone/>
            </a:pPr>
            <a:r>
              <a:rPr lang="en" sz="3000" i="0" u="none" strike="noStrike" cap="none">
                <a:solidFill>
                  <a:schemeClr val="dk2"/>
                </a:solidFill>
                <a:latin typeface="Arial"/>
                <a:ea typeface="Arial"/>
                <a:cs typeface="Arial"/>
                <a:sym typeface="Arial"/>
              </a:rPr>
              <a:t/>
            </a:r>
            <a:br>
              <a:rPr lang="en" sz="3000" i="0" u="none" strike="noStrike" cap="none">
                <a:solidFill>
                  <a:schemeClr val="dk2"/>
                </a:solidFill>
                <a:latin typeface="Arial"/>
                <a:ea typeface="Arial"/>
                <a:cs typeface="Arial"/>
                <a:sym typeface="Arial"/>
              </a:rPr>
            </a:br>
            <a:r>
              <a:rPr lang="en" sz="3000" i="0" u="none" strike="noStrike" cap="none">
                <a:solidFill>
                  <a:schemeClr val="dk1"/>
                </a:solidFill>
                <a:latin typeface="Arial"/>
                <a:ea typeface="Arial"/>
                <a:cs typeface="Arial"/>
                <a:sym typeface="Arial"/>
              </a:rPr>
              <a:t>Element #2: CEC Standards Pages </a:t>
            </a:r>
            <a:r>
              <a:rPr lang="en" sz="3000" i="0" u="none" strike="noStrike" cap="none">
                <a:solidFill>
                  <a:schemeClr val="dk2"/>
                </a:solidFill>
                <a:latin typeface="Arial"/>
                <a:ea typeface="Arial"/>
                <a:cs typeface="Arial"/>
                <a:sym typeface="Arial"/>
              </a:rPr>
              <a:t/>
            </a:r>
            <a:br>
              <a:rPr lang="en" sz="3000" i="0" u="none" strike="noStrike" cap="none">
                <a:solidFill>
                  <a:schemeClr val="dk2"/>
                </a:solidFill>
                <a:latin typeface="Arial"/>
                <a:ea typeface="Arial"/>
                <a:cs typeface="Arial"/>
                <a:sym typeface="Arial"/>
              </a:rPr>
            </a:br>
            <a:endParaRPr lang="en" sz="3000" i="0" u="none" strike="noStrike" cap="none">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152400" y="666750"/>
            <a:ext cx="8610600" cy="3695700"/>
          </a:xfrm>
          <a:prstGeom prst="rect">
            <a:avLst/>
          </a:prstGeom>
          <a:noFill/>
          <a:ln>
            <a:noFill/>
          </a:ln>
        </p:spPr>
        <p:txBody>
          <a:bodyPr lIns="91425" tIns="45700" rIns="91425" bIns="45700" anchor="t" anchorCtr="0">
            <a:noAutofit/>
          </a:bodyPr>
          <a:lstStyle/>
          <a:p>
            <a:pPr marL="365760" marR="0" lvl="0" indent="-292287" algn="l" rtl="0">
              <a:lnSpc>
                <a:spcPct val="90000"/>
              </a:lnSpc>
              <a:spcBef>
                <a:spcPts val="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The </a:t>
            </a:r>
            <a:r>
              <a:rPr lang="en" sz="1800" b="1" i="1" u="none" strike="noStrike" cap="none">
                <a:solidFill>
                  <a:schemeClr val="dk1"/>
                </a:solidFill>
                <a:latin typeface="Arial"/>
                <a:ea typeface="Arial"/>
                <a:cs typeface="Arial"/>
                <a:sym typeface="Arial"/>
              </a:rPr>
              <a:t>artifacts</a:t>
            </a:r>
            <a:r>
              <a:rPr lang="en" sz="1800" b="0" i="0" u="none" strike="noStrike" cap="none">
                <a:solidFill>
                  <a:schemeClr val="dk1"/>
                </a:solidFill>
                <a:latin typeface="Arial"/>
                <a:ea typeface="Arial"/>
                <a:cs typeface="Arial"/>
                <a:sym typeface="Arial"/>
              </a:rPr>
              <a:t>  are the unit of evaluation for reviewers.</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Coursework</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Professional Development</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Self-Study</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Video Work Sample</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Photo Work Sample</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Written Work Sample</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Performance Evaluation</a:t>
            </a:r>
          </a:p>
          <a:p>
            <a:pPr marL="1431925" marR="0" lvl="0" indent="-398213" algn="l" rtl="0">
              <a:lnSpc>
                <a:spcPct val="90000"/>
              </a:lnSpc>
              <a:spcBef>
                <a:spcPts val="4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Observation</a:t>
            </a:r>
          </a:p>
          <a:p>
            <a:pPr marL="365760" marR="0" lvl="0" indent="-292287" algn="l" rtl="0">
              <a:lnSpc>
                <a:spcPct val="90000"/>
              </a:lnSpc>
              <a:spcBef>
                <a:spcPts val="600"/>
              </a:spcBef>
              <a:spcAft>
                <a:spcPts val="0"/>
              </a:spcAft>
              <a:buClr>
                <a:schemeClr val="dk1"/>
              </a:buClr>
              <a:buSzPct val="100000"/>
              <a:buFont typeface="Arial"/>
              <a:buChar char="●"/>
            </a:pPr>
            <a:r>
              <a:rPr lang="en" sz="1800" b="0" i="0" u="none" strike="noStrike" cap="none">
                <a:solidFill>
                  <a:schemeClr val="dk1"/>
                </a:solidFill>
                <a:latin typeface="Arial"/>
                <a:ea typeface="Arial"/>
                <a:cs typeface="Arial"/>
                <a:sym typeface="Arial"/>
              </a:rPr>
              <a:t>Scores are given for </a:t>
            </a:r>
            <a:r>
              <a:rPr lang="en" sz="1800" b="1" i="1" u="none" strike="noStrike" cap="none">
                <a:solidFill>
                  <a:schemeClr val="dk1"/>
                </a:solidFill>
                <a:latin typeface="Arial"/>
                <a:ea typeface="Arial"/>
                <a:cs typeface="Arial"/>
                <a:sym typeface="Arial"/>
              </a:rPr>
              <a:t>each</a:t>
            </a:r>
            <a:r>
              <a:rPr lang="en" sz="1800" b="0" i="0" u="none" strike="noStrike" cap="none">
                <a:solidFill>
                  <a:schemeClr val="dk1"/>
                </a:solidFill>
                <a:latin typeface="Arial"/>
                <a:ea typeface="Arial"/>
                <a:cs typeface="Arial"/>
                <a:sym typeface="Arial"/>
              </a:rPr>
              <a:t> </a:t>
            </a:r>
            <a:r>
              <a:rPr lang="en" sz="1800" b="1" i="1" u="none" strike="noStrike" cap="none">
                <a:solidFill>
                  <a:schemeClr val="dk1"/>
                </a:solidFill>
                <a:latin typeface="Arial"/>
                <a:ea typeface="Arial"/>
                <a:cs typeface="Arial"/>
                <a:sym typeface="Arial"/>
              </a:rPr>
              <a:t>individual artifact</a:t>
            </a:r>
            <a:r>
              <a:rPr lang="en" sz="1800" b="1" i="1" u="sng" strike="noStrike" cap="none">
                <a:solidFill>
                  <a:schemeClr val="dk1"/>
                </a:solidFill>
                <a:latin typeface="Arial"/>
                <a:ea typeface="Arial"/>
                <a:cs typeface="Arial"/>
                <a:sym typeface="Arial"/>
              </a:rPr>
              <a:t>.</a:t>
            </a:r>
            <a:r>
              <a:rPr lang="en" sz="1800" b="0" i="0" u="none" strike="noStrike" cap="none">
                <a:solidFill>
                  <a:schemeClr val="dk1"/>
                </a:solidFill>
                <a:latin typeface="Arial"/>
                <a:ea typeface="Arial"/>
                <a:cs typeface="Arial"/>
                <a:sym typeface="Arial"/>
              </a:rPr>
              <a:t>  Scores for </a:t>
            </a:r>
            <a:r>
              <a:rPr lang="en" sz="1800" b="0" i="0" u="sng" strike="noStrike" cap="none">
                <a:solidFill>
                  <a:schemeClr val="dk1"/>
                </a:solidFill>
                <a:latin typeface="Arial"/>
                <a:ea typeface="Arial"/>
                <a:cs typeface="Arial"/>
                <a:sym typeface="Arial"/>
              </a:rPr>
              <a:t>all</a:t>
            </a:r>
            <a:r>
              <a:rPr lang="en" sz="1800" b="0" i="0" u="none" strike="noStrike" cap="none">
                <a:solidFill>
                  <a:schemeClr val="dk1"/>
                </a:solidFill>
                <a:latin typeface="Arial"/>
                <a:ea typeface="Arial"/>
                <a:cs typeface="Arial"/>
                <a:sym typeface="Arial"/>
              </a:rPr>
              <a:t> artifacts on a CEC Standards page are averaged, yielding </a:t>
            </a:r>
            <a:r>
              <a:rPr lang="en" sz="1800" b="0" i="0" u="sng" strike="noStrike" cap="none">
                <a:solidFill>
                  <a:schemeClr val="dk1"/>
                </a:solidFill>
                <a:latin typeface="Arial"/>
                <a:ea typeface="Arial"/>
                <a:cs typeface="Arial"/>
                <a:sym typeface="Arial"/>
              </a:rPr>
              <a:t>a score for that standard page.  </a:t>
            </a:r>
          </a:p>
          <a:p>
            <a:pPr marL="365760" marR="0" lvl="0" indent="-292277" algn="l" rtl="0">
              <a:lnSpc>
                <a:spcPct val="90000"/>
              </a:lnSpc>
              <a:spcBef>
                <a:spcPts val="600"/>
              </a:spcBef>
              <a:spcAft>
                <a:spcPts val="0"/>
              </a:spcAft>
              <a:buClr>
                <a:schemeClr val="dk1"/>
              </a:buClr>
              <a:buSzPct val="111111"/>
              <a:buFont typeface="Arial"/>
              <a:buChar char="●"/>
            </a:pPr>
            <a:r>
              <a:rPr lang="en" sz="1800" b="0" i="0" u="none" strike="noStrike" cap="none">
                <a:solidFill>
                  <a:schemeClr val="dk1"/>
                </a:solidFill>
                <a:latin typeface="Arial"/>
                <a:ea typeface="Arial"/>
                <a:cs typeface="Arial"/>
                <a:sym typeface="Arial"/>
              </a:rPr>
              <a:t>Scores for each of the 7 standards are averaged to determine the overall portfolio score</a:t>
            </a:r>
            <a:r>
              <a:rPr lang="en" sz="1800" b="0" i="0" u="none" strike="noStrike" cap="none">
                <a:solidFill>
                  <a:srgbClr val="2A4A75"/>
                </a:solidFill>
                <a:latin typeface="Arial"/>
                <a:ea typeface="Arial"/>
                <a:cs typeface="Arial"/>
                <a:sym typeface="Arial"/>
              </a:rPr>
              <a:t>.</a:t>
            </a:r>
            <a:r>
              <a:rPr lang="en" sz="2000" b="0" i="0" u="none" strike="noStrike" cap="none">
                <a:solidFill>
                  <a:srgbClr val="2A4A75"/>
                </a:solidFill>
                <a:latin typeface="Arial"/>
                <a:ea typeface="Arial"/>
                <a:cs typeface="Arial"/>
                <a:sym typeface="Arial"/>
              </a:rPr>
              <a:t> </a:t>
            </a:r>
          </a:p>
        </p:txBody>
      </p:sp>
      <p:sp>
        <p:nvSpPr>
          <p:cNvPr id="236" name="Shape 236"/>
          <p:cNvSpPr txBox="1">
            <a:spLocks noGrp="1"/>
          </p:cNvSpPr>
          <p:nvPr>
            <p:ph type="title"/>
          </p:nvPr>
        </p:nvSpPr>
        <p:spPr>
          <a:xfrm>
            <a:off x="457200" y="-19050"/>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A4A75"/>
              </a:buClr>
              <a:buSzPct val="25000"/>
              <a:buFont typeface="Rambla"/>
              <a:buNone/>
            </a:pPr>
            <a:r>
              <a:rPr lang="en" sz="3000" b="1" i="0" u="none" strike="noStrike" cap="none">
                <a:solidFill>
                  <a:schemeClr val="dk1"/>
                </a:solidFill>
                <a:latin typeface="Arial"/>
                <a:ea typeface="Arial"/>
                <a:cs typeface="Arial"/>
                <a:sym typeface="Arial"/>
              </a:rPr>
              <a:t>Artifacts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457200" y="1110996"/>
            <a:ext cx="8458200" cy="339447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r>
              <a:rPr lang="en" sz="2000" b="0" i="0" u="none" strike="noStrike" cap="none">
                <a:solidFill>
                  <a:schemeClr val="dk1"/>
                </a:solidFill>
                <a:latin typeface="Arial"/>
                <a:ea typeface="Arial"/>
                <a:cs typeface="Arial"/>
                <a:sym typeface="Arial"/>
              </a:rPr>
              <a:t>Each artifact consists of three sections, the first two of which are scored by the reviewer. </a:t>
            </a:r>
          </a:p>
          <a:p>
            <a:pPr marL="1081278" marR="0" lvl="0" indent="-545846" algn="l" rtl="0">
              <a:lnSpc>
                <a:spcPct val="115000"/>
              </a:lnSpc>
              <a:spcBef>
                <a:spcPts val="1200"/>
              </a:spcBef>
              <a:spcAft>
                <a:spcPts val="0"/>
              </a:spcAft>
              <a:buClr>
                <a:srgbClr val="000000"/>
              </a:buClr>
              <a:buSzPct val="100000"/>
              <a:buFont typeface="Arial"/>
              <a:buAutoNum type="arabicPeriod"/>
            </a:pPr>
            <a:r>
              <a:rPr lang="en" sz="2000" b="0" i="0" u="none" strike="noStrike" cap="none">
                <a:solidFill>
                  <a:schemeClr val="dk1"/>
                </a:solidFill>
                <a:latin typeface="Arial"/>
                <a:ea typeface="Arial"/>
                <a:cs typeface="Arial"/>
                <a:sym typeface="Arial"/>
              </a:rPr>
              <a:t>Technical Demonstration of Competence (Documentation) -</a:t>
            </a:r>
            <a:r>
              <a:rPr lang="en" sz="2000" b="1" i="0" u="sng" strike="noStrike" cap="none">
                <a:solidFill>
                  <a:schemeClr val="dk1"/>
                </a:solidFill>
                <a:latin typeface="Arial"/>
                <a:ea typeface="Arial"/>
                <a:cs typeface="Arial"/>
                <a:sym typeface="Arial"/>
              </a:rPr>
              <a:t>scored </a:t>
            </a:r>
          </a:p>
          <a:p>
            <a:pPr marL="1081278" marR="0" lvl="0" indent="-545846" algn="l" rtl="0">
              <a:lnSpc>
                <a:spcPct val="115000"/>
              </a:lnSpc>
              <a:spcBef>
                <a:spcPts val="1200"/>
              </a:spcBef>
              <a:spcAft>
                <a:spcPts val="0"/>
              </a:spcAft>
              <a:buClr>
                <a:srgbClr val="000000"/>
              </a:buClr>
              <a:buSzPct val="100000"/>
              <a:buFont typeface="Arial"/>
              <a:buAutoNum type="arabicPeriod"/>
            </a:pPr>
            <a:r>
              <a:rPr lang="en" sz="2000" b="0" i="0" u="none" strike="noStrike" cap="none">
                <a:solidFill>
                  <a:schemeClr val="dk1"/>
                </a:solidFill>
                <a:latin typeface="Arial"/>
                <a:ea typeface="Arial"/>
                <a:cs typeface="Arial"/>
                <a:sym typeface="Arial"/>
              </a:rPr>
              <a:t>Contextual and Conceptual Understanding (Artifact Explanation) – </a:t>
            </a:r>
            <a:r>
              <a:rPr lang="en" sz="2000" b="1" i="0" u="sng" strike="noStrike" cap="none">
                <a:solidFill>
                  <a:schemeClr val="dk1"/>
                </a:solidFill>
                <a:latin typeface="Arial"/>
                <a:ea typeface="Arial"/>
                <a:cs typeface="Arial"/>
                <a:sym typeface="Arial"/>
              </a:rPr>
              <a:t>scored</a:t>
            </a:r>
          </a:p>
          <a:p>
            <a:pPr marL="1081278" marR="0" lvl="0" indent="-545846" algn="l" rtl="0">
              <a:lnSpc>
                <a:spcPct val="115000"/>
              </a:lnSpc>
              <a:spcBef>
                <a:spcPts val="1200"/>
              </a:spcBef>
              <a:spcAft>
                <a:spcPts val="0"/>
              </a:spcAft>
              <a:buClr>
                <a:srgbClr val="000000"/>
              </a:buClr>
              <a:buSzPct val="100000"/>
              <a:buFont typeface="Arial"/>
              <a:buAutoNum type="arabicPeriod"/>
            </a:pPr>
            <a:r>
              <a:rPr lang="en" sz="2000" b="0" i="0" u="none" strike="noStrike" cap="none">
                <a:solidFill>
                  <a:schemeClr val="dk1"/>
                </a:solidFill>
                <a:latin typeface="Arial"/>
                <a:ea typeface="Arial"/>
                <a:cs typeface="Arial"/>
                <a:sym typeface="Arial"/>
              </a:rPr>
              <a:t>Artifact Elements - </a:t>
            </a:r>
            <a:r>
              <a:rPr lang="en" sz="2000" b="1" i="0" u="sng" strike="noStrike" cap="none">
                <a:solidFill>
                  <a:schemeClr val="dk1"/>
                </a:solidFill>
                <a:latin typeface="Arial"/>
                <a:ea typeface="Arial"/>
                <a:cs typeface="Arial"/>
                <a:sym typeface="Arial"/>
              </a:rPr>
              <a:t>NOT scored</a:t>
            </a:r>
          </a:p>
          <a:p>
            <a:pPr marL="365760" marR="0" lvl="0" indent="-264160" algn="l" rtl="0">
              <a:lnSpc>
                <a:spcPct val="115000"/>
              </a:lnSpc>
              <a:spcBef>
                <a:spcPts val="40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242" name="Shape 242"/>
          <p:cNvSpPr txBox="1">
            <a:spLocks noGrp="1"/>
          </p:cNvSpPr>
          <p:nvPr>
            <p:ph type="title"/>
          </p:nvPr>
        </p:nvSpPr>
        <p:spPr>
          <a:xfrm>
            <a:off x="457200" y="205978"/>
            <a:ext cx="8229600"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A4A75"/>
              </a:buClr>
              <a:buSzPct val="25000"/>
              <a:buFont typeface="Rambla"/>
              <a:buNone/>
            </a:pPr>
            <a:r>
              <a:rPr lang="en" sz="3000" b="1" i="0" u="none" strike="noStrike" cap="none">
                <a:solidFill>
                  <a:schemeClr val="dk1"/>
                </a:solidFill>
                <a:latin typeface="Arial"/>
                <a:ea typeface="Arial"/>
                <a:cs typeface="Arial"/>
                <a:sym typeface="Arial"/>
              </a:rPr>
              <a:t>Artifact Sections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381000" y="971550"/>
            <a:ext cx="8534399" cy="353391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r>
              <a:rPr lang="en" sz="2000" b="0" i="0" u="none" strike="noStrike" cap="none">
                <a:solidFill>
                  <a:schemeClr val="dk1"/>
                </a:solidFill>
                <a:latin typeface="Arial"/>
                <a:ea typeface="Arial"/>
                <a:cs typeface="Arial"/>
                <a:sym typeface="Arial"/>
              </a:rPr>
              <a:t>Focus primarily on demonstration of competency</a:t>
            </a:r>
            <a:r>
              <a:rPr lang="en" sz="2000" b="1" i="0" u="none" strike="noStrike" cap="none">
                <a:solidFill>
                  <a:schemeClr val="accent4"/>
                </a:solidFill>
                <a:latin typeface="Arial"/>
                <a:ea typeface="Arial"/>
                <a:cs typeface="Arial"/>
                <a:sym typeface="Arial"/>
              </a:rPr>
              <a:t> </a:t>
            </a:r>
          </a:p>
          <a:p>
            <a:pPr marL="914400" marR="0" lvl="0" indent="-355600" algn="l" rtl="0">
              <a:lnSpc>
                <a:spcPct val="115000"/>
              </a:lnSpc>
              <a:spcBef>
                <a:spcPts val="350"/>
              </a:spcBef>
              <a:spcAft>
                <a:spcPts val="0"/>
              </a:spcAft>
              <a:buClr>
                <a:schemeClr val="dk1"/>
              </a:buClr>
              <a:buSzPct val="100000"/>
              <a:buFont typeface="Arial"/>
            </a:pPr>
            <a:r>
              <a:rPr lang="en" sz="2000" b="0" i="0" u="none" strike="noStrike" cap="none">
                <a:solidFill>
                  <a:schemeClr val="dk1"/>
                </a:solidFill>
                <a:latin typeface="Arial"/>
                <a:ea typeface="Arial"/>
                <a:cs typeface="Arial"/>
                <a:sym typeface="Arial"/>
              </a:rPr>
              <a:t>e.g. it’s good if the video quality is nice but is it demonstrating the competencies that the intervener has identified?</a:t>
            </a:r>
          </a:p>
          <a:p>
            <a:pPr marL="914400" marR="0" lvl="0" indent="-355600" algn="l" rtl="0">
              <a:lnSpc>
                <a:spcPct val="115000"/>
              </a:lnSpc>
              <a:spcBef>
                <a:spcPts val="350"/>
              </a:spcBef>
              <a:spcAft>
                <a:spcPts val="0"/>
              </a:spcAft>
              <a:buClr>
                <a:schemeClr val="dk1"/>
              </a:buClr>
              <a:buSzPct val="100000"/>
              <a:buFont typeface="Arial"/>
            </a:pPr>
            <a:r>
              <a:rPr lang="en" sz="2000" b="0" i="0" u="none" strike="noStrike" cap="none">
                <a:solidFill>
                  <a:schemeClr val="dk1"/>
                </a:solidFill>
                <a:latin typeface="Arial"/>
                <a:ea typeface="Arial"/>
                <a:cs typeface="Arial"/>
                <a:sym typeface="Arial"/>
              </a:rPr>
              <a:t>e.g. the commentary is well written ( grammar, usage of language etc.) but ..does it articulate how the artifact demonstrates the competencies identified, and provides sufficient information to determine the way in which the evidence supports the competencies identified</a:t>
            </a:r>
          </a:p>
        </p:txBody>
      </p:sp>
      <p:sp>
        <p:nvSpPr>
          <p:cNvPr id="248" name="Shape 248"/>
          <p:cNvSpPr txBox="1">
            <a:spLocks noGrp="1"/>
          </p:cNvSpPr>
          <p:nvPr>
            <p:ph type="title"/>
          </p:nvPr>
        </p:nvSpPr>
        <p:spPr>
          <a:xfrm>
            <a:off x="381000" y="57150"/>
            <a:ext cx="8229600"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A4A75"/>
              </a:buClr>
              <a:buSzPct val="25000"/>
              <a:buFont typeface="Rambla"/>
              <a:buNone/>
            </a:pPr>
            <a:r>
              <a:rPr lang="en" sz="3600" b="1" i="0" u="none" strike="noStrike" cap="none">
                <a:solidFill>
                  <a:schemeClr val="dk1"/>
                </a:solidFill>
                <a:latin typeface="Arial"/>
                <a:ea typeface="Arial"/>
                <a:cs typeface="Arial"/>
                <a:sym typeface="Arial"/>
              </a:rPr>
              <a:t>Important Consideration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52400" y="1225972"/>
            <a:ext cx="8915400" cy="3885577"/>
          </a:xfrm>
          <a:prstGeom prst="rect">
            <a:avLst/>
          </a:prstGeom>
          <a:noFill/>
          <a:ln>
            <a:noFill/>
          </a:ln>
        </p:spPr>
        <p:txBody>
          <a:bodyPr lIns="91425" tIns="45700" rIns="91425" bIns="45700" anchor="t" anchorCtr="0">
            <a:noAutofit/>
          </a:bodyPr>
          <a:lstStyle/>
          <a:p>
            <a:pPr marL="0" marR="0" lvl="0" indent="0" algn="l" rtl="0">
              <a:lnSpc>
                <a:spcPct val="80000"/>
              </a:lnSpc>
              <a:spcBef>
                <a:spcPts val="1800"/>
              </a:spcBef>
              <a:spcAft>
                <a:spcPts val="0"/>
              </a:spcAft>
              <a:buNone/>
            </a:pPr>
            <a:endParaRPr sz="2000" dirty="0"/>
          </a:p>
          <a:p>
            <a:pPr marL="365760" marR="0" lvl="0" indent="-287652" algn="l" rtl="0">
              <a:lnSpc>
                <a:spcPct val="80000"/>
              </a:lnSpc>
              <a:spcBef>
                <a:spcPts val="1800"/>
              </a:spcBef>
              <a:spcAft>
                <a:spcPts val="0"/>
              </a:spcAft>
              <a:buClr>
                <a:schemeClr val="dk1"/>
              </a:buClr>
              <a:buSzPct val="100000"/>
              <a:buFont typeface="Noto Sans Symbols"/>
              <a:buChar char="●"/>
            </a:pPr>
            <a:r>
              <a:rPr lang="en" sz="2000" b="0" i="0" u="none" strike="noStrike" cap="none" dirty="0">
                <a:solidFill>
                  <a:schemeClr val="dk1"/>
                </a:solidFill>
                <a:latin typeface="Arial"/>
                <a:ea typeface="Arial"/>
                <a:cs typeface="Arial"/>
                <a:sym typeface="Arial"/>
              </a:rPr>
              <a:t>Once the Intervener identifies the competencies within a standard to address with an artifact, the Intervener selects evidence to demonstrate the identified competencies. </a:t>
            </a:r>
          </a:p>
          <a:p>
            <a:pPr marL="365760" marR="0" lvl="0" indent="-270401" algn="l" rtl="0">
              <a:lnSpc>
                <a:spcPct val="80000"/>
              </a:lnSpc>
              <a:spcBef>
                <a:spcPts val="1800"/>
              </a:spcBef>
              <a:spcAft>
                <a:spcPts val="0"/>
              </a:spcAft>
              <a:buClr>
                <a:schemeClr val="dk1"/>
              </a:buClr>
              <a:buSzPct val="100000"/>
              <a:buFont typeface="Noto Sans Symbols"/>
              <a:buChar char="●"/>
            </a:pPr>
            <a:r>
              <a:rPr lang="en" sz="2000" b="0" i="0" u="none" strike="noStrike" cap="none" dirty="0">
                <a:solidFill>
                  <a:schemeClr val="dk1"/>
                </a:solidFill>
                <a:latin typeface="Arial"/>
                <a:ea typeface="Arial"/>
                <a:cs typeface="Arial"/>
                <a:sym typeface="Arial"/>
              </a:rPr>
              <a:t>The Intervener may select one or a combination of artifacts as evidence of their competence. </a:t>
            </a:r>
          </a:p>
          <a:p>
            <a:pPr marL="109728" marR="0" lvl="0" indent="-8128" algn="l" rtl="0">
              <a:lnSpc>
                <a:spcPct val="80000"/>
              </a:lnSpc>
              <a:spcBef>
                <a:spcPts val="400"/>
              </a:spcBef>
              <a:spcAft>
                <a:spcPts val="0"/>
              </a:spcAft>
              <a:buClr>
                <a:schemeClr val="accent1"/>
              </a:buClr>
              <a:buSzPct val="25000"/>
              <a:buFont typeface="Noto Sans Symbols"/>
              <a:buNone/>
            </a:pPr>
            <a:r>
              <a:rPr lang="en" sz="2000" b="0" i="0" u="none" strike="noStrike" cap="none" dirty="0">
                <a:solidFill>
                  <a:schemeClr val="dk1"/>
                </a:solidFill>
                <a:latin typeface="Rambla"/>
                <a:ea typeface="Rambla"/>
                <a:cs typeface="Rambla"/>
                <a:sym typeface="Rambla"/>
              </a:rPr>
              <a:t> </a:t>
            </a:r>
          </a:p>
        </p:txBody>
      </p:sp>
      <p:sp>
        <p:nvSpPr>
          <p:cNvPr id="254" name="Shape 254"/>
          <p:cNvSpPr txBox="1">
            <a:spLocks noGrp="1"/>
          </p:cNvSpPr>
          <p:nvPr>
            <p:ph type="title"/>
          </p:nvPr>
        </p:nvSpPr>
        <p:spPr>
          <a:xfrm>
            <a:off x="152400" y="514350"/>
            <a:ext cx="8915400" cy="1086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Rambla"/>
              <a:buNone/>
            </a:pPr>
            <a:r>
              <a:rPr lang="en" sz="3000" b="1" i="0" u="none" strike="noStrike" cap="none">
                <a:solidFill>
                  <a:schemeClr val="dk1"/>
                </a:solidFill>
                <a:latin typeface="Arial"/>
                <a:ea typeface="Arial"/>
                <a:cs typeface="Arial"/>
                <a:sym typeface="Arial"/>
              </a:rPr>
              <a:t>Section 1 : Technical Demonstration of Competence (Documentation) - scored</a:t>
            </a:r>
            <a:r>
              <a:rPr lang="en" sz="3000" b="1" i="0" u="none" strike="noStrike" cap="none">
                <a:solidFill>
                  <a:schemeClr val="dk2"/>
                </a:solidFill>
                <a:latin typeface="Arial"/>
                <a:ea typeface="Arial"/>
                <a:cs typeface="Arial"/>
                <a:sym typeface="Arial"/>
              </a:rPr>
              <a:t/>
            </a:r>
            <a:br>
              <a:rPr lang="en" sz="3000" b="1" i="0" u="none" strike="noStrike" cap="none">
                <a:solidFill>
                  <a:schemeClr val="dk2"/>
                </a:solidFill>
                <a:latin typeface="Arial"/>
                <a:ea typeface="Arial"/>
                <a:cs typeface="Arial"/>
                <a:sym typeface="Arial"/>
              </a:rPr>
            </a:br>
            <a:r>
              <a:rPr lang="en" sz="3000" b="1" i="0" u="none" strike="noStrike" cap="none">
                <a:solidFill>
                  <a:schemeClr val="dk2"/>
                </a:solidFill>
                <a:latin typeface="Arial"/>
                <a:ea typeface="Arial"/>
                <a:cs typeface="Arial"/>
                <a:sym typeface="Arial"/>
              </a:rPr>
              <a:t/>
            </a:r>
            <a:br>
              <a:rPr lang="en" sz="3000" b="1" i="0" u="none" strike="noStrike" cap="none">
                <a:solidFill>
                  <a:schemeClr val="dk2"/>
                </a:solidFill>
                <a:latin typeface="Arial"/>
                <a:ea typeface="Arial"/>
                <a:cs typeface="Arial"/>
                <a:sym typeface="Arial"/>
              </a:rPr>
            </a:br>
            <a:endParaRPr lang="en" sz="3000" b="1" i="0" u="none" strike="noStrike" cap="none">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152400" y="1855892"/>
            <a:ext cx="8915400" cy="3382857"/>
          </a:xfrm>
          <a:prstGeom prst="rect">
            <a:avLst/>
          </a:prstGeom>
          <a:noFill/>
          <a:ln>
            <a:noFill/>
          </a:ln>
        </p:spPr>
        <p:txBody>
          <a:bodyPr lIns="91425" tIns="45700" rIns="91425" bIns="45700" anchor="t" anchorCtr="0">
            <a:noAutofit/>
          </a:bodyPr>
          <a:lstStyle/>
          <a:p>
            <a:pPr marL="365760" marR="0" lvl="0" indent="-305700" algn="l" rtl="0">
              <a:lnSpc>
                <a:spcPct val="80000"/>
              </a:lnSpc>
              <a:spcBef>
                <a:spcPts val="0"/>
              </a:spcBef>
              <a:spcAft>
                <a:spcPts val="0"/>
              </a:spcAft>
              <a:buClr>
                <a:srgbClr val="000000"/>
              </a:buClr>
              <a:buSzPct val="100000"/>
              <a:buFont typeface="Arial"/>
              <a:buChar char="●"/>
            </a:pPr>
            <a:r>
              <a:rPr lang="en" sz="2000" b="0" i="0" u="none" strike="noStrike" cap="none" dirty="0">
                <a:solidFill>
                  <a:schemeClr val="dk1"/>
                </a:solidFill>
                <a:latin typeface="Arial"/>
                <a:ea typeface="Arial"/>
                <a:cs typeface="Arial"/>
                <a:sym typeface="Arial"/>
              </a:rPr>
              <a:t>A commentary is meant to provide the reviewer with sufficient information about what the reviewer will see demonstrated in the evidence.  </a:t>
            </a:r>
          </a:p>
          <a:p>
            <a:pPr marL="365760" marR="0" lvl="0" indent="-289676" algn="l" rtl="0">
              <a:lnSpc>
                <a:spcPct val="80000"/>
              </a:lnSpc>
              <a:spcBef>
                <a:spcPts val="1200"/>
              </a:spcBef>
              <a:spcAft>
                <a:spcPts val="0"/>
              </a:spcAft>
              <a:buClr>
                <a:srgbClr val="000000"/>
              </a:buClr>
              <a:buSzPct val="100000"/>
              <a:buFont typeface="Arial"/>
              <a:buChar char="●"/>
            </a:pPr>
            <a:r>
              <a:rPr lang="en" sz="2000" b="0" i="0" u="none" strike="noStrike" cap="none" dirty="0">
                <a:solidFill>
                  <a:schemeClr val="dk1"/>
                </a:solidFill>
                <a:latin typeface="Arial"/>
                <a:ea typeface="Arial"/>
                <a:cs typeface="Arial"/>
                <a:sym typeface="Arial"/>
              </a:rPr>
              <a:t>Writing prompts linked to the different types of documentation include questions. </a:t>
            </a:r>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p:txBody>
      </p:sp>
      <p:sp>
        <p:nvSpPr>
          <p:cNvPr id="260" name="Shape 260"/>
          <p:cNvSpPr txBox="1">
            <a:spLocks noGrp="1"/>
          </p:cNvSpPr>
          <p:nvPr>
            <p:ph type="title"/>
          </p:nvPr>
        </p:nvSpPr>
        <p:spPr>
          <a:xfrm>
            <a:off x="304801" y="742950"/>
            <a:ext cx="8839199" cy="8572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A4A75"/>
              </a:buClr>
              <a:buSzPct val="25000"/>
              <a:buFont typeface="Rambla"/>
              <a:buNone/>
            </a:pPr>
            <a:r>
              <a:rPr lang="en" sz="3000" b="1" i="0" u="none" strike="noStrike" cap="none" dirty="0">
                <a:solidFill>
                  <a:schemeClr val="dk1"/>
                </a:solidFill>
                <a:latin typeface="Arial"/>
                <a:ea typeface="Arial"/>
                <a:cs typeface="Arial"/>
                <a:sym typeface="Arial"/>
              </a:rPr>
              <a:t>Section 2 : Contextual And Conceptual Understanding (Artifact Explanation) -Scored</a:t>
            </a:r>
            <a:r>
              <a:rPr lang="en" sz="3000" b="1" i="0" u="sng" strike="noStrike" cap="none" dirty="0">
                <a:solidFill>
                  <a:srgbClr val="2A4A75"/>
                </a:solidFill>
                <a:latin typeface="Arial"/>
                <a:ea typeface="Arial"/>
                <a:cs typeface="Arial"/>
                <a:sym typeface="Arial"/>
              </a:rPr>
              <a:t/>
            </a:r>
            <a:br>
              <a:rPr lang="en" sz="3000" b="1" i="0" u="sng" strike="noStrike" cap="none" dirty="0">
                <a:solidFill>
                  <a:srgbClr val="2A4A75"/>
                </a:solidFill>
                <a:latin typeface="Arial"/>
                <a:ea typeface="Arial"/>
                <a:cs typeface="Arial"/>
                <a:sym typeface="Arial"/>
              </a:rPr>
            </a:br>
            <a:r>
              <a:rPr lang="en" sz="3000" b="1" i="0" u="sng" strike="noStrike" cap="none" dirty="0">
                <a:solidFill>
                  <a:schemeClr val="dk2"/>
                </a:solidFill>
                <a:latin typeface="Arial"/>
                <a:ea typeface="Arial"/>
                <a:cs typeface="Arial"/>
                <a:sym typeface="Arial"/>
              </a:rPr>
              <a:t/>
            </a:r>
            <a:br>
              <a:rPr lang="en" sz="3000" b="1" i="0" u="sng" strike="noStrike" cap="none" dirty="0">
                <a:solidFill>
                  <a:schemeClr val="dk2"/>
                </a:solidFill>
                <a:latin typeface="Arial"/>
                <a:ea typeface="Arial"/>
                <a:cs typeface="Arial"/>
                <a:sym typeface="Arial"/>
              </a:rPr>
            </a:br>
            <a:endParaRPr lang="en" sz="3000" b="1" i="0" u="sng" strike="noStrike" cap="none" dirty="0">
              <a:solidFill>
                <a:schemeClr val="dk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457200" y="123675"/>
            <a:ext cx="8229600" cy="4229400"/>
          </a:xfrm>
          <a:prstGeom prst="rect">
            <a:avLst/>
          </a:prstGeom>
        </p:spPr>
        <p:txBody>
          <a:bodyPr lIns="91425" tIns="91425" rIns="91425" bIns="91425" anchor="t" anchorCtr="0">
            <a:noAutofit/>
          </a:bodyPr>
          <a:lstStyle/>
          <a:p>
            <a:pPr marL="0" lvl="0" indent="279400">
              <a:lnSpc>
                <a:spcPct val="138000"/>
              </a:lnSpc>
              <a:spcBef>
                <a:spcPts val="1200"/>
              </a:spcBef>
              <a:buClr>
                <a:schemeClr val="dk1"/>
              </a:buClr>
              <a:buSzPct val="25000"/>
              <a:buFont typeface="Noto Sans Symbols"/>
              <a:buNone/>
            </a:pPr>
            <a:r>
              <a:rPr lang="en" sz="2000" b="1" u="sng">
                <a:latin typeface="Arial"/>
                <a:ea typeface="Arial"/>
                <a:cs typeface="Arial"/>
                <a:sym typeface="Arial"/>
              </a:rPr>
              <a:t>Mandatory Question:</a:t>
            </a:r>
          </a:p>
          <a:p>
            <a:pPr marL="596900" lvl="0" indent="-355600" rtl="0">
              <a:lnSpc>
                <a:spcPct val="100000"/>
              </a:lnSpc>
              <a:spcBef>
                <a:spcPts val="0"/>
              </a:spcBef>
              <a:buClr>
                <a:srgbClr val="222222"/>
              </a:buClr>
              <a:buSzPct val="100000"/>
              <a:buFont typeface="Arial"/>
              <a:buAutoNum type="arabicPeriod"/>
            </a:pPr>
            <a:r>
              <a:rPr lang="en" sz="2000">
                <a:latin typeface="Arial"/>
                <a:ea typeface="Arial"/>
                <a:cs typeface="Arial"/>
                <a:sym typeface="Arial"/>
              </a:rPr>
              <a:t>How did this sample address each of the Council for Exceptional Children’s Knowledge and Skill Competencies for Interveners?</a:t>
            </a:r>
          </a:p>
          <a:p>
            <a:pPr marL="0" lvl="0" indent="0">
              <a:lnSpc>
                <a:spcPct val="100000"/>
              </a:lnSpc>
              <a:spcBef>
                <a:spcPts val="0"/>
              </a:spcBef>
              <a:buNone/>
            </a:pPr>
            <a:endParaRPr sz="2000">
              <a:latin typeface="Arial"/>
              <a:ea typeface="Arial"/>
              <a:cs typeface="Arial"/>
              <a:sym typeface="Arial"/>
            </a:endParaRPr>
          </a:p>
          <a:p>
            <a:pPr marL="279400" lvl="0" indent="0">
              <a:lnSpc>
                <a:spcPct val="100000"/>
              </a:lnSpc>
              <a:spcBef>
                <a:spcPts val="0"/>
              </a:spcBef>
              <a:buClr>
                <a:srgbClr val="222222"/>
              </a:buClr>
              <a:buSzPct val="25000"/>
              <a:buFont typeface="Noto Sans Symbols"/>
              <a:buNone/>
            </a:pPr>
            <a:r>
              <a:rPr lang="en" sz="2000" b="1" u="sng">
                <a:latin typeface="Arial"/>
                <a:ea typeface="Arial"/>
                <a:cs typeface="Arial"/>
                <a:sym typeface="Arial"/>
              </a:rPr>
              <a:t>Candidates Select Two of the Following Questions:</a:t>
            </a:r>
          </a:p>
          <a:p>
            <a:pPr marL="596900" lvl="0" indent="-355600">
              <a:lnSpc>
                <a:spcPct val="100000"/>
              </a:lnSpc>
              <a:spcBef>
                <a:spcPts val="0"/>
              </a:spcBef>
              <a:buClr>
                <a:srgbClr val="222222"/>
              </a:buClr>
              <a:buSzPct val="100000"/>
              <a:buFont typeface="Arial"/>
              <a:buAutoNum type="arabicPeriod"/>
            </a:pPr>
            <a:r>
              <a:rPr lang="en" sz="2000">
                <a:latin typeface="Arial"/>
                <a:ea typeface="Arial"/>
                <a:cs typeface="Arial"/>
                <a:sym typeface="Arial"/>
              </a:rPr>
              <a:t>How did you apply this information in your practice with students who are deaf-blind?</a:t>
            </a:r>
          </a:p>
          <a:p>
            <a:pPr marL="596900" lvl="0" indent="-355600">
              <a:lnSpc>
                <a:spcPct val="100000"/>
              </a:lnSpc>
              <a:spcBef>
                <a:spcPts val="0"/>
              </a:spcBef>
              <a:buClr>
                <a:srgbClr val="222222"/>
              </a:buClr>
              <a:buSzPct val="100000"/>
              <a:buFont typeface="Arial"/>
              <a:buAutoNum type="arabicPeriod"/>
            </a:pPr>
            <a:r>
              <a:rPr lang="en" sz="2000">
                <a:latin typeface="Arial"/>
                <a:ea typeface="Arial"/>
                <a:cs typeface="Arial"/>
                <a:sym typeface="Arial"/>
              </a:rPr>
              <a:t>Describe the activity and what the student is doing. How does the activity relate to the student’s goals or needs?</a:t>
            </a:r>
          </a:p>
          <a:p>
            <a:pPr marL="596900" lvl="0" indent="-355600">
              <a:lnSpc>
                <a:spcPct val="100000"/>
              </a:lnSpc>
              <a:spcBef>
                <a:spcPts val="0"/>
              </a:spcBef>
              <a:buClr>
                <a:srgbClr val="222222"/>
              </a:buClr>
              <a:buSzPct val="100000"/>
              <a:buFont typeface="Arial"/>
              <a:buAutoNum type="arabicPeriod"/>
            </a:pPr>
            <a:r>
              <a:rPr lang="en" sz="2000">
                <a:latin typeface="Arial"/>
                <a:ea typeface="Arial"/>
                <a:cs typeface="Arial"/>
                <a:sym typeface="Arial"/>
              </a:rPr>
              <a:t>Why did you include this sample, or why is this significant in your practice with this student?</a:t>
            </a:r>
          </a:p>
          <a:p>
            <a:pPr marL="596900" lvl="0" indent="-355600">
              <a:lnSpc>
                <a:spcPct val="100000"/>
              </a:lnSpc>
              <a:spcBef>
                <a:spcPts val="0"/>
              </a:spcBef>
              <a:buClr>
                <a:srgbClr val="222222"/>
              </a:buClr>
              <a:buSzPct val="100000"/>
              <a:buFont typeface="Arial"/>
              <a:buAutoNum type="arabicPeriod"/>
            </a:pPr>
            <a:r>
              <a:rPr lang="en" sz="2000">
                <a:latin typeface="Arial"/>
                <a:ea typeface="Arial"/>
                <a:cs typeface="Arial"/>
                <a:sym typeface="Arial"/>
              </a:rPr>
              <a:t>What did you learn about yourself as an intervener, and about your student, because of what was demonstrated in this sample?</a:t>
            </a:r>
          </a:p>
          <a:p>
            <a:pPr marL="596900" lvl="0" indent="-355600">
              <a:lnSpc>
                <a:spcPct val="100000"/>
              </a:lnSpc>
              <a:spcBef>
                <a:spcPts val="0"/>
              </a:spcBef>
              <a:buClr>
                <a:srgbClr val="222222"/>
              </a:buClr>
              <a:buSzPct val="100000"/>
              <a:buFont typeface="Arial"/>
              <a:buAutoNum type="arabicPeriod"/>
            </a:pPr>
            <a:r>
              <a:rPr lang="en" sz="2000">
                <a:latin typeface="Arial"/>
                <a:ea typeface="Arial"/>
                <a:cs typeface="Arial"/>
                <a:sym typeface="Arial"/>
              </a:rPr>
              <a:t>What is your role on the team?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304800" y="1104900"/>
            <a:ext cx="8763000" cy="3623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None/>
            </a:pPr>
            <a:r>
              <a:rPr lang="en" sz="2000" b="0" i="0" u="none" strike="noStrike" cap="none" dirty="0">
                <a:solidFill>
                  <a:schemeClr val="dk1"/>
                </a:solidFill>
                <a:latin typeface="Arial"/>
                <a:ea typeface="Arial"/>
                <a:cs typeface="Arial"/>
                <a:sym typeface="Arial"/>
              </a:rPr>
              <a:t>After an artifact is added to a CEC Standard web page,  interveners uses a  series of checkboxes to provide reviewers with details and a context for the selected artifact (see Appendix C of the protocol)</a:t>
            </a:r>
          </a:p>
          <a:p>
            <a:pPr marL="854075" marR="0" lvl="0" indent="-297815" algn="l" rtl="0">
              <a:lnSpc>
                <a:spcPct val="115000"/>
              </a:lnSpc>
              <a:spcBef>
                <a:spcPts val="400"/>
              </a:spcBef>
              <a:spcAft>
                <a:spcPts val="0"/>
              </a:spcAft>
              <a:buClr>
                <a:schemeClr val="dk1"/>
              </a:buClr>
              <a:buSzPct val="100000"/>
              <a:buFont typeface="Arial"/>
            </a:pPr>
            <a:r>
              <a:rPr lang="en" sz="2000" b="0" i="0" u="none" strike="noStrike" cap="none" dirty="0">
                <a:solidFill>
                  <a:schemeClr val="dk1"/>
                </a:solidFill>
                <a:latin typeface="Arial"/>
                <a:ea typeface="Arial"/>
                <a:cs typeface="Arial"/>
                <a:sym typeface="Arial"/>
              </a:rPr>
              <a:t>What is the format of the artifact?</a:t>
            </a:r>
          </a:p>
          <a:p>
            <a:pPr marL="854075" marR="0" lvl="0" indent="-297815" algn="l" rtl="0">
              <a:lnSpc>
                <a:spcPct val="115000"/>
              </a:lnSpc>
              <a:spcBef>
                <a:spcPts val="400"/>
              </a:spcBef>
              <a:spcAft>
                <a:spcPts val="0"/>
              </a:spcAft>
              <a:buClr>
                <a:schemeClr val="dk1"/>
              </a:buClr>
              <a:buSzPct val="100000"/>
              <a:buFont typeface="Arial"/>
            </a:pPr>
            <a:r>
              <a:rPr lang="en" sz="2000" b="0" i="0" u="none" strike="noStrike" cap="none" dirty="0">
                <a:solidFill>
                  <a:schemeClr val="dk1"/>
                </a:solidFill>
                <a:latin typeface="Arial"/>
                <a:ea typeface="Arial"/>
                <a:cs typeface="Arial"/>
                <a:sym typeface="Arial"/>
              </a:rPr>
              <a:t>What does the artifact contain?</a:t>
            </a:r>
          </a:p>
          <a:p>
            <a:pPr marL="854075" marR="0" lvl="0" indent="-297815" algn="l" rtl="0">
              <a:lnSpc>
                <a:spcPct val="115000"/>
              </a:lnSpc>
              <a:spcBef>
                <a:spcPts val="400"/>
              </a:spcBef>
              <a:spcAft>
                <a:spcPts val="0"/>
              </a:spcAft>
              <a:buClr>
                <a:schemeClr val="dk1"/>
              </a:buClr>
              <a:buSzPct val="100000"/>
              <a:buFont typeface="Arial"/>
            </a:pPr>
            <a:r>
              <a:rPr lang="en" sz="2000" b="0" i="0" u="none" strike="noStrike" cap="none" dirty="0">
                <a:solidFill>
                  <a:schemeClr val="dk1"/>
                </a:solidFill>
                <a:latin typeface="Arial"/>
                <a:ea typeface="Arial"/>
                <a:cs typeface="Arial"/>
                <a:sym typeface="Arial"/>
              </a:rPr>
              <a:t>Where did the documentation(s) in the artifact take place?</a:t>
            </a:r>
          </a:p>
          <a:p>
            <a:pPr marL="0" marR="0" lvl="0" indent="0" algn="l" rtl="0">
              <a:lnSpc>
                <a:spcPct val="115000"/>
              </a:lnSpc>
              <a:spcBef>
                <a:spcPts val="1200"/>
              </a:spcBef>
              <a:spcAft>
                <a:spcPts val="0"/>
              </a:spcAft>
              <a:buNone/>
            </a:pPr>
            <a:r>
              <a:rPr lang="en" sz="2000" b="0" i="0" u="none" strike="noStrike" cap="none" dirty="0">
                <a:solidFill>
                  <a:schemeClr val="dk1"/>
                </a:solidFill>
                <a:latin typeface="Arial"/>
                <a:ea typeface="Arial"/>
                <a:cs typeface="Arial"/>
                <a:sym typeface="Arial"/>
              </a:rPr>
              <a:t>The artifact elements are not </a:t>
            </a:r>
            <a:r>
              <a:rPr lang="en" sz="2000" dirty="0" smtClean="0">
                <a:latin typeface="Arial"/>
                <a:ea typeface="Arial"/>
                <a:cs typeface="Arial"/>
                <a:sym typeface="Arial"/>
              </a:rPr>
              <a:t>scored</a:t>
            </a:r>
            <a:r>
              <a:rPr lang="en" sz="2000" b="0" i="0" u="none" strike="noStrike" cap="none" dirty="0" smtClean="0">
                <a:solidFill>
                  <a:schemeClr val="dk1"/>
                </a:solidFill>
                <a:latin typeface="Arial"/>
                <a:ea typeface="Arial"/>
                <a:cs typeface="Arial"/>
                <a:sym typeface="Arial"/>
              </a:rPr>
              <a:t> </a:t>
            </a:r>
            <a:r>
              <a:rPr lang="en" sz="2000" b="0" i="0" u="none" strike="noStrike" cap="none" dirty="0">
                <a:solidFill>
                  <a:schemeClr val="dk1"/>
                </a:solidFill>
                <a:latin typeface="Arial"/>
                <a:ea typeface="Arial"/>
                <a:cs typeface="Arial"/>
                <a:sym typeface="Arial"/>
              </a:rPr>
              <a:t>but including them is a prerequisite for portfolio submission and review. </a:t>
            </a:r>
          </a:p>
          <a:p>
            <a:pPr marL="0" marR="0" lvl="0" indent="0" algn="ctr" rtl="0">
              <a:lnSpc>
                <a:spcPct val="115000"/>
              </a:lnSpc>
              <a:spcBef>
                <a:spcPts val="400"/>
              </a:spcBef>
              <a:spcAft>
                <a:spcPts val="0"/>
              </a:spcAft>
              <a:buNone/>
            </a:pPr>
            <a:endParaRPr sz="2000" b="0" i="0" u="none" strike="noStrike" cap="none" dirty="0">
              <a:solidFill>
                <a:schemeClr val="dk1"/>
              </a:solidFill>
              <a:latin typeface="Arial"/>
              <a:ea typeface="Arial"/>
              <a:cs typeface="Arial"/>
              <a:sym typeface="Arial"/>
            </a:endParaRPr>
          </a:p>
        </p:txBody>
      </p:sp>
      <p:sp>
        <p:nvSpPr>
          <p:cNvPr id="271" name="Shape 271"/>
          <p:cNvSpPr txBox="1">
            <a:spLocks noGrp="1"/>
          </p:cNvSpPr>
          <p:nvPr>
            <p:ph type="title"/>
          </p:nvPr>
        </p:nvSpPr>
        <p:spPr>
          <a:xfrm>
            <a:off x="457200" y="266700"/>
            <a:ext cx="8229600" cy="685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A4A75"/>
              </a:buClr>
              <a:buSzPct val="25000"/>
              <a:buFont typeface="Rambla"/>
              <a:buNone/>
            </a:pPr>
            <a:r>
              <a:rPr lang="en" sz="3000" b="1" i="0" u="none" strike="noStrike" cap="none">
                <a:solidFill>
                  <a:schemeClr val="dk1"/>
                </a:solidFill>
                <a:latin typeface="Arial"/>
                <a:ea typeface="Arial"/>
                <a:cs typeface="Arial"/>
                <a:sym typeface="Arial"/>
              </a:rPr>
              <a:t>Section 3: Artifact Elements </a:t>
            </a:r>
            <a:br>
              <a:rPr lang="en" sz="3000" b="1" i="0" u="none" strike="noStrike" cap="none">
                <a:solidFill>
                  <a:schemeClr val="dk1"/>
                </a:solidFill>
                <a:latin typeface="Arial"/>
                <a:ea typeface="Arial"/>
                <a:cs typeface="Arial"/>
                <a:sym typeface="Arial"/>
              </a:rPr>
            </a:br>
            <a:r>
              <a:rPr lang="en" sz="3000" b="1" i="0" u="none" strike="noStrike" cap="none">
                <a:solidFill>
                  <a:schemeClr val="dk1"/>
                </a:solidFill>
                <a:latin typeface="Arial"/>
                <a:ea typeface="Arial"/>
                <a:cs typeface="Arial"/>
                <a:sym typeface="Arial"/>
              </a:rPr>
              <a:t>(not scored)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4158" y="57150"/>
            <a:ext cx="8520599" cy="762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0" i="0" u="none" strike="noStrike" cap="none" dirty="0">
                <a:solidFill>
                  <a:schemeClr val="dk1"/>
                </a:solidFill>
                <a:latin typeface="Arial"/>
                <a:ea typeface="Arial"/>
                <a:cs typeface="Arial"/>
                <a:sym typeface="Arial"/>
              </a:rPr>
              <a:t/>
            </a:r>
            <a:br>
              <a:rPr lang="en" sz="3000" b="0" i="0" u="none" strike="noStrike" cap="none" dirty="0">
                <a:solidFill>
                  <a:schemeClr val="dk1"/>
                </a:solidFill>
                <a:latin typeface="Arial"/>
                <a:ea typeface="Arial"/>
                <a:cs typeface="Arial"/>
                <a:sym typeface="Arial"/>
              </a:rPr>
            </a:br>
            <a:r>
              <a:rPr lang="en" sz="3000" b="1" i="0" u="none" strike="noStrike" cap="none" dirty="0">
                <a:solidFill>
                  <a:schemeClr val="dk1"/>
                </a:solidFill>
                <a:latin typeface="Arial"/>
                <a:ea typeface="Arial"/>
                <a:cs typeface="Arial"/>
                <a:sym typeface="Arial"/>
              </a:rPr>
              <a:t>NICE: Background</a:t>
            </a:r>
            <a:r>
              <a:rPr lang="en" sz="3000" b="0" i="0" u="none" strike="noStrike" cap="none" dirty="0">
                <a:solidFill>
                  <a:schemeClr val="dk1"/>
                </a:solidFill>
                <a:latin typeface="Arial"/>
                <a:ea typeface="Arial"/>
                <a:cs typeface="Arial"/>
                <a:sym typeface="Arial"/>
              </a:rPr>
              <a:t/>
            </a:r>
            <a:br>
              <a:rPr lang="en" sz="3000" b="0" i="0" u="none" strike="noStrike" cap="none" dirty="0">
                <a:solidFill>
                  <a:schemeClr val="dk1"/>
                </a:solidFill>
                <a:latin typeface="Arial"/>
                <a:ea typeface="Arial"/>
                <a:cs typeface="Arial"/>
                <a:sym typeface="Arial"/>
              </a:rPr>
            </a:br>
            <a:endParaRPr lang="en" sz="3000" b="0" i="0" u="none" strike="noStrike" cap="none" dirty="0">
              <a:solidFill>
                <a:schemeClr val="dk1"/>
              </a:solidFill>
              <a:latin typeface="Arial"/>
              <a:ea typeface="Arial"/>
              <a:cs typeface="Arial"/>
              <a:sym typeface="Arial"/>
            </a:endParaRPr>
          </a:p>
        </p:txBody>
      </p:sp>
      <p:sp>
        <p:nvSpPr>
          <p:cNvPr id="83" name="Shape 83"/>
          <p:cNvSpPr/>
          <p:nvPr/>
        </p:nvSpPr>
        <p:spPr>
          <a:xfrm>
            <a:off x="407275" y="742950"/>
            <a:ext cx="8602200" cy="4155000"/>
          </a:xfrm>
          <a:prstGeom prst="rect">
            <a:avLst/>
          </a:prstGeom>
          <a:noFill/>
          <a:ln>
            <a:noFill/>
          </a:ln>
        </p:spPr>
        <p:txBody>
          <a:bodyPr lIns="91425" tIns="45700" rIns="91425" bIns="45700" anchor="t" anchorCtr="0">
            <a:noAutofit/>
          </a:bodyPr>
          <a:lstStyle/>
          <a:p>
            <a:pPr marL="285750" marR="0" lvl="0" indent="-298450" algn="l" rtl="0">
              <a:lnSpc>
                <a:spcPct val="100000"/>
              </a:lnSpc>
              <a:spcBef>
                <a:spcPts val="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Office of Special Education Programs’ (OSEP) directed </a:t>
            </a:r>
            <a:r>
              <a:rPr lang="en" sz="2000" b="0" i="0" u="none" strike="noStrike" cap="none" dirty="0" smtClean="0">
                <a:solidFill>
                  <a:srgbClr val="000000"/>
                </a:solidFill>
                <a:latin typeface="Arial"/>
                <a:ea typeface="Arial"/>
                <a:cs typeface="Arial"/>
                <a:sym typeface="Arial"/>
              </a:rPr>
              <a:t>initiative that has developed into a partnership  </a:t>
            </a:r>
            <a:r>
              <a:rPr lang="en" sz="2000" b="0" i="0" u="none" strike="noStrike" cap="none" dirty="0">
                <a:solidFill>
                  <a:srgbClr val="000000"/>
                </a:solidFill>
                <a:latin typeface="Arial"/>
                <a:ea typeface="Arial"/>
                <a:cs typeface="Arial"/>
                <a:sym typeface="Arial"/>
              </a:rPr>
              <a:t>between The  PAR</a:t>
            </a:r>
            <a:r>
              <a:rPr lang="en" sz="2000" b="0" i="0" u="none" strike="noStrike" cap="none" baseline="30000" dirty="0">
                <a:solidFill>
                  <a:srgbClr val="000000"/>
                </a:solidFill>
                <a:latin typeface="Arial"/>
                <a:ea typeface="Arial"/>
                <a:cs typeface="Arial"/>
                <a:sym typeface="Arial"/>
              </a:rPr>
              <a:t>2</a:t>
            </a:r>
            <a:r>
              <a:rPr lang="en" sz="2000" b="0" i="0" u="none" strike="noStrike" cap="none" dirty="0">
                <a:solidFill>
                  <a:srgbClr val="000000"/>
                </a:solidFill>
                <a:latin typeface="Arial"/>
                <a:ea typeface="Arial"/>
                <a:cs typeface="Arial"/>
                <a:sym typeface="Arial"/>
              </a:rPr>
              <a:t>A Center </a:t>
            </a:r>
            <a:r>
              <a:rPr lang="en" sz="2000" b="0" i="0" u="none" strike="noStrike" cap="none" dirty="0" smtClean="0">
                <a:solidFill>
                  <a:srgbClr val="000000"/>
                </a:solidFill>
                <a:latin typeface="Arial"/>
                <a:ea typeface="Arial"/>
                <a:cs typeface="Arial"/>
                <a:sym typeface="Arial"/>
              </a:rPr>
              <a:t>&amp; NCDB </a:t>
            </a:r>
            <a:r>
              <a:rPr lang="en" sz="2000" b="0" i="0" u="none" strike="noStrike" cap="none" dirty="0">
                <a:solidFill>
                  <a:srgbClr val="000000"/>
                </a:solidFill>
                <a:latin typeface="Arial"/>
                <a:ea typeface="Arial"/>
                <a:cs typeface="Arial"/>
                <a:sym typeface="Arial"/>
              </a:rPr>
              <a:t>have around certification processes and systems for interveners who serve students who are deaf-blind. </a:t>
            </a:r>
          </a:p>
          <a:p>
            <a:pPr marR="0" lvl="0" algn="l" rtl="0">
              <a:lnSpc>
                <a:spcPct val="100000"/>
              </a:lnSpc>
              <a:spcBef>
                <a:spcPts val="0"/>
              </a:spcBef>
              <a:spcAft>
                <a:spcPts val="0"/>
              </a:spcAft>
              <a:buNone/>
            </a:pPr>
            <a:endParaRPr sz="2000" dirty="0"/>
          </a:p>
          <a:p>
            <a:pPr marL="285750" marR="0" lvl="0" indent="-298450" algn="l" rtl="0">
              <a:lnSpc>
                <a:spcPct val="100000"/>
              </a:lnSpc>
              <a:spcBef>
                <a:spcPts val="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NICE, is an e-portfolio system that leads to a national certificate for interveners through digital artifacts, virtual mentoring, online scoring and feedback, and analytics regarding the reliability of the scoring process.</a:t>
            </a:r>
          </a:p>
          <a:p>
            <a:pPr marL="285750" marR="0" lvl="0" indent="-298450" algn="l" rtl="0">
              <a:lnSpc>
                <a:spcPct val="100000"/>
              </a:lnSpc>
              <a:spcBef>
                <a:spcPts val="1200"/>
              </a:spcBef>
              <a:spcAft>
                <a:spcPts val="0"/>
              </a:spcAft>
              <a:buClr>
                <a:srgbClr val="000000"/>
              </a:buClr>
              <a:buSzPct val="100000"/>
              <a:buFont typeface="Arial"/>
              <a:buChar char="•"/>
            </a:pPr>
            <a:r>
              <a:rPr lang="en" sz="2000" b="0" i="0" u="none" strike="noStrike" cap="none" dirty="0">
                <a:solidFill>
                  <a:srgbClr val="000000"/>
                </a:solidFill>
                <a:latin typeface="Arial"/>
                <a:ea typeface="Arial"/>
                <a:cs typeface="Arial"/>
                <a:sym typeface="Arial"/>
              </a:rPr>
              <a:t>Developed over 2 years using a participatory and iterative approach which incorporated technical and process feedback data from interveners, state partners, university experts, and reviewers. </a:t>
            </a:r>
          </a:p>
          <a:p>
            <a:pPr marL="285750" marR="0" lvl="0" indent="-28575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Arial"/>
              <a:ea typeface="Arial"/>
              <a:cs typeface="Arial"/>
              <a:sym typeface="Arial"/>
            </a:endParaRPr>
          </a:p>
          <a:p>
            <a:pPr marL="860425" marR="0" lvl="2" indent="-288925"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109728"/>
            <a:ext cx="8229600"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Rambla"/>
              <a:buNone/>
            </a:pPr>
            <a:r>
              <a:rPr lang="en" sz="3000" b="0" i="0" u="none" strike="noStrike" cap="none">
                <a:solidFill>
                  <a:schemeClr val="dk1"/>
                </a:solidFill>
                <a:latin typeface="Arial"/>
                <a:ea typeface="Arial"/>
                <a:cs typeface="Arial"/>
                <a:sym typeface="Arial"/>
              </a:rPr>
              <a:t/>
            </a:r>
            <a:br>
              <a:rPr lang="en" sz="3000" b="0" i="0" u="none" strike="noStrike" cap="none">
                <a:solidFill>
                  <a:schemeClr val="dk1"/>
                </a:solidFill>
                <a:latin typeface="Arial"/>
                <a:ea typeface="Arial"/>
                <a:cs typeface="Arial"/>
                <a:sym typeface="Arial"/>
              </a:rPr>
            </a:br>
            <a:r>
              <a:rPr lang="en" sz="3000" b="0" i="0" u="none" strike="noStrike" cap="none">
                <a:solidFill>
                  <a:schemeClr val="dk2"/>
                </a:solidFill>
                <a:latin typeface="Arial"/>
                <a:ea typeface="Arial"/>
                <a:cs typeface="Arial"/>
                <a:sym typeface="Arial"/>
              </a:rPr>
              <a:t> </a:t>
            </a:r>
            <a:br>
              <a:rPr lang="en" sz="3000" b="0" i="0" u="none" strike="noStrike" cap="none">
                <a:solidFill>
                  <a:schemeClr val="dk2"/>
                </a:solidFill>
                <a:latin typeface="Arial"/>
                <a:ea typeface="Arial"/>
                <a:cs typeface="Arial"/>
                <a:sym typeface="Arial"/>
              </a:rPr>
            </a:br>
            <a:endParaRPr lang="en" sz="3000" b="0" i="0" u="none" strike="noStrike" cap="none">
              <a:solidFill>
                <a:schemeClr val="dk2"/>
              </a:solidFill>
              <a:latin typeface="Arial"/>
              <a:ea typeface="Arial"/>
              <a:cs typeface="Arial"/>
              <a:sym typeface="Arial"/>
            </a:endParaRPr>
          </a:p>
        </p:txBody>
      </p:sp>
      <p:sp>
        <p:nvSpPr>
          <p:cNvPr id="277" name="Shape 277"/>
          <p:cNvSpPr/>
          <p:nvPr/>
        </p:nvSpPr>
        <p:spPr>
          <a:xfrm>
            <a:off x="653439" y="2686050"/>
            <a:ext cx="8414400" cy="1945800"/>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2A4A75"/>
              </a:buClr>
              <a:buSzPct val="100000"/>
              <a:buFont typeface="Arial"/>
              <a:buChar char="•"/>
            </a:pPr>
            <a:r>
              <a:rPr lang="en" sz="2000" b="0" i="0" u="none" strike="noStrike" cap="none" dirty="0">
                <a:solidFill>
                  <a:schemeClr val="dk1"/>
                </a:solidFill>
                <a:latin typeface="Arial"/>
                <a:ea typeface="Arial"/>
                <a:cs typeface="Arial"/>
                <a:sym typeface="Arial"/>
              </a:rPr>
              <a:t>Rubric scores for each artifact will be computed (60% demonstration, 40% understanding) yielding one score per artifact.</a:t>
            </a:r>
          </a:p>
          <a:p>
            <a:pPr marL="285750" marR="0" lvl="0" indent="-285750" algn="l" rtl="0">
              <a:lnSpc>
                <a:spcPct val="100000"/>
              </a:lnSpc>
              <a:spcBef>
                <a:spcPts val="1200"/>
              </a:spcBef>
              <a:spcAft>
                <a:spcPts val="0"/>
              </a:spcAft>
              <a:buClr>
                <a:srgbClr val="2A4A75"/>
              </a:buClr>
              <a:buSzPct val="100000"/>
              <a:buFont typeface="Arial"/>
              <a:buChar char="•"/>
            </a:pPr>
            <a:r>
              <a:rPr lang="en" sz="2000" b="0" i="0" u="none" strike="noStrike" cap="none" dirty="0" smtClean="0">
                <a:solidFill>
                  <a:schemeClr val="dk1"/>
                </a:solidFill>
                <a:latin typeface="Arial"/>
                <a:ea typeface="Arial"/>
                <a:cs typeface="Arial"/>
                <a:sym typeface="Arial"/>
              </a:rPr>
              <a:t>The </a:t>
            </a:r>
            <a:r>
              <a:rPr lang="en" sz="2000" b="0" i="0" u="none" strike="noStrike" cap="none" dirty="0">
                <a:solidFill>
                  <a:schemeClr val="dk1"/>
                </a:solidFill>
                <a:latin typeface="Arial"/>
                <a:ea typeface="Arial"/>
                <a:cs typeface="Arial"/>
                <a:sym typeface="Arial"/>
              </a:rPr>
              <a:t>scores for each artifact in a CEC Standard will be averaged, resulting in one score per CEC Standard. </a:t>
            </a:r>
          </a:p>
          <a:p>
            <a:pPr marL="285750" marR="0" lvl="0" indent="-229870" algn="l" rtl="0">
              <a:lnSpc>
                <a:spcPct val="100000"/>
              </a:lnSpc>
              <a:spcBef>
                <a:spcPts val="1200"/>
              </a:spcBef>
              <a:spcAft>
                <a:spcPts val="0"/>
              </a:spcAft>
              <a:buClr>
                <a:srgbClr val="2A4A75"/>
              </a:buClr>
              <a:buSzPct val="100000"/>
              <a:buFont typeface="Arial"/>
              <a:buChar char="•"/>
            </a:pPr>
            <a:r>
              <a:rPr lang="en" sz="2000" b="0" i="0" u="none" strike="noStrike" cap="none" dirty="0">
                <a:solidFill>
                  <a:schemeClr val="dk1"/>
                </a:solidFill>
                <a:latin typeface="Arial"/>
                <a:ea typeface="Arial"/>
                <a:cs typeface="Arial"/>
                <a:sym typeface="Arial"/>
              </a:rPr>
              <a:t>The average of the 7 scores for each of the 7 </a:t>
            </a:r>
            <a:r>
              <a:rPr lang="en" sz="2000" b="0" i="0" u="none" strike="noStrike" cap="none" dirty="0" smtClean="0">
                <a:solidFill>
                  <a:schemeClr val="dk1"/>
                </a:solidFill>
                <a:latin typeface="Arial"/>
                <a:ea typeface="Arial"/>
                <a:cs typeface="Arial"/>
                <a:sym typeface="Arial"/>
              </a:rPr>
              <a:t>CEC </a:t>
            </a:r>
            <a:r>
              <a:rPr lang="en" sz="2000" b="0" i="0" u="none" strike="noStrike" cap="none" dirty="0">
                <a:solidFill>
                  <a:schemeClr val="dk1"/>
                </a:solidFill>
                <a:latin typeface="Arial"/>
                <a:ea typeface="Arial"/>
                <a:cs typeface="Arial"/>
                <a:sym typeface="Arial"/>
              </a:rPr>
              <a:t>Standard is the overall portfolio score.</a:t>
            </a:r>
          </a:p>
        </p:txBody>
      </p:sp>
      <p:sp>
        <p:nvSpPr>
          <p:cNvPr id="278" name="Shape 278"/>
          <p:cNvSpPr/>
          <p:nvPr/>
        </p:nvSpPr>
        <p:spPr>
          <a:xfrm>
            <a:off x="609600" y="114301"/>
            <a:ext cx="7543800" cy="54245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a:solidFill>
                  <a:schemeClr val="dk1"/>
                </a:solidFill>
                <a:latin typeface="Arial"/>
                <a:ea typeface="Arial"/>
                <a:cs typeface="Arial"/>
                <a:sym typeface="Arial"/>
              </a:rPr>
              <a:t>Scoring Summary</a:t>
            </a:r>
          </a:p>
        </p:txBody>
      </p:sp>
      <p:graphicFrame>
        <p:nvGraphicFramePr>
          <p:cNvPr id="279" name="Shape 279"/>
          <p:cNvGraphicFramePr/>
          <p:nvPr>
            <p:extLst>
              <p:ext uri="{D42A27DB-BD31-4B8C-83A1-F6EECF244321}">
                <p14:modId xmlns:p14="http://schemas.microsoft.com/office/powerpoint/2010/main" val="2270354371"/>
              </p:ext>
            </p:extLst>
          </p:nvPr>
        </p:nvGraphicFramePr>
        <p:xfrm>
          <a:off x="2301350" y="945525"/>
          <a:ext cx="4111450" cy="1584840"/>
        </p:xfrm>
        <a:graphic>
          <a:graphicData uri="http://schemas.openxmlformats.org/drawingml/2006/table">
            <a:tbl>
              <a:tblPr>
                <a:noFill/>
                <a:tableStyleId>{EF03350A-F90C-4AFA-A2F4-A9D50890553A}</a:tableStyleId>
              </a:tblPr>
              <a:tblGrid>
                <a:gridCol w="2055725"/>
                <a:gridCol w="2055725"/>
              </a:tblGrid>
              <a:tr h="340550">
                <a:tc>
                  <a:txBody>
                    <a:bodyPr/>
                    <a:lstStyle/>
                    <a:p>
                      <a:pPr lvl="0" algn="ctr">
                        <a:spcBef>
                          <a:spcPts val="0"/>
                        </a:spcBef>
                        <a:buNone/>
                      </a:pPr>
                      <a:r>
                        <a:rPr lang="en" b="1" dirty="0"/>
                        <a:t>Score</a:t>
                      </a:r>
                    </a:p>
                  </a:txBody>
                  <a:tcPr marL="91425" marR="91425" marT="91425" marB="91425"/>
                </a:tc>
                <a:tc>
                  <a:txBody>
                    <a:bodyPr/>
                    <a:lstStyle/>
                    <a:p>
                      <a:pPr lvl="0" algn="ctr">
                        <a:spcBef>
                          <a:spcPts val="0"/>
                        </a:spcBef>
                        <a:buNone/>
                      </a:pPr>
                      <a:r>
                        <a:rPr lang="en" b="1" dirty="0" smtClean="0"/>
                        <a:t>Mastery</a:t>
                      </a:r>
                      <a:endParaRPr lang="en" b="1" dirty="0"/>
                    </a:p>
                  </a:txBody>
                  <a:tcPr marL="91425" marR="91425" marT="91425" marB="91425"/>
                </a:tc>
              </a:tr>
              <a:tr h="340550">
                <a:tc>
                  <a:txBody>
                    <a:bodyPr/>
                    <a:lstStyle/>
                    <a:p>
                      <a:pPr lvl="0" algn="ctr">
                        <a:spcBef>
                          <a:spcPts val="0"/>
                        </a:spcBef>
                        <a:buNone/>
                      </a:pPr>
                      <a:r>
                        <a:rPr lang="en"/>
                        <a:t>50-74%</a:t>
                      </a:r>
                    </a:p>
                  </a:txBody>
                  <a:tcPr marL="91425" marR="91425" marT="91425" marB="91425"/>
                </a:tc>
                <a:tc>
                  <a:txBody>
                    <a:bodyPr/>
                    <a:lstStyle/>
                    <a:p>
                      <a:pPr lvl="0" algn="ctr">
                        <a:spcBef>
                          <a:spcPts val="0"/>
                        </a:spcBef>
                        <a:buNone/>
                      </a:pPr>
                      <a:r>
                        <a:rPr lang="en"/>
                        <a:t>Emerging</a:t>
                      </a:r>
                    </a:p>
                  </a:txBody>
                  <a:tcPr marL="91425" marR="91425" marT="91425" marB="91425"/>
                </a:tc>
              </a:tr>
              <a:tr h="340550">
                <a:tc>
                  <a:txBody>
                    <a:bodyPr/>
                    <a:lstStyle/>
                    <a:p>
                      <a:pPr lvl="0" algn="ctr">
                        <a:spcBef>
                          <a:spcPts val="0"/>
                        </a:spcBef>
                        <a:buNone/>
                      </a:pPr>
                      <a:r>
                        <a:rPr lang="en"/>
                        <a:t>75-89%</a:t>
                      </a:r>
                    </a:p>
                  </a:txBody>
                  <a:tcPr marL="91425" marR="91425" marT="91425" marB="91425"/>
                </a:tc>
                <a:tc>
                  <a:txBody>
                    <a:bodyPr/>
                    <a:lstStyle/>
                    <a:p>
                      <a:pPr lvl="0" algn="ctr">
                        <a:spcBef>
                          <a:spcPts val="0"/>
                        </a:spcBef>
                        <a:buNone/>
                      </a:pPr>
                      <a:r>
                        <a:rPr lang="en"/>
                        <a:t>Proficient</a:t>
                      </a:r>
                    </a:p>
                  </a:txBody>
                  <a:tcPr marL="91425" marR="91425" marT="91425" marB="91425"/>
                </a:tc>
              </a:tr>
              <a:tr h="340550">
                <a:tc>
                  <a:txBody>
                    <a:bodyPr/>
                    <a:lstStyle/>
                    <a:p>
                      <a:pPr lvl="0" algn="ctr">
                        <a:spcBef>
                          <a:spcPts val="0"/>
                        </a:spcBef>
                        <a:buNone/>
                      </a:pPr>
                      <a:r>
                        <a:rPr lang="en"/>
                        <a:t>90-100%</a:t>
                      </a:r>
                    </a:p>
                  </a:txBody>
                  <a:tcPr marL="91425" marR="91425" marT="91425" marB="91425"/>
                </a:tc>
                <a:tc>
                  <a:txBody>
                    <a:bodyPr/>
                    <a:lstStyle/>
                    <a:p>
                      <a:pPr lvl="0" algn="ctr">
                        <a:spcBef>
                          <a:spcPts val="0"/>
                        </a:spcBef>
                        <a:buNone/>
                      </a:pPr>
                      <a:r>
                        <a:rPr lang="en"/>
                        <a:t>Advanced</a:t>
                      </a:r>
                    </a:p>
                  </a:txBody>
                  <a:tcPr marL="91425" marR="91425" marT="91425" marB="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idx="4294967295"/>
          </p:nvPr>
        </p:nvSpPr>
        <p:spPr>
          <a:xfrm>
            <a:off x="0" y="-21925"/>
            <a:ext cx="2209800" cy="1374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0" i="0" u="none" strike="noStrike" cap="none">
                <a:solidFill>
                  <a:schemeClr val="dk1"/>
                </a:solidFill>
                <a:latin typeface="Arial"/>
                <a:ea typeface="Arial"/>
                <a:cs typeface="Arial"/>
                <a:sym typeface="Arial"/>
              </a:rPr>
              <a:t>Intervener Certification Process </a:t>
            </a:r>
          </a:p>
        </p:txBody>
      </p:sp>
      <p:pic>
        <p:nvPicPr>
          <p:cNvPr id="303" name="Shape 303" descr="The graphic is divided into two main sections, the National Center on Deaf-Blindness on the left and The PAR’A Center on the right. The National Center on Deaf-Blindness with a box that reads: “Provides technical support and module resources” with arrows leading to four different categories. The first two arrows lead to information on the left and the last two arrows lead to information on the right. Between these two sections is dashed line separating them with a horizontal double-headed arrow that reads: “Submission Certification.”   In the left section the two categories are two icons representing a Mentor and Intervener. Below the mentor icon a text box reads: “Mentor Training and support module.” Below the intervener icon a text box reads: “Intervener and mentor training and support modules.” In the section to the right the two categories are The PAR’A Center and the National Reviewer Board. National reviewer board: Managing agency and reviewer training module. From the National reviewer board an arrow leads to two icons representing two separate reviewers. Under these reviewer icons txt reads: “*possible to incorporate third reviewer if low IOA between first two reviewers.” Under this text is a third icon representing a third reviewer. "/>
          <p:cNvPicPr preferRelativeResize="0"/>
          <p:nvPr/>
        </p:nvPicPr>
        <p:blipFill rotWithShape="1">
          <a:blip r:embed="rId3">
            <a:alphaModFix/>
          </a:blip>
          <a:srcRect/>
          <a:stretch/>
        </p:blipFill>
        <p:spPr>
          <a:xfrm>
            <a:off x="1524000" y="-58393"/>
            <a:ext cx="6929400" cy="5197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	Who to </a:t>
            </a:r>
            <a:r>
              <a:rPr lang="en" sz="3000" b="1" i="0" u="none" strike="noStrike" cap="none" dirty="0" smtClean="0">
                <a:solidFill>
                  <a:schemeClr val="dk1"/>
                </a:solidFill>
                <a:latin typeface="Arial"/>
                <a:ea typeface="Arial"/>
                <a:cs typeface="Arial"/>
                <a:sym typeface="Arial"/>
              </a:rPr>
              <a:t>contact</a:t>
            </a:r>
            <a:endParaRPr lang="en" sz="3000" b="1" i="0" u="none" strike="noStrike" cap="none" dirty="0">
              <a:solidFill>
                <a:schemeClr val="dk1"/>
              </a:solidFill>
              <a:latin typeface="Arial"/>
              <a:ea typeface="Arial"/>
              <a:cs typeface="Arial"/>
              <a:sym typeface="Arial"/>
            </a:endParaRPr>
          </a:p>
        </p:txBody>
      </p:sp>
      <p:sp>
        <p:nvSpPr>
          <p:cNvPr id="315" name="Shape 315"/>
          <p:cNvSpPr txBox="1">
            <a:spLocks noGrp="1"/>
          </p:cNvSpPr>
          <p:nvPr>
            <p:ph type="body" idx="1"/>
          </p:nvPr>
        </p:nvSpPr>
        <p:spPr>
          <a:xfrm>
            <a:off x="311700" y="1152474"/>
            <a:ext cx="8520599" cy="3781474"/>
          </a:xfrm>
          <a:prstGeom prst="rect">
            <a:avLst/>
          </a:prstGeom>
          <a:solidFill>
            <a:schemeClr val="lt1"/>
          </a:solidFill>
          <a:ln>
            <a:noFill/>
          </a:ln>
        </p:spPr>
        <p:txBody>
          <a:bodyPr lIns="91425" tIns="91425" rIns="91425" bIns="91425" anchor="t" anchorCtr="0">
            <a:noAutofit/>
          </a:bodyPr>
          <a:lstStyle/>
          <a:p>
            <a:pPr marL="285750" marR="0" lvl="0" indent="-298450" algn="l" rtl="0">
              <a:lnSpc>
                <a:spcPct val="115000"/>
              </a:lnSpc>
              <a:spcBef>
                <a:spcPts val="0"/>
              </a:spcBef>
              <a:spcAft>
                <a:spcPts val="0"/>
              </a:spcAft>
              <a:buClr>
                <a:srgbClr val="000000"/>
              </a:buClr>
              <a:buSzPct val="100000"/>
              <a:buFont typeface="Arial"/>
              <a:buChar char="•"/>
            </a:pPr>
            <a:r>
              <a:rPr lang="en" sz="2000" b="0" i="0" u="none" strike="noStrike" cap="none" dirty="0" smtClean="0">
                <a:solidFill>
                  <a:srgbClr val="000000"/>
                </a:solidFill>
                <a:latin typeface="Arial"/>
                <a:ea typeface="Arial"/>
                <a:cs typeface="Arial"/>
                <a:sym typeface="Arial"/>
              </a:rPr>
              <a:t>NCDB Support and Planning</a:t>
            </a:r>
          </a:p>
          <a:p>
            <a:pPr>
              <a:spcAft>
                <a:spcPts val="0"/>
              </a:spcAft>
              <a:buClr>
                <a:srgbClr val="000000"/>
              </a:buClr>
              <a:buSzPct val="100000"/>
            </a:pPr>
            <a:r>
              <a:rPr lang="en" sz="2000" dirty="0" smtClean="0">
                <a:solidFill>
                  <a:srgbClr val="000000"/>
                </a:solidFill>
              </a:rPr>
              <a:t>	Amy </a:t>
            </a:r>
            <a:r>
              <a:rPr lang="en" sz="2000" dirty="0">
                <a:solidFill>
                  <a:srgbClr val="000000"/>
                </a:solidFill>
              </a:rPr>
              <a:t>Parker – </a:t>
            </a:r>
            <a:r>
              <a:rPr lang="en" sz="2000" u="sng" dirty="0">
                <a:solidFill>
                  <a:srgbClr val="000000"/>
                </a:solidFill>
                <a:hlinkClick r:id="rId3"/>
              </a:rPr>
              <a:t>parkera@wou.edu</a:t>
            </a:r>
          </a:p>
          <a:p>
            <a:pPr marR="0" lvl="0" algn="l" rtl="0">
              <a:lnSpc>
                <a:spcPct val="115000"/>
              </a:lnSpc>
              <a:spcBef>
                <a:spcPts val="0"/>
              </a:spcBef>
              <a:spcAft>
                <a:spcPts val="0"/>
              </a:spcAft>
              <a:buClr>
                <a:srgbClr val="000000"/>
              </a:buClr>
              <a:buSzPct val="100000"/>
            </a:pPr>
            <a:endParaRPr lang="en" sz="2000" dirty="0">
              <a:solidFill>
                <a:srgbClr val="000000"/>
              </a:solidFill>
            </a:endParaRPr>
          </a:p>
          <a:p>
            <a:pPr marL="285750" marR="0" lvl="0" indent="-298450" algn="l" rtl="0">
              <a:lnSpc>
                <a:spcPct val="115000"/>
              </a:lnSpc>
              <a:spcBef>
                <a:spcPts val="1600"/>
              </a:spcBef>
              <a:spcAft>
                <a:spcPts val="0"/>
              </a:spcAft>
              <a:buClr>
                <a:srgbClr val="000000"/>
              </a:buClr>
              <a:buSzPct val="100000"/>
              <a:buFont typeface="Arial"/>
              <a:buChar char="•"/>
            </a:pPr>
            <a:r>
              <a:rPr lang="en" sz="2000" b="0" i="0" u="none" strike="noStrike" cap="none" dirty="0" smtClean="0">
                <a:solidFill>
                  <a:srgbClr val="000000"/>
                </a:solidFill>
                <a:latin typeface="Arial"/>
                <a:ea typeface="Arial"/>
                <a:cs typeface="Arial"/>
                <a:sym typeface="Arial"/>
              </a:rPr>
              <a:t>Questions </a:t>
            </a:r>
            <a:r>
              <a:rPr lang="en" sz="2000" b="0" i="0" u="none" strike="noStrike" cap="none" dirty="0">
                <a:solidFill>
                  <a:srgbClr val="000000"/>
                </a:solidFill>
                <a:latin typeface="Arial"/>
                <a:ea typeface="Arial"/>
                <a:cs typeface="Arial"/>
                <a:sym typeface="Arial"/>
              </a:rPr>
              <a:t>with regards to Reviewer/Adviser </a:t>
            </a:r>
            <a:r>
              <a:rPr lang="en" sz="2000" dirty="0" smtClean="0">
                <a:solidFill>
                  <a:srgbClr val="000000"/>
                </a:solidFill>
              </a:rPr>
              <a:t>Responsibilities</a:t>
            </a:r>
            <a:endParaRPr lang="en" sz="2000" b="0" i="0" u="none" strike="noStrike" cap="none" dirty="0">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r>
              <a:rPr lang="en" sz="2000" b="0" i="0" u="none" strike="noStrike" cap="none" dirty="0">
                <a:solidFill>
                  <a:srgbClr val="000000"/>
                </a:solidFill>
                <a:latin typeface="Arial"/>
                <a:ea typeface="Arial"/>
                <a:cs typeface="Arial"/>
                <a:sym typeface="Arial"/>
              </a:rPr>
              <a:t>		Ritu Chopra - </a:t>
            </a:r>
            <a:r>
              <a:rPr lang="en" sz="2000" b="0" i="0" u="sng" strike="noStrike" cap="none" dirty="0">
                <a:solidFill>
                  <a:srgbClr val="000000"/>
                </a:solidFill>
                <a:latin typeface="Arial"/>
                <a:ea typeface="Arial"/>
                <a:cs typeface="Arial"/>
                <a:sym typeface="Arial"/>
                <a:hlinkClick r:id="rId3"/>
              </a:rPr>
              <a:t>ritu.chopra@ucdenver.edu</a:t>
            </a:r>
          </a:p>
          <a:p>
            <a:pPr marL="0" marR="0" lvl="0" indent="0" algn="l" rtl="0">
              <a:lnSpc>
                <a:spcPct val="115000"/>
              </a:lnSpc>
              <a:spcBef>
                <a:spcPts val="1600"/>
              </a:spcBef>
              <a:spcAft>
                <a:spcPts val="0"/>
              </a:spcAft>
              <a:buClr>
                <a:schemeClr val="dk2"/>
              </a:buClr>
              <a:buSzPct val="25000"/>
              <a:buFont typeface="Arial"/>
              <a:buNone/>
            </a:pPr>
            <a:endParaRPr sz="2000" b="0" i="0" u="sng" strike="noStrike" cap="none" dirty="0">
              <a:solidFill>
                <a:srgbClr val="000000"/>
              </a:solidFill>
              <a:latin typeface="Arial"/>
              <a:ea typeface="Arial"/>
              <a:cs typeface="Arial"/>
              <a:sym typeface="Arial"/>
              <a:hlinkClick r:id="rId3"/>
            </a:endParaRPr>
          </a:p>
          <a:p>
            <a:pPr marL="0" marR="0" lvl="0" indent="0" algn="l" rtl="0">
              <a:lnSpc>
                <a:spcPct val="115000"/>
              </a:lnSpc>
              <a:spcBef>
                <a:spcPts val="1600"/>
              </a:spcBef>
              <a:spcAft>
                <a:spcPts val="0"/>
              </a:spcAft>
              <a:buClr>
                <a:schemeClr val="dk2"/>
              </a:buClr>
              <a:buSzPct val="25000"/>
              <a:buFont typeface="Arial"/>
              <a:buNone/>
            </a:pPr>
            <a:endParaRPr sz="2000" b="0" i="0" u="sng" strike="noStrike" cap="none" dirty="0">
              <a:solidFill>
                <a:srgbClr val="000000"/>
              </a:solidFill>
              <a:latin typeface="Arial"/>
              <a:ea typeface="Arial"/>
              <a:cs typeface="Arial"/>
              <a:sym typeface="Arial"/>
              <a:hlinkClick r:id="rId3"/>
            </a:endParaRPr>
          </a:p>
          <a:p>
            <a:pPr marL="0" marR="0" lvl="0" indent="0" algn="l" rtl="0">
              <a:lnSpc>
                <a:spcPct val="115000"/>
              </a:lnSpc>
              <a:spcBef>
                <a:spcPts val="1600"/>
              </a:spcBef>
              <a:spcAft>
                <a:spcPts val="0"/>
              </a:spcAft>
              <a:buClr>
                <a:schemeClr val="dk2"/>
              </a:buClr>
              <a:buSzPct val="25000"/>
              <a:buFont typeface="Arial"/>
              <a:buNone/>
            </a:pPr>
            <a:endParaRPr sz="2000" b="0" i="0" u="sng" strike="noStrike" cap="none" dirty="0">
              <a:solidFill>
                <a:srgbClr val="000000"/>
              </a:solidFill>
              <a:latin typeface="Arial"/>
              <a:ea typeface="Arial"/>
              <a:cs typeface="Arial"/>
              <a:sym typeface="Arial"/>
              <a:hlinkClick r:id="rId3"/>
            </a:endParaRPr>
          </a:p>
          <a:p>
            <a:pPr marL="0" marR="0" lvl="0" indent="0" algn="l" rtl="0">
              <a:lnSpc>
                <a:spcPct val="115000"/>
              </a:lnSpc>
              <a:spcBef>
                <a:spcPts val="1600"/>
              </a:spcBef>
              <a:spcAft>
                <a:spcPts val="0"/>
              </a:spcAft>
              <a:buClr>
                <a:schemeClr val="dk2"/>
              </a:buClr>
              <a:buSzPct val="25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dk2"/>
              </a:buClr>
              <a:buSzPct val="25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92625"/>
            <a:ext cx="8520600" cy="572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a:solidFill>
                  <a:schemeClr val="dk1"/>
                </a:solidFill>
                <a:latin typeface="Arial"/>
                <a:ea typeface="Arial"/>
                <a:cs typeface="Arial"/>
                <a:sym typeface="Arial"/>
              </a:rPr>
              <a:t>NCDB Provides Technical Assistance to NICE Board</a:t>
            </a:r>
            <a:br>
              <a:rPr lang="en" sz="3000" b="1" i="0" u="none" strike="noStrike" cap="none">
                <a:solidFill>
                  <a:schemeClr val="dk1"/>
                </a:solidFill>
                <a:latin typeface="Arial"/>
                <a:ea typeface="Arial"/>
                <a:cs typeface="Arial"/>
                <a:sym typeface="Arial"/>
              </a:rPr>
            </a:br>
            <a:endParaRPr lang="en" sz="3000" b="1" i="0" u="none" strike="noStrike" cap="none">
              <a:solidFill>
                <a:schemeClr val="dk1"/>
              </a:solidFill>
              <a:latin typeface="Arial"/>
              <a:ea typeface="Arial"/>
              <a:cs typeface="Arial"/>
              <a:sym typeface="Arial"/>
            </a:endParaRPr>
          </a:p>
        </p:txBody>
      </p:sp>
      <p:sp>
        <p:nvSpPr>
          <p:cNvPr id="89" name="Shape 89"/>
          <p:cNvSpPr txBox="1">
            <a:spLocks noGrp="1"/>
          </p:cNvSpPr>
          <p:nvPr>
            <p:ph type="body" idx="1"/>
          </p:nvPr>
        </p:nvSpPr>
        <p:spPr>
          <a:xfrm>
            <a:off x="311700" y="1381075"/>
            <a:ext cx="8520600" cy="3416400"/>
          </a:xfrm>
          <a:prstGeom prst="rect">
            <a:avLst/>
          </a:prstGeom>
          <a:noFill/>
          <a:ln>
            <a:noFill/>
          </a:ln>
        </p:spPr>
        <p:txBody>
          <a:bodyPr lIns="91425" tIns="91425" rIns="91425" bIns="91425" anchor="t" anchorCtr="0">
            <a:noAutofit/>
          </a:bodyPr>
          <a:lstStyle/>
          <a:p>
            <a:pPr marL="285750" marR="0" lvl="0" indent="-298450" algn="l" rtl="0">
              <a:lnSpc>
                <a:spcPct val="115000"/>
              </a:lnSpc>
              <a:spcBef>
                <a:spcPts val="0"/>
              </a:spcBef>
              <a:spcAft>
                <a:spcPts val="0"/>
              </a:spcAft>
              <a:buClr>
                <a:schemeClr val="dk2"/>
              </a:buClr>
              <a:buSzPct val="100000"/>
              <a:buFont typeface="Arial"/>
              <a:buChar char="•"/>
            </a:pPr>
            <a:r>
              <a:rPr lang="en" sz="2000" b="0" i="0" u="none" strike="noStrike" cap="none">
                <a:solidFill>
                  <a:schemeClr val="dk2"/>
                </a:solidFill>
                <a:latin typeface="Arial"/>
                <a:ea typeface="Arial"/>
                <a:cs typeface="Arial"/>
                <a:sym typeface="Arial"/>
              </a:rPr>
              <a:t>Identifying needed qualifications for Reviewers and Advisers</a:t>
            </a:r>
          </a:p>
          <a:p>
            <a:pPr marL="285750" marR="0" lvl="0" indent="-298450" algn="l" rtl="0">
              <a:lnSpc>
                <a:spcPct val="115000"/>
              </a:lnSpc>
              <a:spcBef>
                <a:spcPts val="1600"/>
              </a:spcBef>
              <a:spcAft>
                <a:spcPts val="0"/>
              </a:spcAft>
              <a:buClr>
                <a:schemeClr val="dk2"/>
              </a:buClr>
              <a:buSzPct val="100000"/>
              <a:buFont typeface="Arial"/>
              <a:buChar char="•"/>
            </a:pPr>
            <a:r>
              <a:rPr lang="en" sz="2000" b="0" i="0" u="none" strike="noStrike" cap="none">
                <a:solidFill>
                  <a:schemeClr val="dk2"/>
                </a:solidFill>
                <a:latin typeface="Arial"/>
                <a:ea typeface="Arial"/>
                <a:cs typeface="Arial"/>
                <a:sym typeface="Arial"/>
              </a:rPr>
              <a:t>Support with recruiting NICE Board members</a:t>
            </a:r>
          </a:p>
          <a:p>
            <a:pPr marL="285750" marR="0" lvl="0" indent="-298450" algn="l" rtl="0">
              <a:lnSpc>
                <a:spcPct val="115000"/>
              </a:lnSpc>
              <a:spcBef>
                <a:spcPts val="1600"/>
              </a:spcBef>
              <a:spcAft>
                <a:spcPts val="0"/>
              </a:spcAft>
              <a:buClr>
                <a:schemeClr val="dk2"/>
              </a:buClr>
              <a:buSzPct val="100000"/>
              <a:buFont typeface="Arial"/>
              <a:buChar char="•"/>
            </a:pPr>
            <a:r>
              <a:rPr lang="en" sz="2000" b="0" i="0" u="none" strike="noStrike" cap="none">
                <a:solidFill>
                  <a:schemeClr val="dk2"/>
                </a:solidFill>
                <a:latin typeface="Arial"/>
                <a:ea typeface="Arial"/>
                <a:cs typeface="Arial"/>
                <a:sym typeface="Arial"/>
              </a:rPr>
              <a:t>Support with developing training materials and policy guidelines</a:t>
            </a:r>
          </a:p>
          <a:p>
            <a:pPr marL="285750" marR="0" lvl="0" indent="-298450" algn="l" rtl="0">
              <a:lnSpc>
                <a:spcPct val="115000"/>
              </a:lnSpc>
              <a:spcBef>
                <a:spcPts val="1600"/>
              </a:spcBef>
              <a:spcAft>
                <a:spcPts val="0"/>
              </a:spcAft>
              <a:buClr>
                <a:schemeClr val="dk2"/>
              </a:buClr>
              <a:buSzPct val="100000"/>
              <a:buFont typeface="Arial"/>
              <a:buChar char="•"/>
            </a:pPr>
            <a:r>
              <a:rPr lang="en" sz="2000" b="0" i="0" u="none" strike="noStrike" cap="none">
                <a:solidFill>
                  <a:schemeClr val="dk2"/>
                </a:solidFill>
                <a:latin typeface="Arial"/>
                <a:ea typeface="Arial"/>
                <a:cs typeface="Arial"/>
                <a:sym typeface="Arial"/>
              </a:rPr>
              <a:t>Maintaining Venture platform for use</a:t>
            </a:r>
          </a:p>
          <a:p>
            <a:pPr marL="285750" marR="0" lvl="0" indent="-298450" algn="l" rtl="0">
              <a:lnSpc>
                <a:spcPct val="115000"/>
              </a:lnSpc>
              <a:spcBef>
                <a:spcPts val="1600"/>
              </a:spcBef>
              <a:spcAft>
                <a:spcPts val="0"/>
              </a:spcAft>
              <a:buClr>
                <a:schemeClr val="dk2"/>
              </a:buClr>
              <a:buSzPct val="100000"/>
              <a:buFont typeface="Arial"/>
              <a:buChar char="•"/>
            </a:pPr>
            <a:r>
              <a:rPr lang="en" sz="2000" b="0" i="0" u="none" strike="noStrike" cap="none">
                <a:solidFill>
                  <a:schemeClr val="dk2"/>
                </a:solidFill>
                <a:latin typeface="Arial"/>
                <a:ea typeface="Arial"/>
                <a:cs typeface="Arial"/>
                <a:sym typeface="Arial"/>
              </a:rPr>
              <a:t>Identifying and designing needed analytics and evaluation within the Venture system</a:t>
            </a:r>
          </a:p>
          <a:p>
            <a:pPr marL="285750" marR="0" lvl="0" indent="-285750" algn="l" rtl="0">
              <a:lnSpc>
                <a:spcPct val="115000"/>
              </a:lnSpc>
              <a:spcBef>
                <a:spcPts val="1600"/>
              </a:spcBef>
              <a:spcAft>
                <a:spcPts val="0"/>
              </a:spcAft>
              <a:buClr>
                <a:schemeClr val="dk2"/>
              </a:buClr>
              <a:buSzPct val="90000"/>
              <a:buFont typeface="Arial"/>
              <a:buNone/>
            </a:pPr>
            <a:endParaRPr sz="2000" b="0" i="0" u="none" strike="noStrike" cap="non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57150"/>
            <a:ext cx="8520600" cy="884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NCDB Provides Technical Assistance to DB Network</a:t>
            </a:r>
            <a:br>
              <a:rPr lang="en" sz="3000" b="1" i="0" u="none" strike="noStrike" cap="none" dirty="0">
                <a:solidFill>
                  <a:schemeClr val="dk1"/>
                </a:solidFill>
                <a:latin typeface="Arial"/>
                <a:ea typeface="Arial"/>
                <a:cs typeface="Arial"/>
                <a:sym typeface="Arial"/>
              </a:rPr>
            </a:br>
            <a:endParaRPr lang="en" sz="3000" b="1" i="0" u="none" strike="noStrike" cap="none" dirty="0">
              <a:solidFill>
                <a:schemeClr val="dk1"/>
              </a:solidFill>
              <a:latin typeface="Arial"/>
              <a:ea typeface="Arial"/>
              <a:cs typeface="Arial"/>
              <a:sym typeface="Arial"/>
            </a:endParaRPr>
          </a:p>
        </p:txBody>
      </p:sp>
      <p:sp>
        <p:nvSpPr>
          <p:cNvPr id="95" name="Shape 95"/>
          <p:cNvSpPr txBox="1">
            <a:spLocks noGrp="1"/>
          </p:cNvSpPr>
          <p:nvPr>
            <p:ph type="body" idx="1"/>
          </p:nvPr>
        </p:nvSpPr>
        <p:spPr>
          <a:xfrm>
            <a:off x="311700" y="1152475"/>
            <a:ext cx="8714400" cy="3416400"/>
          </a:xfrm>
          <a:prstGeom prst="rect">
            <a:avLst/>
          </a:prstGeom>
          <a:noFill/>
          <a:ln>
            <a:noFill/>
          </a:ln>
        </p:spPr>
        <p:txBody>
          <a:bodyPr lIns="91425" tIns="91425" rIns="91425" bIns="91425" anchor="t" anchorCtr="0">
            <a:noAutofit/>
          </a:bodyPr>
          <a:lstStyle/>
          <a:p>
            <a:pPr marL="2857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Assistance to State Deaf-Blind Projects and Universities for accessing and using training NICE modules and materials</a:t>
            </a:r>
          </a:p>
          <a:p>
            <a:pPr marR="0" lvl="0" algn="l" rtl="0">
              <a:lnSpc>
                <a:spcPct val="100000"/>
              </a:lnSpc>
              <a:spcBef>
                <a:spcPts val="0"/>
              </a:spcBef>
              <a:spcAft>
                <a:spcPts val="0"/>
              </a:spcAft>
              <a:buNone/>
            </a:pPr>
            <a:endParaRPr sz="2000">
              <a:solidFill>
                <a:schemeClr val="dk1"/>
              </a:solidFill>
            </a:endParaRPr>
          </a:p>
          <a:p>
            <a:pPr marL="2857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Assistance to states in planning models of outreach and technical assistance with cohorts of interveners and mentors through a technical assistance planning form and process</a:t>
            </a:r>
          </a:p>
          <a:p>
            <a:pPr marR="0" lvl="0" algn="l" rtl="0">
              <a:lnSpc>
                <a:spcPct val="100000"/>
              </a:lnSpc>
              <a:spcBef>
                <a:spcPts val="0"/>
              </a:spcBef>
              <a:spcAft>
                <a:spcPts val="0"/>
              </a:spcAft>
              <a:buNone/>
            </a:pPr>
            <a:endParaRPr sz="2000">
              <a:solidFill>
                <a:schemeClr val="dk1"/>
              </a:solidFill>
            </a:endParaRPr>
          </a:p>
          <a:p>
            <a:pPr marL="285750" marR="0" lvl="0" indent="-2095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Coordinate a participatory process with state partners and the PAR</a:t>
            </a:r>
            <a:r>
              <a:rPr lang="en" sz="2000" b="0" i="0" u="none" strike="noStrike" cap="none" baseline="30000">
                <a:solidFill>
                  <a:schemeClr val="dk1"/>
                </a:solidFill>
                <a:latin typeface="Arial"/>
                <a:ea typeface="Arial"/>
                <a:cs typeface="Arial"/>
                <a:sym typeface="Arial"/>
              </a:rPr>
              <a:t>2</a:t>
            </a:r>
            <a:r>
              <a:rPr lang="en" sz="2000" b="0" i="0" u="none" strike="noStrike" cap="none">
                <a:solidFill>
                  <a:schemeClr val="dk1"/>
                </a:solidFill>
                <a:latin typeface="Arial"/>
                <a:ea typeface="Arial"/>
                <a:cs typeface="Arial"/>
                <a:sym typeface="Arial"/>
              </a:rPr>
              <a:t>A  Center to produce mentor training materials for using the NICE system</a:t>
            </a:r>
          </a:p>
          <a:p>
            <a:pPr marR="0" lvl="0" algn="l" rtl="0">
              <a:lnSpc>
                <a:spcPct val="100000"/>
              </a:lnSpc>
              <a:spcBef>
                <a:spcPts val="0"/>
              </a:spcBef>
              <a:spcAft>
                <a:spcPts val="0"/>
              </a:spcAft>
              <a:buNone/>
            </a:pPr>
            <a:endParaRPr sz="2000">
              <a:solidFill>
                <a:schemeClr val="dk1"/>
              </a:solidFill>
            </a:endParaRPr>
          </a:p>
          <a:p>
            <a:pPr marL="285750" marR="0" lvl="0" indent="-298450" algn="l" rtl="0">
              <a:lnSpc>
                <a:spcPct val="100000"/>
              </a:lnSpc>
              <a:spcBef>
                <a:spcPts val="0"/>
              </a:spcBef>
              <a:spcAft>
                <a:spcPts val="0"/>
              </a:spcAft>
              <a:buClr>
                <a:schemeClr val="dk1"/>
              </a:buClr>
              <a:buSzPct val="100000"/>
              <a:buFont typeface="Arial"/>
              <a:buChar char="•"/>
            </a:pPr>
            <a:r>
              <a:rPr lang="en" sz="2000" b="0" i="0" u="none" strike="noStrike" cap="none">
                <a:solidFill>
                  <a:schemeClr val="dk1"/>
                </a:solidFill>
                <a:latin typeface="Arial"/>
                <a:ea typeface="Arial"/>
                <a:cs typeface="Arial"/>
                <a:sym typeface="Arial"/>
              </a:rPr>
              <a:t>Assistance to interested state and university partners through a virtual community of practice on the NCDB website</a:t>
            </a:r>
          </a:p>
          <a:p>
            <a:pPr marL="0" marR="0" lvl="0" indent="0" algn="l" rtl="0">
              <a:lnSpc>
                <a:spcPct val="115000"/>
              </a:lnSpc>
              <a:spcBef>
                <a:spcPts val="0"/>
              </a:spcBef>
              <a:spcAft>
                <a:spcPts val="0"/>
              </a:spcAft>
              <a:buClr>
                <a:schemeClr val="dk2"/>
              </a:buClr>
              <a:buSzPct val="25000"/>
              <a:buFont typeface="Arial"/>
              <a:buNone/>
            </a:pPr>
            <a:endParaRPr sz="2000" b="0" i="0" u="none" strike="noStrike" cap="none">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8600" y="57150"/>
            <a:ext cx="8520600" cy="841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i="0" u="none" strike="noStrike" cap="none" dirty="0">
                <a:solidFill>
                  <a:schemeClr val="dk1"/>
                </a:solidFill>
                <a:latin typeface="Arial"/>
                <a:ea typeface="Arial"/>
                <a:cs typeface="Arial"/>
                <a:sym typeface="Arial"/>
              </a:rPr>
              <a:t>Roles and Responsibilities</a:t>
            </a:r>
            <a:br>
              <a:rPr lang="en" sz="3000" b="1" i="0" u="none" strike="noStrike" cap="none" dirty="0">
                <a:solidFill>
                  <a:schemeClr val="dk1"/>
                </a:solidFill>
                <a:latin typeface="Arial"/>
                <a:ea typeface="Arial"/>
                <a:cs typeface="Arial"/>
                <a:sym typeface="Arial"/>
              </a:rPr>
            </a:br>
            <a:r>
              <a:rPr lang="en" sz="2000" b="1" i="0" u="none" strike="noStrike" cap="none" dirty="0">
                <a:solidFill>
                  <a:schemeClr val="dk1"/>
                </a:solidFill>
                <a:latin typeface="Arial"/>
                <a:ea typeface="Arial"/>
                <a:cs typeface="Arial"/>
                <a:sym typeface="Arial"/>
              </a:rPr>
              <a:t>The PAR</a:t>
            </a:r>
            <a:r>
              <a:rPr lang="en" sz="2000" b="1" i="0" u="none" strike="noStrike" cap="none" baseline="30000" dirty="0">
                <a:solidFill>
                  <a:schemeClr val="dk1"/>
                </a:solidFill>
                <a:latin typeface="Arial"/>
                <a:ea typeface="Arial"/>
                <a:cs typeface="Arial"/>
                <a:sym typeface="Arial"/>
              </a:rPr>
              <a:t>2</a:t>
            </a:r>
            <a:r>
              <a:rPr lang="en" sz="2000" b="1" i="0" u="none" strike="noStrike" cap="none" dirty="0">
                <a:solidFill>
                  <a:schemeClr val="dk1"/>
                </a:solidFill>
                <a:latin typeface="Arial"/>
                <a:ea typeface="Arial"/>
                <a:cs typeface="Arial"/>
                <a:sym typeface="Arial"/>
              </a:rPr>
              <a:t>A Center </a:t>
            </a:r>
          </a:p>
        </p:txBody>
      </p:sp>
      <p:sp>
        <p:nvSpPr>
          <p:cNvPr id="101" name="Shape 101"/>
          <p:cNvSpPr txBox="1"/>
          <p:nvPr/>
        </p:nvSpPr>
        <p:spPr>
          <a:xfrm>
            <a:off x="0" y="819150"/>
            <a:ext cx="9067800" cy="4247400"/>
          </a:xfrm>
          <a:prstGeom prst="rect">
            <a:avLst/>
          </a:prstGeom>
          <a:solidFill>
            <a:schemeClr val="l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0" i="0" u="none" strike="noStrike" cap="none" dirty="0">
                <a:solidFill>
                  <a:srgbClr val="000000"/>
                </a:solidFill>
                <a:latin typeface="Arial"/>
                <a:ea typeface="Arial"/>
                <a:cs typeface="Arial"/>
                <a:sym typeface="Arial"/>
              </a:rPr>
              <a:t>Manages the the review board with technical advice from NCDB. Overall </a:t>
            </a:r>
            <a:r>
              <a:rPr lang="en" sz="1900" b="0" i="0" u="none" strike="noStrike" cap="none" dirty="0" smtClean="0">
                <a:solidFill>
                  <a:srgbClr val="000000"/>
                </a:solidFill>
                <a:latin typeface="Arial"/>
                <a:ea typeface="Arial"/>
                <a:cs typeface="Arial"/>
                <a:sym typeface="Arial"/>
              </a:rPr>
              <a:t>responsibilities inclu</a:t>
            </a:r>
            <a:r>
              <a:rPr lang="en" sz="1900" b="0" i="0" strike="noStrike" cap="none" dirty="0" smtClean="0">
                <a:solidFill>
                  <a:srgbClr val="000000"/>
                </a:solidFill>
                <a:latin typeface="Arial"/>
                <a:ea typeface="Arial"/>
                <a:cs typeface="Arial"/>
                <a:sym typeface="Arial"/>
              </a:rPr>
              <a:t>de maintaining:</a:t>
            </a:r>
          </a:p>
          <a:p>
            <a:pPr>
              <a:buClr>
                <a:srgbClr val="000000"/>
              </a:buClr>
              <a:buSzPct val="25000"/>
            </a:pPr>
            <a:endParaRPr lang="en" sz="1900" dirty="0"/>
          </a:p>
          <a:p>
            <a:pPr marL="342900" indent="-342900">
              <a:buClr>
                <a:srgbClr val="000000"/>
              </a:buClr>
              <a:buSzPct val="100000"/>
              <a:buFont typeface="Arial" panose="020B0604020202020204" pitchFamily="34" charset="0"/>
              <a:buChar char="•"/>
            </a:pPr>
            <a:r>
              <a:rPr lang="en-US" sz="1900" dirty="0" smtClean="0"/>
              <a:t>A</a:t>
            </a:r>
            <a:r>
              <a:rPr lang="en" sz="1900" dirty="0" smtClean="0"/>
              <a:t> high </a:t>
            </a:r>
            <a:r>
              <a:rPr lang="en" sz="1900" dirty="0"/>
              <a:t>quality, fair, and systematic process for verifying the knowledge and skills competencies of interveners. </a:t>
            </a:r>
            <a:endParaRPr lang="en" sz="1900" b="0" i="0" u="sng" strike="noStrike" cap="none" dirty="0">
              <a:solidFill>
                <a:srgbClr val="000000"/>
              </a:solidFill>
              <a:latin typeface="Arial"/>
              <a:ea typeface="Arial"/>
              <a:cs typeface="Arial"/>
              <a:sym typeface="Arial"/>
            </a:endParaRPr>
          </a:p>
          <a:p>
            <a:pPr marL="342900" marR="0" lvl="0" indent="-349250" algn="l" rtl="0">
              <a:lnSpc>
                <a:spcPct val="100000"/>
              </a:lnSpc>
              <a:spcBef>
                <a:spcPts val="0"/>
              </a:spcBef>
              <a:spcAft>
                <a:spcPts val="0"/>
              </a:spcAft>
              <a:buClr>
                <a:srgbClr val="000000"/>
              </a:buClr>
              <a:buSzPct val="100000"/>
              <a:buFont typeface="Arial"/>
              <a:buChar char="•"/>
            </a:pPr>
            <a:r>
              <a:rPr lang="en" sz="1900" b="0" i="0" u="none" strike="noStrike" cap="none" dirty="0">
                <a:solidFill>
                  <a:srgbClr val="000000"/>
                </a:solidFill>
                <a:latin typeface="Arial"/>
                <a:ea typeface="Arial"/>
                <a:cs typeface="Arial"/>
                <a:sym typeface="Arial"/>
              </a:rPr>
              <a:t>the use of the digital infrastructure platform (Venture) for </a:t>
            </a:r>
            <a:r>
              <a:rPr lang="en" sz="1900" b="0" i="0" u="none" strike="noStrike" cap="none" dirty="0" smtClean="0">
                <a:solidFill>
                  <a:srgbClr val="000000"/>
                </a:solidFill>
                <a:latin typeface="Arial"/>
                <a:ea typeface="Arial"/>
                <a:cs typeface="Arial"/>
                <a:sym typeface="Arial"/>
              </a:rPr>
              <a:t>NICE</a:t>
            </a:r>
            <a:endParaRPr lang="en" sz="1900" b="0" i="0" u="none" strike="noStrike" cap="none" dirty="0">
              <a:solidFill>
                <a:srgbClr val="000000"/>
              </a:solidFill>
              <a:latin typeface="Arial"/>
              <a:ea typeface="Arial"/>
              <a:cs typeface="Arial"/>
              <a:sym typeface="Arial"/>
            </a:endParaRPr>
          </a:p>
          <a:p>
            <a:pPr marL="342900" marR="0" lvl="0" indent="-349250" algn="l" rtl="0">
              <a:lnSpc>
                <a:spcPct val="100000"/>
              </a:lnSpc>
              <a:spcBef>
                <a:spcPts val="0"/>
              </a:spcBef>
              <a:spcAft>
                <a:spcPts val="0"/>
              </a:spcAft>
              <a:buClr>
                <a:srgbClr val="000000"/>
              </a:buClr>
              <a:buSzPct val="100000"/>
              <a:buFont typeface="Arial"/>
              <a:buChar char="•"/>
            </a:pPr>
            <a:r>
              <a:rPr lang="en" sz="1900" b="0" i="0" u="none" strike="noStrike" cap="none" dirty="0">
                <a:solidFill>
                  <a:srgbClr val="000000"/>
                </a:solidFill>
                <a:latin typeface="Arial"/>
                <a:ea typeface="Arial"/>
                <a:cs typeface="Arial"/>
                <a:sym typeface="Arial"/>
              </a:rPr>
              <a:t>the use of training materials for reviewers</a:t>
            </a:r>
          </a:p>
          <a:p>
            <a:pPr marL="342900" marR="0" lvl="0" indent="-349250" algn="l" rtl="0">
              <a:lnSpc>
                <a:spcPct val="100000"/>
              </a:lnSpc>
              <a:spcBef>
                <a:spcPts val="0"/>
              </a:spcBef>
              <a:spcAft>
                <a:spcPts val="0"/>
              </a:spcAft>
              <a:buClr>
                <a:srgbClr val="000000"/>
              </a:buClr>
              <a:buSzPct val="100000"/>
              <a:buFont typeface="Arial"/>
              <a:buChar char="•"/>
            </a:pPr>
            <a:r>
              <a:rPr lang="en" sz="1900" b="0" i="0" u="none" strike="noStrike" cap="none" dirty="0">
                <a:solidFill>
                  <a:srgbClr val="000000"/>
                </a:solidFill>
                <a:latin typeface="Arial"/>
                <a:ea typeface="Arial"/>
                <a:cs typeface="Arial"/>
                <a:sym typeface="Arial"/>
              </a:rPr>
              <a:t>the use of analytics in </a:t>
            </a:r>
            <a:r>
              <a:rPr lang="en" sz="1900" dirty="0" smtClean="0"/>
              <a:t>assessing</a:t>
            </a:r>
            <a:r>
              <a:rPr lang="en" sz="1900" b="0" i="0" u="none" strike="noStrike" cap="none" dirty="0" smtClean="0">
                <a:solidFill>
                  <a:srgbClr val="000000"/>
                </a:solidFill>
                <a:latin typeface="Arial"/>
                <a:ea typeface="Arial"/>
                <a:cs typeface="Arial"/>
                <a:sym typeface="Arial"/>
              </a:rPr>
              <a:t> technical and performance data</a:t>
            </a:r>
            <a:endParaRPr lang="en" sz="1900" b="0" i="0" u="none" strike="noStrike" cap="none" dirty="0">
              <a:solidFill>
                <a:srgbClr val="000000"/>
              </a:solidFill>
              <a:latin typeface="Arial"/>
              <a:ea typeface="Arial"/>
              <a:cs typeface="Arial"/>
              <a:sym typeface="Arial"/>
            </a:endParaRPr>
          </a:p>
          <a:p>
            <a:pPr marL="342900" marR="0" lvl="0" indent="-349250" algn="l" rtl="0">
              <a:lnSpc>
                <a:spcPct val="100000"/>
              </a:lnSpc>
              <a:spcBef>
                <a:spcPts val="0"/>
              </a:spcBef>
              <a:spcAft>
                <a:spcPts val="0"/>
              </a:spcAft>
              <a:buClr>
                <a:srgbClr val="000000"/>
              </a:buClr>
              <a:buSzPct val="100000"/>
              <a:buFont typeface="Arial"/>
              <a:buChar char="•"/>
            </a:pPr>
            <a:r>
              <a:rPr lang="en" sz="1900" b="0" i="0" u="none" strike="noStrike" cap="none" dirty="0">
                <a:solidFill>
                  <a:srgbClr val="000000"/>
                </a:solidFill>
                <a:latin typeface="Arial"/>
                <a:ea typeface="Arial"/>
                <a:cs typeface="Arial"/>
                <a:sym typeface="Arial"/>
              </a:rPr>
              <a:t>the </a:t>
            </a:r>
            <a:r>
              <a:rPr lang="en" sz="1900" b="0" i="0" u="none" strike="noStrike" cap="none" dirty="0" smtClean="0">
                <a:solidFill>
                  <a:srgbClr val="000000"/>
                </a:solidFill>
                <a:latin typeface="Arial"/>
                <a:ea typeface="Arial"/>
                <a:cs typeface="Arial"/>
                <a:sym typeface="Arial"/>
              </a:rPr>
              <a:t>training </a:t>
            </a:r>
            <a:r>
              <a:rPr lang="en" sz="1900" b="0" i="0" u="none" strike="noStrike" cap="none" dirty="0">
                <a:solidFill>
                  <a:srgbClr val="000000"/>
                </a:solidFill>
                <a:latin typeface="Arial"/>
                <a:ea typeface="Arial"/>
                <a:cs typeface="Arial"/>
                <a:sym typeface="Arial"/>
              </a:rPr>
              <a:t>of reviewers in use of </a:t>
            </a:r>
            <a:r>
              <a:rPr lang="en" sz="1900" b="0" i="0" u="none" strike="noStrike" cap="none" dirty="0" smtClean="0">
                <a:solidFill>
                  <a:srgbClr val="000000"/>
                </a:solidFill>
                <a:latin typeface="Arial"/>
                <a:ea typeface="Arial"/>
                <a:cs typeface="Arial"/>
                <a:sym typeface="Arial"/>
              </a:rPr>
              <a:t>the scoring protocol</a:t>
            </a:r>
            <a:endParaRPr lang="en" sz="1900" b="0" i="0" u="none" strike="noStrike" cap="none" dirty="0">
              <a:solidFill>
                <a:srgbClr val="000000"/>
              </a:solidFill>
              <a:latin typeface="Arial"/>
              <a:ea typeface="Arial"/>
              <a:cs typeface="Arial"/>
              <a:sym typeface="Arial"/>
            </a:endParaRPr>
          </a:p>
          <a:p>
            <a:pPr marL="342900" marR="0" lvl="0" indent="-349250" algn="l" rtl="0">
              <a:lnSpc>
                <a:spcPct val="100000"/>
              </a:lnSpc>
              <a:spcBef>
                <a:spcPts val="0"/>
              </a:spcBef>
              <a:spcAft>
                <a:spcPts val="0"/>
              </a:spcAft>
              <a:buClr>
                <a:srgbClr val="000000"/>
              </a:buClr>
              <a:buSzPct val="100000"/>
              <a:buFont typeface="Arial"/>
              <a:buChar char="•"/>
            </a:pPr>
            <a:r>
              <a:rPr lang="en" sz="1900" b="0" i="0" u="none" strike="noStrike" cap="none" dirty="0" smtClean="0">
                <a:solidFill>
                  <a:srgbClr val="000000"/>
                </a:solidFill>
                <a:latin typeface="Arial"/>
                <a:ea typeface="Arial"/>
                <a:cs typeface="Arial"/>
                <a:sym typeface="Arial"/>
              </a:rPr>
              <a:t>the </a:t>
            </a:r>
            <a:r>
              <a:rPr lang="en" sz="1900" b="0" i="0" u="none" strike="noStrike" cap="none" dirty="0">
                <a:solidFill>
                  <a:srgbClr val="000000"/>
                </a:solidFill>
                <a:latin typeface="Arial"/>
                <a:ea typeface="Arial"/>
                <a:cs typeface="Arial"/>
                <a:sym typeface="Arial"/>
              </a:rPr>
              <a:t>process of providing feedback to intervener applicants </a:t>
            </a:r>
            <a:endParaRPr lang="en" sz="1900" b="0" i="0" u="none" strike="noStrike" cap="none" dirty="0" smtClean="0">
              <a:solidFill>
                <a:srgbClr val="000000"/>
              </a:solidFill>
              <a:latin typeface="Arial"/>
              <a:ea typeface="Arial"/>
              <a:cs typeface="Arial"/>
              <a:sym typeface="Arial"/>
            </a:endParaRPr>
          </a:p>
          <a:p>
            <a:pPr marL="342900" lvl="0" indent="-349250">
              <a:buClr>
                <a:srgbClr val="000000"/>
              </a:buClr>
              <a:buSzPct val="100000"/>
              <a:buFont typeface="Arial"/>
              <a:buChar char="•"/>
            </a:pPr>
            <a:r>
              <a:rPr lang="en" sz="1900" b="0" i="0" u="none" strike="noStrike" cap="none" dirty="0" smtClean="0">
                <a:solidFill>
                  <a:srgbClr val="000000"/>
                </a:solidFill>
                <a:latin typeface="Arial"/>
                <a:ea typeface="Arial"/>
                <a:cs typeface="Arial"/>
                <a:sym typeface="Arial"/>
              </a:rPr>
              <a:t>dissemination </a:t>
            </a:r>
            <a:r>
              <a:rPr lang="en" sz="1900" b="0" i="0" u="none" strike="noStrike" cap="none" dirty="0">
                <a:solidFill>
                  <a:srgbClr val="000000"/>
                </a:solidFill>
                <a:latin typeface="Arial"/>
                <a:ea typeface="Arial"/>
                <a:cs typeface="Arial"/>
                <a:sym typeface="Arial"/>
              </a:rPr>
              <a:t>of guidelines to intervener applicants and intervener training programs </a:t>
            </a:r>
            <a:r>
              <a:rPr lang="en" sz="1900" b="0" i="0" u="none" strike="noStrike" cap="none" dirty="0" smtClean="0">
                <a:solidFill>
                  <a:srgbClr val="000000"/>
                </a:solidFill>
                <a:latin typeface="Arial"/>
                <a:ea typeface="Arial"/>
                <a:cs typeface="Arial"/>
                <a:sym typeface="Arial"/>
              </a:rPr>
              <a:t>(shared responsibility of NCDB and </a:t>
            </a:r>
            <a:r>
              <a:rPr lang="en" sz="1800" dirty="0">
                <a:solidFill>
                  <a:schemeClr val="dk1"/>
                </a:solidFill>
              </a:rPr>
              <a:t>PAR</a:t>
            </a:r>
            <a:r>
              <a:rPr lang="en" sz="1800" baseline="30000" dirty="0">
                <a:solidFill>
                  <a:schemeClr val="dk1"/>
                </a:solidFill>
              </a:rPr>
              <a:t>2</a:t>
            </a:r>
            <a:r>
              <a:rPr lang="en" sz="1800" dirty="0">
                <a:solidFill>
                  <a:schemeClr val="dk1"/>
                </a:solidFill>
              </a:rPr>
              <a:t>A</a:t>
            </a:r>
            <a:endParaRPr lang="en" sz="1900" i="0" u="none" strike="noStrike" cap="none" dirty="0">
              <a:solidFill>
                <a:srgbClr val="000000"/>
              </a:solidFill>
              <a:sym typeface="Arial"/>
            </a:endParaRPr>
          </a:p>
          <a:p>
            <a:pPr marL="342900" marR="0" lvl="0" indent="-349250" algn="l" rtl="0">
              <a:lnSpc>
                <a:spcPct val="100000"/>
              </a:lnSpc>
              <a:spcBef>
                <a:spcPts val="0"/>
              </a:spcBef>
              <a:spcAft>
                <a:spcPts val="0"/>
              </a:spcAft>
              <a:buClr>
                <a:srgbClr val="000000"/>
              </a:buClr>
              <a:buSzPct val="100000"/>
              <a:buFont typeface="Arial"/>
              <a:buChar char="•"/>
            </a:pPr>
            <a:r>
              <a:rPr lang="en-US" sz="1900" b="0" i="0" u="none" strike="noStrike" cap="none" dirty="0" smtClean="0">
                <a:solidFill>
                  <a:srgbClr val="000000"/>
                </a:solidFill>
                <a:latin typeface="Arial"/>
                <a:ea typeface="Arial"/>
                <a:cs typeface="Arial"/>
                <a:sym typeface="Arial"/>
              </a:rPr>
              <a:t>P</a:t>
            </a:r>
            <a:r>
              <a:rPr lang="en" sz="1900" b="0" i="0" u="none" strike="noStrike" cap="none" dirty="0" smtClean="0">
                <a:solidFill>
                  <a:srgbClr val="000000"/>
                </a:solidFill>
                <a:latin typeface="Arial"/>
                <a:ea typeface="Arial"/>
                <a:cs typeface="Arial"/>
                <a:sym typeface="Arial"/>
              </a:rPr>
              <a:t>ayment processes for </a:t>
            </a:r>
            <a:r>
              <a:rPr lang="en" sz="1900" b="0" i="0" u="none" strike="noStrike" cap="none" dirty="0">
                <a:solidFill>
                  <a:srgbClr val="000000"/>
                </a:solidFill>
                <a:latin typeface="Arial"/>
                <a:ea typeface="Arial"/>
                <a:cs typeface="Arial"/>
                <a:sym typeface="Arial"/>
              </a:rPr>
              <a:t>intervener applicants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700" y="136479"/>
            <a:ext cx="8520599" cy="881246"/>
          </a:xfrm>
        </p:spPr>
        <p:txBody>
          <a:bodyPr/>
          <a:lstStyle/>
          <a:p>
            <a:r>
              <a:rPr lang="en-US" dirty="0" smtClean="0"/>
              <a:t>Roles and Responsibilities State and University Partners</a:t>
            </a:r>
            <a:endParaRPr lang="en-US" dirty="0"/>
          </a:p>
        </p:txBody>
      </p:sp>
      <p:sp>
        <p:nvSpPr>
          <p:cNvPr id="4" name="Text Placeholder 3"/>
          <p:cNvSpPr>
            <a:spLocks noGrp="1"/>
          </p:cNvSpPr>
          <p:nvPr>
            <p:ph type="body" idx="1"/>
          </p:nvPr>
        </p:nvSpPr>
        <p:spPr>
          <a:xfrm>
            <a:off x="311700" y="1017725"/>
            <a:ext cx="8520599" cy="3551150"/>
          </a:xfrm>
        </p:spPr>
        <p:txBody>
          <a:bodyPr/>
          <a:lstStyle/>
          <a:p>
            <a:pPr marL="285750" indent="-285750">
              <a:buFont typeface="Arial" panose="020B0604020202020204" pitchFamily="34" charset="0"/>
              <a:buChar char="•"/>
            </a:pPr>
            <a:r>
              <a:rPr lang="en-US" dirty="0" smtClean="0"/>
              <a:t>Interested partners, who have interveners that are ready to pursue certification, should get in touch with NCDB to explore models of supporting interveners that will work for their state/college (partnering with other states; hosting small groups)</a:t>
            </a:r>
          </a:p>
          <a:p>
            <a:pPr marL="285750" indent="-285750">
              <a:buFont typeface="Arial" panose="020B0604020202020204" pitchFamily="34" charset="0"/>
              <a:buChar char="•"/>
            </a:pPr>
            <a:r>
              <a:rPr lang="en-US" dirty="0" smtClean="0"/>
              <a:t>Interested state and university partners support interveners in using two free, introductory modules that provide information about building the e-portfolio, developing artifacts from practice, using the CEC competencies, and using the e-portfolio platform.</a:t>
            </a:r>
          </a:p>
          <a:p>
            <a:pPr marL="285750" indent="-285750">
              <a:buFont typeface="Arial" panose="020B0604020202020204" pitchFamily="34" charset="0"/>
              <a:buChar char="•"/>
            </a:pPr>
            <a:r>
              <a:rPr lang="en-US" dirty="0" smtClean="0"/>
              <a:t>When NCDB hears from interested interveners via our website or email, NCDB reaches out to the state or university partners to let them know and to take the next steps.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028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State/University Partners Assign or Act As Mentors</a:t>
            </a:r>
            <a:endParaRPr lang="en-US" dirty="0"/>
          </a:p>
        </p:txBody>
      </p:sp>
      <p:sp>
        <p:nvSpPr>
          <p:cNvPr id="3" name="Text Placeholder 2"/>
          <p:cNvSpPr>
            <a:spLocks noGrp="1"/>
          </p:cNvSpPr>
          <p:nvPr>
            <p:ph type="body" idx="1"/>
          </p:nvPr>
        </p:nvSpPr>
        <p:spPr/>
        <p:txBody>
          <a:bodyPr/>
          <a:lstStyle/>
          <a:p>
            <a:r>
              <a:rPr lang="en-US" dirty="0"/>
              <a:t>The mentor is selected with support from the state deaf-blind project or university partner for the intervener. Typically the mentor is a person from the intervener’s home state that is interested in supporting the intervener’s success. </a:t>
            </a:r>
          </a:p>
          <a:p>
            <a:r>
              <a:rPr lang="en-US" dirty="0" smtClean="0"/>
              <a:t>Mentors </a:t>
            </a:r>
            <a:r>
              <a:rPr lang="en-US" dirty="0"/>
              <a:t>should understand the NICE process and should be selected based upon their understanding of the intervener model, their commitment to mentoring, and their availability. </a:t>
            </a:r>
          </a:p>
          <a:p>
            <a:r>
              <a:rPr lang="en-US" dirty="0" smtClean="0"/>
              <a:t>Mentors </a:t>
            </a:r>
            <a:r>
              <a:rPr lang="en-US" dirty="0"/>
              <a:t>and interveners follow an individualized </a:t>
            </a:r>
            <a:r>
              <a:rPr lang="en-US" b="1" i="1" u="sng" dirty="0"/>
              <a:t>written agreement</a:t>
            </a:r>
            <a:r>
              <a:rPr lang="en-US" dirty="0"/>
              <a:t> form that outlines roles, responsibilities and the mentoring relationship.</a:t>
            </a:r>
          </a:p>
          <a:p>
            <a:r>
              <a:rPr lang="en-US" dirty="0"/>
              <a:t/>
            </a:r>
            <a:br>
              <a:rPr lang="en-US" dirty="0"/>
            </a:br>
            <a:endParaRPr lang="en-US" dirty="0"/>
          </a:p>
        </p:txBody>
      </p:sp>
    </p:spTree>
    <p:extLst>
      <p:ext uri="{BB962C8B-B14F-4D97-AF65-F5344CB8AC3E}">
        <p14:creationId xmlns:p14="http://schemas.microsoft.com/office/powerpoint/2010/main" val="3542820177"/>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3040</Words>
  <Application>Microsoft Office PowerPoint</Application>
  <PresentationFormat>On-screen Show (16:9)</PresentationFormat>
  <Paragraphs>261</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Noto Sans Symbols</vt:lpstr>
      <vt:lpstr>Rambla</vt:lpstr>
      <vt:lpstr>Verdana</vt:lpstr>
      <vt:lpstr>simple-light-2</vt:lpstr>
      <vt:lpstr>National Intervener Certification E-portfolio (NICE) Orientation to the NICE </vt:lpstr>
      <vt:lpstr>Introductions</vt:lpstr>
      <vt:lpstr>Orientation Learning Outcomes </vt:lpstr>
      <vt:lpstr> NICE: Background </vt:lpstr>
      <vt:lpstr>NCDB Provides Technical Assistance to NICE Board </vt:lpstr>
      <vt:lpstr>NCDB Provides Technical Assistance to DB Network </vt:lpstr>
      <vt:lpstr>Roles and Responsibilities The PAR2A Center </vt:lpstr>
      <vt:lpstr>Roles and Responsibilities State and University Partners</vt:lpstr>
      <vt:lpstr>State/University Partners Assign or Act As Mentors</vt:lpstr>
      <vt:lpstr>Interveners’ Responsibility</vt:lpstr>
      <vt:lpstr>Venture Dashboard</vt:lpstr>
      <vt:lpstr>NICE: Stage of Development Over Two years </vt:lpstr>
      <vt:lpstr>Role and Responsibilities Reviewers</vt:lpstr>
      <vt:lpstr>Roles and Responsibilities Advisers</vt:lpstr>
      <vt:lpstr>Reviewers and Advisers</vt:lpstr>
      <vt:lpstr>Important Considerations for Our Work   </vt:lpstr>
      <vt:lpstr>Technology- an equalizer in low incidence fields</vt:lpstr>
      <vt:lpstr>Need for Intervener Certification to Increase Role Recognition and Identity for Practice</vt:lpstr>
      <vt:lpstr>Using a tool to evaluate and recognize standards for a practice</vt:lpstr>
      <vt:lpstr>The importance of national intervener standards</vt:lpstr>
      <vt:lpstr>Designing a sustainable and scalable path</vt:lpstr>
      <vt:lpstr>NICE: Stage of Development Over Two Years</vt:lpstr>
      <vt:lpstr>Other Considerations</vt:lpstr>
      <vt:lpstr> Validity for the Practice</vt:lpstr>
      <vt:lpstr>Considering Validity in the Design</vt:lpstr>
      <vt:lpstr>CEC Knowledge and Skills Competencies Framework- An Element of Construct Validity</vt:lpstr>
      <vt:lpstr>Reliability</vt:lpstr>
      <vt:lpstr>Purpose of the E-portfolio Assessment </vt:lpstr>
      <vt:lpstr>Structure of the E-portfolio</vt:lpstr>
      <vt:lpstr>Elements of E-portfolio</vt:lpstr>
      <vt:lpstr>Element # 1: “About Me” Section </vt:lpstr>
      <vt:lpstr> Element #2: CEC Standards Pages  </vt:lpstr>
      <vt:lpstr>Artifacts</vt:lpstr>
      <vt:lpstr>Artifact Sections</vt:lpstr>
      <vt:lpstr>Important Consideration</vt:lpstr>
      <vt:lpstr>Section 1 : Technical Demonstration of Competence (Documentation) - scored  </vt:lpstr>
      <vt:lpstr>Section 2 : Contextual And Conceptual Understanding (Artifact Explanation) -Scored  </vt:lpstr>
      <vt:lpstr>PowerPoint Presentation</vt:lpstr>
      <vt:lpstr>Section 3: Artifact Elements  (not scored) </vt:lpstr>
      <vt:lpstr>   </vt:lpstr>
      <vt:lpstr>Intervener Certification Process </vt:lpstr>
      <vt:lpstr> 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Intervener Certification E-portfolio (NICE) Orientation to the NICE Review Board</dc:title>
  <dc:creator>Amy T. Parker</dc:creator>
  <cp:lastModifiedBy>Windows User</cp:lastModifiedBy>
  <cp:revision>15</cp:revision>
  <dcterms:modified xsi:type="dcterms:W3CDTF">2016-11-17T00:13:42Z</dcterms:modified>
</cp:coreProperties>
</file>