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53"/>
  </p:notesMasterIdLst>
  <p:handoutMasterIdLst>
    <p:handoutMasterId r:id="rId54"/>
  </p:handoutMasterIdLst>
  <p:sldIdLst>
    <p:sldId id="337" r:id="rId2"/>
    <p:sldId id="455" r:id="rId3"/>
    <p:sldId id="317" r:id="rId4"/>
    <p:sldId id="444" r:id="rId5"/>
    <p:sldId id="316" r:id="rId6"/>
    <p:sldId id="258" r:id="rId7"/>
    <p:sldId id="259" r:id="rId8"/>
    <p:sldId id="451" r:id="rId9"/>
    <p:sldId id="434" r:id="rId10"/>
    <p:sldId id="379" r:id="rId11"/>
    <p:sldId id="391" r:id="rId12"/>
    <p:sldId id="393" r:id="rId13"/>
    <p:sldId id="411" r:id="rId14"/>
    <p:sldId id="412" r:id="rId15"/>
    <p:sldId id="446" r:id="rId16"/>
    <p:sldId id="396" r:id="rId17"/>
    <p:sldId id="436" r:id="rId18"/>
    <p:sldId id="397" r:id="rId19"/>
    <p:sldId id="395" r:id="rId20"/>
    <p:sldId id="453" r:id="rId21"/>
    <p:sldId id="438" r:id="rId22"/>
    <p:sldId id="398" r:id="rId23"/>
    <p:sldId id="454" r:id="rId24"/>
    <p:sldId id="321" r:id="rId25"/>
    <p:sldId id="399" r:id="rId26"/>
    <p:sldId id="417" r:id="rId27"/>
    <p:sldId id="447" r:id="rId28"/>
    <p:sldId id="443" r:id="rId29"/>
    <p:sldId id="418" r:id="rId30"/>
    <p:sldId id="419" r:id="rId31"/>
    <p:sldId id="426" r:id="rId32"/>
    <p:sldId id="425" r:id="rId33"/>
    <p:sldId id="424" r:id="rId34"/>
    <p:sldId id="423" r:id="rId35"/>
    <p:sldId id="422" r:id="rId36"/>
    <p:sldId id="421" r:id="rId37"/>
    <p:sldId id="420" r:id="rId38"/>
    <p:sldId id="427" r:id="rId39"/>
    <p:sldId id="401" r:id="rId40"/>
    <p:sldId id="432" r:id="rId41"/>
    <p:sldId id="437" r:id="rId42"/>
    <p:sldId id="429" r:id="rId43"/>
    <p:sldId id="439" r:id="rId44"/>
    <p:sldId id="266" r:id="rId45"/>
    <p:sldId id="449" r:id="rId46"/>
    <p:sldId id="373" r:id="rId47"/>
    <p:sldId id="389" r:id="rId48"/>
    <p:sldId id="374" r:id="rId49"/>
    <p:sldId id="375" r:id="rId50"/>
    <p:sldId id="433" r:id="rId51"/>
    <p:sldId id="456" r:id="rId52"/>
  </p:sldIdLst>
  <p:sldSz cx="12192000" cy="6858000"/>
  <p:notesSz cx="9144000" cy="6858000"/>
  <p:custDataLst>
    <p:tags r:id="rId5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C0B7"/>
    <a:srgbClr val="086BBC"/>
    <a:srgbClr val="2EBD07"/>
    <a:srgbClr val="BD9607"/>
    <a:srgbClr val="B64E0E"/>
    <a:srgbClr val="AF3615"/>
    <a:srgbClr val="0000FF"/>
    <a:srgbClr val="B9620B"/>
    <a:srgbClr val="FF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3" autoAdjust="0"/>
    <p:restoredTop sz="92593" autoAdjust="0"/>
  </p:normalViewPr>
  <p:slideViewPr>
    <p:cSldViewPr snapToGrid="0">
      <p:cViewPr varScale="1">
        <p:scale>
          <a:sx n="79" d="100"/>
          <a:sy n="79" d="100"/>
        </p:scale>
        <p:origin x="-202"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BB8CF-24A1-4709-A506-4DCB4D1B152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33CA3C45-FA3E-4873-A5D7-10F9224BE59A}">
      <dgm:prSet phldrT="[Text]" custT="1"/>
      <dgm:spPr>
        <a:solidFill>
          <a:schemeClr val="accent1">
            <a:lumMod val="40000"/>
            <a:lumOff val="60000"/>
          </a:schemeClr>
        </a:solidFill>
      </dgm:spPr>
      <dgm:t>
        <a:bodyPr/>
        <a:lstStyle/>
        <a:p>
          <a:r>
            <a:rPr lang="en-US" sz="2000" b="1" dirty="0" smtClean="0">
              <a:solidFill>
                <a:schemeClr val="accent4">
                  <a:lumMod val="50000"/>
                </a:schemeClr>
              </a:solidFill>
              <a:latin typeface="Arial Narrow" panose="020B0606020202030204" pitchFamily="34" charset="0"/>
            </a:rPr>
            <a:t>EL RESTO DEL MUNDO</a:t>
          </a:r>
          <a:endParaRPr lang="en-US" sz="2000" b="1" dirty="0">
            <a:solidFill>
              <a:schemeClr val="accent4">
                <a:lumMod val="50000"/>
              </a:schemeClr>
            </a:solidFill>
            <a:latin typeface="Arial Narrow" panose="020B0606020202030204" pitchFamily="34" charset="0"/>
          </a:endParaRPr>
        </a:p>
      </dgm:t>
    </dgm:pt>
    <dgm:pt modelId="{3B14217E-463B-4167-BBB5-E41D5B96BA30}" type="parTrans" cxnId="{EA144F27-62EF-4FF1-80D9-DC793DAB64A4}">
      <dgm:prSet/>
      <dgm:spPr/>
      <dgm:t>
        <a:bodyPr/>
        <a:lstStyle/>
        <a:p>
          <a:endParaRPr lang="en-US"/>
        </a:p>
      </dgm:t>
    </dgm:pt>
    <dgm:pt modelId="{44A1E546-DE39-4A20-9FE1-223EC69F1174}" type="sibTrans" cxnId="{EA144F27-62EF-4FF1-80D9-DC793DAB64A4}">
      <dgm:prSet/>
      <dgm:spPr/>
      <dgm:t>
        <a:bodyPr/>
        <a:lstStyle/>
        <a:p>
          <a:endParaRPr lang="en-US"/>
        </a:p>
      </dgm:t>
    </dgm:pt>
    <dgm:pt modelId="{84936568-7B83-4306-95AF-6FA62242C61F}">
      <dgm:prSet phldrT="[Text]" custT="1"/>
      <dgm:spPr>
        <a:solidFill>
          <a:srgbClr val="9900CC"/>
        </a:solidFill>
      </dgm:spPr>
      <dgm:t>
        <a:bodyPr/>
        <a:lstStyle/>
        <a:p>
          <a:r>
            <a:rPr lang="en-US" sz="2000" b="1" dirty="0" smtClean="0">
              <a:solidFill>
                <a:srgbClr val="FFFF00"/>
              </a:solidFill>
              <a:latin typeface="Arial Narrow" panose="020B0606020202030204" pitchFamily="34" charset="0"/>
            </a:rPr>
            <a:t>GENTE NO MUY CERCANA</a:t>
          </a:r>
          <a:endParaRPr lang="en-US" sz="2000" b="1" dirty="0">
            <a:solidFill>
              <a:srgbClr val="FFFF00"/>
            </a:solidFill>
            <a:latin typeface="Arial Narrow" panose="020B0606020202030204" pitchFamily="34" charset="0"/>
          </a:endParaRPr>
        </a:p>
      </dgm:t>
    </dgm:pt>
    <dgm:pt modelId="{C3A38468-BDAA-4788-A5D0-5B3397B62F3C}" type="parTrans" cxnId="{B66F11DC-AEDF-4D49-BF5C-5A2192A37F37}">
      <dgm:prSet/>
      <dgm:spPr/>
      <dgm:t>
        <a:bodyPr/>
        <a:lstStyle/>
        <a:p>
          <a:endParaRPr lang="en-US"/>
        </a:p>
      </dgm:t>
    </dgm:pt>
    <dgm:pt modelId="{6CA86912-AE73-4941-AE3F-442C2FD04938}" type="sibTrans" cxnId="{B66F11DC-AEDF-4D49-BF5C-5A2192A37F37}">
      <dgm:prSet/>
      <dgm:spPr/>
      <dgm:t>
        <a:bodyPr/>
        <a:lstStyle/>
        <a:p>
          <a:endParaRPr lang="en-US"/>
        </a:p>
      </dgm:t>
    </dgm:pt>
    <dgm:pt modelId="{2988A977-3908-4670-805A-811AC624D84B}">
      <dgm:prSet phldrT="[Text]" custT="1"/>
      <dgm:spPr>
        <a:solidFill>
          <a:srgbClr val="FF9933"/>
        </a:solidFill>
      </dgm:spPr>
      <dgm:t>
        <a:bodyPr/>
        <a:lstStyle/>
        <a:p>
          <a:r>
            <a:rPr lang="en-US" sz="2000" b="1" dirty="0" smtClean="0">
              <a:solidFill>
                <a:srgbClr val="002060"/>
              </a:solidFill>
              <a:latin typeface="Arial Narrow" panose="020B0606020202030204" pitchFamily="34" charset="0"/>
            </a:rPr>
            <a:t>PROFESSIONALES</a:t>
          </a:r>
          <a:endParaRPr lang="en-US" sz="2000" b="1" dirty="0">
            <a:solidFill>
              <a:srgbClr val="002060"/>
            </a:solidFill>
            <a:latin typeface="Arial Narrow" panose="020B0606020202030204" pitchFamily="34" charset="0"/>
          </a:endParaRPr>
        </a:p>
      </dgm:t>
    </dgm:pt>
    <dgm:pt modelId="{88A21A6F-0C15-4A6A-9886-32186DE57AD9}" type="parTrans" cxnId="{D7E04710-46B0-4BD9-BD63-A18D1953B616}">
      <dgm:prSet/>
      <dgm:spPr/>
      <dgm:t>
        <a:bodyPr/>
        <a:lstStyle/>
        <a:p>
          <a:endParaRPr lang="en-US"/>
        </a:p>
      </dgm:t>
    </dgm:pt>
    <dgm:pt modelId="{3AA6FF35-98CF-4F44-A93E-B6F06FEE5BEC}" type="sibTrans" cxnId="{D7E04710-46B0-4BD9-BD63-A18D1953B616}">
      <dgm:prSet/>
      <dgm:spPr/>
      <dgm:t>
        <a:bodyPr/>
        <a:lstStyle/>
        <a:p>
          <a:endParaRPr lang="en-US"/>
        </a:p>
      </dgm:t>
    </dgm:pt>
    <dgm:pt modelId="{68FAB176-F5C6-4399-8C07-D55A336E2ED8}">
      <dgm:prSet phldrT="[Text]" custT="1"/>
      <dgm:spPr>
        <a:solidFill>
          <a:srgbClr val="FFFF00"/>
        </a:solidFill>
      </dgm:spPr>
      <dgm:t>
        <a:bodyPr/>
        <a:lstStyle/>
        <a:p>
          <a:r>
            <a:rPr lang="en-US" sz="1800" b="1" dirty="0" smtClean="0">
              <a:solidFill>
                <a:schemeClr val="accent1">
                  <a:lumMod val="50000"/>
                </a:schemeClr>
              </a:solidFill>
              <a:latin typeface="Arial Narrow" panose="020B0606020202030204" pitchFamily="34" charset="0"/>
            </a:rPr>
            <a:t>GENTE CERCA DE TI</a:t>
          </a:r>
          <a:endParaRPr lang="en-US" sz="1800" b="1" dirty="0">
            <a:solidFill>
              <a:schemeClr val="accent1">
                <a:lumMod val="50000"/>
              </a:schemeClr>
            </a:solidFill>
            <a:latin typeface="Arial Narrow" panose="020B0606020202030204" pitchFamily="34" charset="0"/>
          </a:endParaRPr>
        </a:p>
      </dgm:t>
    </dgm:pt>
    <dgm:pt modelId="{278CA21C-1C22-4422-A488-308B7EDD5A4B}" type="parTrans" cxnId="{D07E2584-9A84-4C28-84CA-0F99392816B7}">
      <dgm:prSet/>
      <dgm:spPr/>
      <dgm:t>
        <a:bodyPr/>
        <a:lstStyle/>
        <a:p>
          <a:endParaRPr lang="en-US"/>
        </a:p>
      </dgm:t>
    </dgm:pt>
    <dgm:pt modelId="{4E904034-0BB2-49A6-BC9F-B57CBF5D895B}" type="sibTrans" cxnId="{D07E2584-9A84-4C28-84CA-0F99392816B7}">
      <dgm:prSet/>
      <dgm:spPr/>
      <dgm:t>
        <a:bodyPr/>
        <a:lstStyle/>
        <a:p>
          <a:endParaRPr lang="en-US"/>
        </a:p>
      </dgm:t>
    </dgm:pt>
    <dgm:pt modelId="{4C7CCD66-0C36-442F-92A1-E4EBD6F47A94}">
      <dgm:prSet phldrT="[Text]" custT="1"/>
      <dgm:spPr>
        <a:solidFill>
          <a:srgbClr val="00FFFF"/>
        </a:solidFill>
      </dgm:spPr>
      <dgm:t>
        <a:bodyPr/>
        <a:lstStyle/>
        <a:p>
          <a:r>
            <a:rPr lang="en-US" sz="2000" b="1" dirty="0" smtClean="0">
              <a:solidFill>
                <a:srgbClr val="9900CC"/>
              </a:solidFill>
              <a:latin typeface="Arial Narrow" panose="020B0606020202030204" pitchFamily="34" charset="0"/>
            </a:rPr>
            <a:t>YO</a:t>
          </a:r>
          <a:endParaRPr lang="en-US" sz="2000" b="1" dirty="0">
            <a:solidFill>
              <a:srgbClr val="9900CC"/>
            </a:solidFill>
            <a:latin typeface="Arial Narrow" panose="020B0606020202030204" pitchFamily="34" charset="0"/>
          </a:endParaRPr>
        </a:p>
      </dgm:t>
    </dgm:pt>
    <dgm:pt modelId="{A8B6F43D-1B3E-4689-B685-CC155411C2B6}" type="parTrans" cxnId="{CD25140F-3479-40FF-A8F5-1C3E7C3806F9}">
      <dgm:prSet/>
      <dgm:spPr/>
      <dgm:t>
        <a:bodyPr/>
        <a:lstStyle/>
        <a:p>
          <a:endParaRPr lang="en-US"/>
        </a:p>
      </dgm:t>
    </dgm:pt>
    <dgm:pt modelId="{2AFC3C19-46D9-4277-8281-0791DAEBDF97}" type="sibTrans" cxnId="{CD25140F-3479-40FF-A8F5-1C3E7C3806F9}">
      <dgm:prSet/>
      <dgm:spPr/>
      <dgm:t>
        <a:bodyPr/>
        <a:lstStyle/>
        <a:p>
          <a:endParaRPr lang="en-US"/>
        </a:p>
      </dgm:t>
    </dgm:pt>
    <dgm:pt modelId="{6C575CC2-6106-4616-886C-A4C505A39EF6}" type="pres">
      <dgm:prSet presAssocID="{7D0BB8CF-24A1-4709-A506-4DCB4D1B1526}" presName="Name0" presStyleCnt="0">
        <dgm:presLayoutVars>
          <dgm:chMax val="7"/>
          <dgm:resizeHandles val="exact"/>
        </dgm:presLayoutVars>
      </dgm:prSet>
      <dgm:spPr/>
      <dgm:t>
        <a:bodyPr/>
        <a:lstStyle/>
        <a:p>
          <a:endParaRPr lang="es-UY"/>
        </a:p>
      </dgm:t>
    </dgm:pt>
    <dgm:pt modelId="{ECC24648-CB3F-447A-84FA-53FBEF0370EE}" type="pres">
      <dgm:prSet presAssocID="{7D0BB8CF-24A1-4709-A506-4DCB4D1B1526}" presName="comp1" presStyleCnt="0"/>
      <dgm:spPr/>
    </dgm:pt>
    <dgm:pt modelId="{C6DEC4CF-702E-4C8E-BB86-79453A8B4D1A}" type="pres">
      <dgm:prSet presAssocID="{7D0BB8CF-24A1-4709-A506-4DCB4D1B1526}" presName="circle1" presStyleLbl="node1" presStyleIdx="0" presStyleCnt="5" custScaleX="153102" custLinFactNeighborX="-794"/>
      <dgm:spPr/>
      <dgm:t>
        <a:bodyPr/>
        <a:lstStyle/>
        <a:p>
          <a:endParaRPr lang="es-UY"/>
        </a:p>
      </dgm:t>
    </dgm:pt>
    <dgm:pt modelId="{00B0412D-3BD6-47B7-805A-A7E5B88F112C}" type="pres">
      <dgm:prSet presAssocID="{7D0BB8CF-24A1-4709-A506-4DCB4D1B1526}" presName="c1text" presStyleLbl="node1" presStyleIdx="0" presStyleCnt="5">
        <dgm:presLayoutVars>
          <dgm:bulletEnabled val="1"/>
        </dgm:presLayoutVars>
      </dgm:prSet>
      <dgm:spPr/>
      <dgm:t>
        <a:bodyPr/>
        <a:lstStyle/>
        <a:p>
          <a:endParaRPr lang="es-UY"/>
        </a:p>
      </dgm:t>
    </dgm:pt>
    <dgm:pt modelId="{9314E5E5-7F52-426B-97E2-98B157BC35FD}" type="pres">
      <dgm:prSet presAssocID="{7D0BB8CF-24A1-4709-A506-4DCB4D1B1526}" presName="comp2" presStyleCnt="0"/>
      <dgm:spPr/>
    </dgm:pt>
    <dgm:pt modelId="{DA78AA31-4C30-49AA-ACFE-9D2ED0A02801}" type="pres">
      <dgm:prSet presAssocID="{7D0BB8CF-24A1-4709-A506-4DCB4D1B1526}" presName="circle2" presStyleLbl="node1" presStyleIdx="1" presStyleCnt="5" custScaleX="155011"/>
      <dgm:spPr/>
      <dgm:t>
        <a:bodyPr/>
        <a:lstStyle/>
        <a:p>
          <a:endParaRPr lang="es-UY"/>
        </a:p>
      </dgm:t>
    </dgm:pt>
    <dgm:pt modelId="{E5D4335D-B608-44C4-8203-7156785588BD}" type="pres">
      <dgm:prSet presAssocID="{7D0BB8CF-24A1-4709-A506-4DCB4D1B1526}" presName="c2text" presStyleLbl="node1" presStyleIdx="1" presStyleCnt="5">
        <dgm:presLayoutVars>
          <dgm:bulletEnabled val="1"/>
        </dgm:presLayoutVars>
      </dgm:prSet>
      <dgm:spPr/>
      <dgm:t>
        <a:bodyPr/>
        <a:lstStyle/>
        <a:p>
          <a:endParaRPr lang="es-UY"/>
        </a:p>
      </dgm:t>
    </dgm:pt>
    <dgm:pt modelId="{BAC419DA-7E48-4B5D-85AE-36AED3A34B92}" type="pres">
      <dgm:prSet presAssocID="{7D0BB8CF-24A1-4709-A506-4DCB4D1B1526}" presName="comp3" presStyleCnt="0"/>
      <dgm:spPr/>
    </dgm:pt>
    <dgm:pt modelId="{84DAE462-49A0-45EE-BB7E-2243A498F8BA}" type="pres">
      <dgm:prSet presAssocID="{7D0BB8CF-24A1-4709-A506-4DCB4D1B1526}" presName="circle3" presStyleLbl="node1" presStyleIdx="2" presStyleCnt="5" custScaleX="160256" custLinFactNeighborX="516" custLinFactNeighborY="1548"/>
      <dgm:spPr/>
      <dgm:t>
        <a:bodyPr/>
        <a:lstStyle/>
        <a:p>
          <a:endParaRPr lang="es-UY"/>
        </a:p>
      </dgm:t>
    </dgm:pt>
    <dgm:pt modelId="{6CA698D2-CFF3-4C39-9062-7E193C62A43B}" type="pres">
      <dgm:prSet presAssocID="{7D0BB8CF-24A1-4709-A506-4DCB4D1B1526}" presName="c3text" presStyleLbl="node1" presStyleIdx="2" presStyleCnt="5">
        <dgm:presLayoutVars>
          <dgm:bulletEnabled val="1"/>
        </dgm:presLayoutVars>
      </dgm:prSet>
      <dgm:spPr/>
      <dgm:t>
        <a:bodyPr/>
        <a:lstStyle/>
        <a:p>
          <a:endParaRPr lang="es-UY"/>
        </a:p>
      </dgm:t>
    </dgm:pt>
    <dgm:pt modelId="{90A1D269-EDD5-4388-BE8E-2018220E316F}" type="pres">
      <dgm:prSet presAssocID="{7D0BB8CF-24A1-4709-A506-4DCB4D1B1526}" presName="comp4" presStyleCnt="0"/>
      <dgm:spPr/>
    </dgm:pt>
    <dgm:pt modelId="{E00C68EF-406B-4876-9E5C-7757A14E82E1}" type="pres">
      <dgm:prSet presAssocID="{7D0BB8CF-24A1-4709-A506-4DCB4D1B1526}" presName="circle4" presStyleLbl="node1" presStyleIdx="3" presStyleCnt="5" custScaleX="168165" custLinFactNeighborX="-782" custLinFactNeighborY="-3127"/>
      <dgm:spPr/>
      <dgm:t>
        <a:bodyPr/>
        <a:lstStyle/>
        <a:p>
          <a:endParaRPr lang="es-UY"/>
        </a:p>
      </dgm:t>
    </dgm:pt>
    <dgm:pt modelId="{327213EB-E8F4-4BFF-86CB-F62E59578116}" type="pres">
      <dgm:prSet presAssocID="{7D0BB8CF-24A1-4709-A506-4DCB4D1B1526}" presName="c4text" presStyleLbl="node1" presStyleIdx="3" presStyleCnt="5">
        <dgm:presLayoutVars>
          <dgm:bulletEnabled val="1"/>
        </dgm:presLayoutVars>
      </dgm:prSet>
      <dgm:spPr/>
      <dgm:t>
        <a:bodyPr/>
        <a:lstStyle/>
        <a:p>
          <a:endParaRPr lang="es-UY"/>
        </a:p>
      </dgm:t>
    </dgm:pt>
    <dgm:pt modelId="{67E92203-15D5-427F-87CB-3A90FA86D72A}" type="pres">
      <dgm:prSet presAssocID="{7D0BB8CF-24A1-4709-A506-4DCB4D1B1526}" presName="comp5" presStyleCnt="0"/>
      <dgm:spPr/>
    </dgm:pt>
    <dgm:pt modelId="{BB4E5243-1B18-46F2-87F1-C83AA29B9832}" type="pres">
      <dgm:prSet presAssocID="{7D0BB8CF-24A1-4709-A506-4DCB4D1B1526}" presName="circle5" presStyleLbl="node1" presStyleIdx="4" presStyleCnt="5" custScaleX="168165" custLinFactNeighborX="-1205" custLinFactNeighborY="-2103"/>
      <dgm:spPr/>
      <dgm:t>
        <a:bodyPr/>
        <a:lstStyle/>
        <a:p>
          <a:endParaRPr lang="es-UY"/>
        </a:p>
      </dgm:t>
    </dgm:pt>
    <dgm:pt modelId="{EAB4DA08-F374-4499-9829-5F9026F70EA7}" type="pres">
      <dgm:prSet presAssocID="{7D0BB8CF-24A1-4709-A506-4DCB4D1B1526}" presName="c5text" presStyleLbl="node1" presStyleIdx="4" presStyleCnt="5">
        <dgm:presLayoutVars>
          <dgm:bulletEnabled val="1"/>
        </dgm:presLayoutVars>
      </dgm:prSet>
      <dgm:spPr/>
      <dgm:t>
        <a:bodyPr/>
        <a:lstStyle/>
        <a:p>
          <a:endParaRPr lang="es-UY"/>
        </a:p>
      </dgm:t>
    </dgm:pt>
  </dgm:ptLst>
  <dgm:cxnLst>
    <dgm:cxn modelId="{5A5B512F-6331-45B4-B266-54CE957EFE4A}" type="presOf" srcId="{2988A977-3908-4670-805A-811AC624D84B}" destId="{84DAE462-49A0-45EE-BB7E-2243A498F8BA}" srcOrd="0" destOrd="0" presId="urn:microsoft.com/office/officeart/2005/8/layout/venn2"/>
    <dgm:cxn modelId="{2E80B156-E901-438A-BDFB-486D2C67E41B}" type="presOf" srcId="{7D0BB8CF-24A1-4709-A506-4DCB4D1B1526}" destId="{6C575CC2-6106-4616-886C-A4C505A39EF6}" srcOrd="0" destOrd="0" presId="urn:microsoft.com/office/officeart/2005/8/layout/venn2"/>
    <dgm:cxn modelId="{F14B2EE0-EE0B-41A0-913F-7169B56260BF}" type="presOf" srcId="{33CA3C45-FA3E-4873-A5D7-10F9224BE59A}" destId="{C6DEC4CF-702E-4C8E-BB86-79453A8B4D1A}" srcOrd="0" destOrd="0" presId="urn:microsoft.com/office/officeart/2005/8/layout/venn2"/>
    <dgm:cxn modelId="{DA78F400-1E0A-4BEB-8960-FAE544C07C24}" type="presOf" srcId="{4C7CCD66-0C36-442F-92A1-E4EBD6F47A94}" destId="{EAB4DA08-F374-4499-9829-5F9026F70EA7}" srcOrd="1" destOrd="0" presId="urn:microsoft.com/office/officeart/2005/8/layout/venn2"/>
    <dgm:cxn modelId="{D07E2584-9A84-4C28-84CA-0F99392816B7}" srcId="{7D0BB8CF-24A1-4709-A506-4DCB4D1B1526}" destId="{68FAB176-F5C6-4399-8C07-D55A336E2ED8}" srcOrd="3" destOrd="0" parTransId="{278CA21C-1C22-4422-A488-308B7EDD5A4B}" sibTransId="{4E904034-0BB2-49A6-BC9F-B57CBF5D895B}"/>
    <dgm:cxn modelId="{AC9ED94F-17A3-438C-99AD-E0C192D67019}" type="presOf" srcId="{2988A977-3908-4670-805A-811AC624D84B}" destId="{6CA698D2-CFF3-4C39-9062-7E193C62A43B}" srcOrd="1" destOrd="0" presId="urn:microsoft.com/office/officeart/2005/8/layout/venn2"/>
    <dgm:cxn modelId="{83CC5980-FD61-4217-983D-A24F1E701D97}" type="presOf" srcId="{33CA3C45-FA3E-4873-A5D7-10F9224BE59A}" destId="{00B0412D-3BD6-47B7-805A-A7E5B88F112C}" srcOrd="1" destOrd="0" presId="urn:microsoft.com/office/officeart/2005/8/layout/venn2"/>
    <dgm:cxn modelId="{C1B8C5EA-032B-432B-B52E-7CECAD73EFE6}" type="presOf" srcId="{84936568-7B83-4306-95AF-6FA62242C61F}" destId="{DA78AA31-4C30-49AA-ACFE-9D2ED0A02801}" srcOrd="0" destOrd="0" presId="urn:microsoft.com/office/officeart/2005/8/layout/venn2"/>
    <dgm:cxn modelId="{EA144F27-62EF-4FF1-80D9-DC793DAB64A4}" srcId="{7D0BB8CF-24A1-4709-A506-4DCB4D1B1526}" destId="{33CA3C45-FA3E-4873-A5D7-10F9224BE59A}" srcOrd="0" destOrd="0" parTransId="{3B14217E-463B-4167-BBB5-E41D5B96BA30}" sibTransId="{44A1E546-DE39-4A20-9FE1-223EC69F1174}"/>
    <dgm:cxn modelId="{08C069AF-E4F4-4853-B3D3-9403E1FDF4D5}" type="presOf" srcId="{68FAB176-F5C6-4399-8C07-D55A336E2ED8}" destId="{E00C68EF-406B-4876-9E5C-7757A14E82E1}" srcOrd="0" destOrd="0" presId="urn:microsoft.com/office/officeart/2005/8/layout/venn2"/>
    <dgm:cxn modelId="{CD25140F-3479-40FF-A8F5-1C3E7C3806F9}" srcId="{7D0BB8CF-24A1-4709-A506-4DCB4D1B1526}" destId="{4C7CCD66-0C36-442F-92A1-E4EBD6F47A94}" srcOrd="4" destOrd="0" parTransId="{A8B6F43D-1B3E-4689-B685-CC155411C2B6}" sibTransId="{2AFC3C19-46D9-4277-8281-0791DAEBDF97}"/>
    <dgm:cxn modelId="{B6FED424-B287-4ED8-8FF3-C51E3C739013}" type="presOf" srcId="{84936568-7B83-4306-95AF-6FA62242C61F}" destId="{E5D4335D-B608-44C4-8203-7156785588BD}" srcOrd="1" destOrd="0" presId="urn:microsoft.com/office/officeart/2005/8/layout/venn2"/>
    <dgm:cxn modelId="{2D3B67BF-13FC-451A-9078-C92789F66393}" type="presOf" srcId="{68FAB176-F5C6-4399-8C07-D55A336E2ED8}" destId="{327213EB-E8F4-4BFF-86CB-F62E59578116}" srcOrd="1" destOrd="0" presId="urn:microsoft.com/office/officeart/2005/8/layout/venn2"/>
    <dgm:cxn modelId="{B66F11DC-AEDF-4D49-BF5C-5A2192A37F37}" srcId="{7D0BB8CF-24A1-4709-A506-4DCB4D1B1526}" destId="{84936568-7B83-4306-95AF-6FA62242C61F}" srcOrd="1" destOrd="0" parTransId="{C3A38468-BDAA-4788-A5D0-5B3397B62F3C}" sibTransId="{6CA86912-AE73-4941-AE3F-442C2FD04938}"/>
    <dgm:cxn modelId="{206F6F9A-BAB5-41B5-BA1F-0419C290AF20}" type="presOf" srcId="{4C7CCD66-0C36-442F-92A1-E4EBD6F47A94}" destId="{BB4E5243-1B18-46F2-87F1-C83AA29B9832}" srcOrd="0" destOrd="0" presId="urn:microsoft.com/office/officeart/2005/8/layout/venn2"/>
    <dgm:cxn modelId="{D7E04710-46B0-4BD9-BD63-A18D1953B616}" srcId="{7D0BB8CF-24A1-4709-A506-4DCB4D1B1526}" destId="{2988A977-3908-4670-805A-811AC624D84B}" srcOrd="2" destOrd="0" parTransId="{88A21A6F-0C15-4A6A-9886-32186DE57AD9}" sibTransId="{3AA6FF35-98CF-4F44-A93E-B6F06FEE5BEC}"/>
    <dgm:cxn modelId="{6F935CC9-195F-468A-8AA8-3E046069C6CE}" type="presParOf" srcId="{6C575CC2-6106-4616-886C-A4C505A39EF6}" destId="{ECC24648-CB3F-447A-84FA-53FBEF0370EE}" srcOrd="0" destOrd="0" presId="urn:microsoft.com/office/officeart/2005/8/layout/venn2"/>
    <dgm:cxn modelId="{6A82A7AD-F971-4199-AA85-D2E23DE62ACD}" type="presParOf" srcId="{ECC24648-CB3F-447A-84FA-53FBEF0370EE}" destId="{C6DEC4CF-702E-4C8E-BB86-79453A8B4D1A}" srcOrd="0" destOrd="0" presId="urn:microsoft.com/office/officeart/2005/8/layout/venn2"/>
    <dgm:cxn modelId="{55833883-0EEC-4988-9550-2A1CD17A42CF}" type="presParOf" srcId="{ECC24648-CB3F-447A-84FA-53FBEF0370EE}" destId="{00B0412D-3BD6-47B7-805A-A7E5B88F112C}" srcOrd="1" destOrd="0" presId="urn:microsoft.com/office/officeart/2005/8/layout/venn2"/>
    <dgm:cxn modelId="{142333AC-224C-477F-8DA5-08F65C2FCAA4}" type="presParOf" srcId="{6C575CC2-6106-4616-886C-A4C505A39EF6}" destId="{9314E5E5-7F52-426B-97E2-98B157BC35FD}" srcOrd="1" destOrd="0" presId="urn:microsoft.com/office/officeart/2005/8/layout/venn2"/>
    <dgm:cxn modelId="{1E325A7A-D2AA-49C9-9DB9-A0E1807F905A}" type="presParOf" srcId="{9314E5E5-7F52-426B-97E2-98B157BC35FD}" destId="{DA78AA31-4C30-49AA-ACFE-9D2ED0A02801}" srcOrd="0" destOrd="0" presId="urn:microsoft.com/office/officeart/2005/8/layout/venn2"/>
    <dgm:cxn modelId="{6E3203BF-BBAB-4DFC-849C-3256FC31D182}" type="presParOf" srcId="{9314E5E5-7F52-426B-97E2-98B157BC35FD}" destId="{E5D4335D-B608-44C4-8203-7156785588BD}" srcOrd="1" destOrd="0" presId="urn:microsoft.com/office/officeart/2005/8/layout/venn2"/>
    <dgm:cxn modelId="{B26D37FC-F481-4F81-80C1-2C773A4BA1C6}" type="presParOf" srcId="{6C575CC2-6106-4616-886C-A4C505A39EF6}" destId="{BAC419DA-7E48-4B5D-85AE-36AED3A34B92}" srcOrd="2" destOrd="0" presId="urn:microsoft.com/office/officeart/2005/8/layout/venn2"/>
    <dgm:cxn modelId="{66DB386A-D6E3-4BA2-8E44-5C0D51088CE7}" type="presParOf" srcId="{BAC419DA-7E48-4B5D-85AE-36AED3A34B92}" destId="{84DAE462-49A0-45EE-BB7E-2243A498F8BA}" srcOrd="0" destOrd="0" presId="urn:microsoft.com/office/officeart/2005/8/layout/venn2"/>
    <dgm:cxn modelId="{43F8D703-5624-4BBD-B61F-58075E32C11A}" type="presParOf" srcId="{BAC419DA-7E48-4B5D-85AE-36AED3A34B92}" destId="{6CA698D2-CFF3-4C39-9062-7E193C62A43B}" srcOrd="1" destOrd="0" presId="urn:microsoft.com/office/officeart/2005/8/layout/venn2"/>
    <dgm:cxn modelId="{9E80B81B-7B09-475B-9C4F-9B2360492ECD}" type="presParOf" srcId="{6C575CC2-6106-4616-886C-A4C505A39EF6}" destId="{90A1D269-EDD5-4388-BE8E-2018220E316F}" srcOrd="3" destOrd="0" presId="urn:microsoft.com/office/officeart/2005/8/layout/venn2"/>
    <dgm:cxn modelId="{7DDCEB1F-EF9C-44FA-BA58-73F9E50BAF84}" type="presParOf" srcId="{90A1D269-EDD5-4388-BE8E-2018220E316F}" destId="{E00C68EF-406B-4876-9E5C-7757A14E82E1}" srcOrd="0" destOrd="0" presId="urn:microsoft.com/office/officeart/2005/8/layout/venn2"/>
    <dgm:cxn modelId="{FBD2F566-4801-4C53-B527-E071D85E290F}" type="presParOf" srcId="{90A1D269-EDD5-4388-BE8E-2018220E316F}" destId="{327213EB-E8F4-4BFF-86CB-F62E59578116}" srcOrd="1" destOrd="0" presId="urn:microsoft.com/office/officeart/2005/8/layout/venn2"/>
    <dgm:cxn modelId="{43597ED9-45F7-45B2-84FB-EC5C74B3C385}" type="presParOf" srcId="{6C575CC2-6106-4616-886C-A4C505A39EF6}" destId="{67E92203-15D5-427F-87CB-3A90FA86D72A}" srcOrd="4" destOrd="0" presId="urn:microsoft.com/office/officeart/2005/8/layout/venn2"/>
    <dgm:cxn modelId="{6CEDF481-757B-4C1E-8050-B1DD51FBF608}" type="presParOf" srcId="{67E92203-15D5-427F-87CB-3A90FA86D72A}" destId="{BB4E5243-1B18-46F2-87F1-C83AA29B9832}" srcOrd="0" destOrd="0" presId="urn:microsoft.com/office/officeart/2005/8/layout/venn2"/>
    <dgm:cxn modelId="{5580517D-7775-4642-BA5A-1F2EF95FD780}" type="presParOf" srcId="{67E92203-15D5-427F-87CB-3A90FA86D72A}" destId="{EAB4DA08-F374-4499-9829-5F9026F70EA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DC250-A742-48EA-8569-07DAE9B2279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UY"/>
        </a:p>
      </dgm:t>
    </dgm:pt>
    <dgm:pt modelId="{0C9DF580-7922-47EF-A73F-ADC90EE08DC2}">
      <dgm:prSet phldrT="[Text]"/>
      <dgm:spPr>
        <a:solidFill>
          <a:srgbClr val="7030A0"/>
        </a:solidFill>
      </dgm:spPr>
      <dgm:t>
        <a:bodyPr/>
        <a:lstStyle/>
        <a:p>
          <a:r>
            <a:rPr lang="en-US" b="1" dirty="0" smtClean="0">
              <a:solidFill>
                <a:schemeClr val="bg1"/>
              </a:solidFill>
              <a:latin typeface="Arial Narrow" panose="020B0606020202030204" pitchFamily="34" charset="0"/>
            </a:rPr>
            <a:t>CINCO COMPONENTES PRINCIPALES EN UNA TRANCISION </a:t>
          </a:r>
          <a:endParaRPr lang="es-UY" b="1" dirty="0">
            <a:solidFill>
              <a:schemeClr val="bg1"/>
            </a:solidFill>
            <a:latin typeface="Arial Narrow" panose="020B0606020202030204" pitchFamily="34" charset="0"/>
          </a:endParaRPr>
        </a:p>
      </dgm:t>
    </dgm:pt>
    <dgm:pt modelId="{538E59D6-891C-44B3-9E68-407AAD4E1DAE}" type="parTrans" cxnId="{A5CFD9C4-D0A5-446F-BB83-92D8B009799C}">
      <dgm:prSet/>
      <dgm:spPr/>
      <dgm:t>
        <a:bodyPr/>
        <a:lstStyle/>
        <a:p>
          <a:endParaRPr lang="es-UY"/>
        </a:p>
      </dgm:t>
    </dgm:pt>
    <dgm:pt modelId="{98CFA7E6-2490-438A-BFBD-8B5E4969699A}" type="sibTrans" cxnId="{A5CFD9C4-D0A5-446F-BB83-92D8B009799C}">
      <dgm:prSet/>
      <dgm:spPr/>
      <dgm:t>
        <a:bodyPr/>
        <a:lstStyle/>
        <a:p>
          <a:endParaRPr lang="es-UY"/>
        </a:p>
      </dgm:t>
    </dgm:pt>
    <dgm:pt modelId="{4C4EC801-F15E-4EC8-B63E-B466E2A938D1}">
      <dgm:prSet phldrT="[Text]" custT="1"/>
      <dgm:spPr>
        <a:pattFill prst="pct5">
          <a:fgClr>
            <a:srgbClr val="7030A0"/>
          </a:fgClr>
          <a:bgClr>
            <a:schemeClr val="bg1"/>
          </a:bgClr>
        </a:pattFill>
        <a:ln>
          <a:solidFill>
            <a:srgbClr val="00B050"/>
          </a:solidFill>
          <a:prstDash val="sysDot"/>
        </a:ln>
      </dgm:spPr>
      <dgm:t>
        <a:bodyPr/>
        <a:lstStyle/>
        <a:p>
          <a:r>
            <a:rPr lang="en-US" sz="2000" dirty="0" smtClean="0">
              <a:solidFill>
                <a:schemeClr val="tx1"/>
              </a:solidFill>
              <a:latin typeface="Arial Narrow" panose="020B0606020202030204" pitchFamily="34" charset="0"/>
            </a:rPr>
            <a:t>INSTRUCCION</a:t>
          </a:r>
          <a:endParaRPr lang="es-UY" sz="2000" dirty="0">
            <a:solidFill>
              <a:schemeClr val="tx1"/>
            </a:solidFill>
            <a:latin typeface="Arial Narrow" panose="020B0606020202030204" pitchFamily="34" charset="0"/>
          </a:endParaRPr>
        </a:p>
      </dgm:t>
    </dgm:pt>
    <dgm:pt modelId="{318E5735-1299-4110-9DF5-70667153E745}" type="parTrans" cxnId="{807A4581-A2F5-4244-B8A8-A85D8EB7478D}">
      <dgm:prSet/>
      <dgm:spPr/>
      <dgm:t>
        <a:bodyPr/>
        <a:lstStyle/>
        <a:p>
          <a:endParaRPr lang="es-UY"/>
        </a:p>
      </dgm:t>
    </dgm:pt>
    <dgm:pt modelId="{FBD38D73-CA48-401E-A821-B29860F0E48C}" type="sibTrans" cxnId="{807A4581-A2F5-4244-B8A8-A85D8EB7478D}">
      <dgm:prSet/>
      <dgm:spPr/>
      <dgm:t>
        <a:bodyPr/>
        <a:lstStyle/>
        <a:p>
          <a:endParaRPr lang="es-UY"/>
        </a:p>
      </dgm:t>
    </dgm:pt>
    <dgm:pt modelId="{BD5401D4-3257-450C-9FC7-6A25B8E30EB4}">
      <dgm:prSet phldrT="[Text]" custT="1"/>
      <dgm:spPr>
        <a:pattFill prst="pct5">
          <a:fgClr>
            <a:schemeClr val="accent1">
              <a:hueOff val="0"/>
              <a:satOff val="0"/>
              <a:lumOff val="0"/>
            </a:schemeClr>
          </a:fgClr>
          <a:bgClr>
            <a:schemeClr val="bg1"/>
          </a:bgClr>
        </a:pattFill>
        <a:ln>
          <a:solidFill>
            <a:srgbClr val="7030A0"/>
          </a:solidFill>
        </a:ln>
        <a:effectLst>
          <a:reflection blurRad="6350" stA="50000" endA="300" endPos="55000" dir="5400000" sy="-100000" algn="bl" rotWithShape="0"/>
        </a:effectLst>
      </dgm:spPr>
      <dgm:t>
        <a:bodyPr/>
        <a:lstStyle/>
        <a:p>
          <a:r>
            <a:rPr lang="en-US" sz="2000" dirty="0" smtClean="0">
              <a:solidFill>
                <a:schemeClr val="tx1"/>
              </a:solidFill>
              <a:latin typeface="Arial Narrow" panose="020B0606020202030204" pitchFamily="34" charset="0"/>
            </a:rPr>
            <a:t>HABILIDADES DE UNA VIDA INDEPENDIENTE</a:t>
          </a:r>
          <a:endParaRPr lang="es-UY" sz="2000" dirty="0">
            <a:solidFill>
              <a:schemeClr val="tx1"/>
            </a:solidFill>
            <a:latin typeface="Arial Narrow" panose="020B0606020202030204" pitchFamily="34" charset="0"/>
          </a:endParaRPr>
        </a:p>
      </dgm:t>
    </dgm:pt>
    <dgm:pt modelId="{C89DD504-3197-453E-995E-6BDD15EA5ACF}" type="parTrans" cxnId="{9C9D2AC6-6DDF-4ABC-9D41-021E028B6AB8}">
      <dgm:prSet/>
      <dgm:spPr/>
      <dgm:t>
        <a:bodyPr/>
        <a:lstStyle/>
        <a:p>
          <a:endParaRPr lang="es-UY"/>
        </a:p>
      </dgm:t>
    </dgm:pt>
    <dgm:pt modelId="{28FE560F-4760-4914-A620-028D15C8DBC8}" type="sibTrans" cxnId="{9C9D2AC6-6DDF-4ABC-9D41-021E028B6AB8}">
      <dgm:prSet/>
      <dgm:spPr/>
      <dgm:t>
        <a:bodyPr/>
        <a:lstStyle/>
        <a:p>
          <a:endParaRPr lang="es-UY"/>
        </a:p>
      </dgm:t>
    </dgm:pt>
    <dgm:pt modelId="{BEB2ABE8-4556-473E-8865-80E5D4DFD539}">
      <dgm:prSet phldrT="[Text]" custT="1"/>
      <dgm:spPr>
        <a:pattFill prst="pct5">
          <a:fgClr>
            <a:schemeClr val="accent1">
              <a:hueOff val="0"/>
              <a:satOff val="0"/>
              <a:lumOff val="0"/>
            </a:schemeClr>
          </a:fgClr>
          <a:bgClr>
            <a:schemeClr val="bg1"/>
          </a:bgClr>
        </a:pattFill>
        <a:ln>
          <a:solidFill>
            <a:srgbClr val="FFC000"/>
          </a:solidFill>
        </a:ln>
      </dgm:spPr>
      <dgm:t>
        <a:bodyPr/>
        <a:lstStyle/>
        <a:p>
          <a:r>
            <a:rPr lang="en-US" sz="2000" dirty="0" smtClean="0">
              <a:solidFill>
                <a:schemeClr val="tx1"/>
              </a:solidFill>
              <a:latin typeface="Arial Narrow" panose="020B0606020202030204" pitchFamily="34" charset="0"/>
            </a:rPr>
            <a:t>DESARROLLO DE EMPLEO Y OBJETIVOS DESPUES DE LA ESCUELA </a:t>
          </a:r>
          <a:endParaRPr lang="es-UY" sz="2000" dirty="0">
            <a:solidFill>
              <a:schemeClr val="tx1"/>
            </a:solidFill>
            <a:latin typeface="Arial Narrow" panose="020B0606020202030204" pitchFamily="34" charset="0"/>
          </a:endParaRPr>
        </a:p>
      </dgm:t>
    </dgm:pt>
    <dgm:pt modelId="{B5D978E9-A11E-4A57-B571-4E152A2DAFB6}" type="parTrans" cxnId="{1FF4B83F-205D-4C79-8F4E-CEF70EBC1F13}">
      <dgm:prSet/>
      <dgm:spPr/>
      <dgm:t>
        <a:bodyPr/>
        <a:lstStyle/>
        <a:p>
          <a:endParaRPr lang="es-UY"/>
        </a:p>
      </dgm:t>
    </dgm:pt>
    <dgm:pt modelId="{B9007661-5AD9-4AF5-B738-18467EE01506}" type="sibTrans" cxnId="{1FF4B83F-205D-4C79-8F4E-CEF70EBC1F13}">
      <dgm:prSet/>
      <dgm:spPr/>
      <dgm:t>
        <a:bodyPr/>
        <a:lstStyle/>
        <a:p>
          <a:endParaRPr lang="es-UY"/>
        </a:p>
      </dgm:t>
    </dgm:pt>
    <dgm:pt modelId="{5E814C08-EB60-4173-AB8D-66F3A12DE9B2}">
      <dgm:prSet custT="1"/>
      <dgm:spPr>
        <a:pattFill prst="pct5">
          <a:fgClr>
            <a:schemeClr val="accent1">
              <a:hueOff val="0"/>
              <a:satOff val="0"/>
              <a:lumOff val="0"/>
            </a:schemeClr>
          </a:fgClr>
          <a:bgClr>
            <a:schemeClr val="bg1"/>
          </a:bgClr>
        </a:pattFill>
        <a:ln>
          <a:solidFill>
            <a:srgbClr val="00B0F0"/>
          </a:solidFill>
        </a:ln>
      </dgm:spPr>
      <dgm:t>
        <a:bodyPr/>
        <a:lstStyle/>
        <a:p>
          <a:r>
            <a:rPr lang="en-US" sz="2000" dirty="0" smtClean="0">
              <a:solidFill>
                <a:schemeClr val="tx1"/>
              </a:solidFill>
              <a:latin typeface="Arial Narrow" panose="020B0606020202030204" pitchFamily="34" charset="0"/>
            </a:rPr>
            <a:t>EXPERIENCIA EN LA COMUNIDAD</a:t>
          </a:r>
          <a:endParaRPr lang="es-UY" sz="2000" dirty="0">
            <a:solidFill>
              <a:schemeClr val="tx1"/>
            </a:solidFill>
            <a:latin typeface="Arial Narrow" panose="020B0606020202030204" pitchFamily="34" charset="0"/>
          </a:endParaRPr>
        </a:p>
      </dgm:t>
    </dgm:pt>
    <dgm:pt modelId="{201683A2-C026-47E9-92C6-F258357EAAB5}" type="parTrans" cxnId="{ACD30C69-D17F-4530-8B56-937C29017A7F}">
      <dgm:prSet/>
      <dgm:spPr/>
      <dgm:t>
        <a:bodyPr/>
        <a:lstStyle/>
        <a:p>
          <a:endParaRPr lang="es-UY"/>
        </a:p>
      </dgm:t>
    </dgm:pt>
    <dgm:pt modelId="{7A2D39C8-A973-4042-BAF2-D81F486FF895}" type="sibTrans" cxnId="{ACD30C69-D17F-4530-8B56-937C29017A7F}">
      <dgm:prSet/>
      <dgm:spPr/>
      <dgm:t>
        <a:bodyPr/>
        <a:lstStyle/>
        <a:p>
          <a:endParaRPr lang="es-UY"/>
        </a:p>
      </dgm:t>
    </dgm:pt>
    <dgm:pt modelId="{3EE1A2E7-4824-4820-8434-FE6739245D22}">
      <dgm:prSet custT="1"/>
      <dgm:spPr>
        <a:pattFill prst="pct5">
          <a:fgClr>
            <a:schemeClr val="accent1">
              <a:hueOff val="0"/>
              <a:satOff val="0"/>
              <a:lumOff val="0"/>
            </a:schemeClr>
          </a:fgClr>
          <a:bgClr>
            <a:schemeClr val="bg1"/>
          </a:bgClr>
        </a:pattFill>
        <a:ln>
          <a:solidFill>
            <a:srgbClr val="FF0000"/>
          </a:solidFill>
        </a:ln>
      </dgm:spPr>
      <dgm:t>
        <a:bodyPr/>
        <a:lstStyle/>
        <a:p>
          <a:r>
            <a:rPr lang="en-US" sz="2000" dirty="0" smtClean="0">
              <a:solidFill>
                <a:schemeClr val="tx1"/>
              </a:solidFill>
              <a:latin typeface="Arial Narrow" panose="020B0606020202030204" pitchFamily="34" charset="0"/>
            </a:rPr>
            <a:t>SERVICIOS RELACIONADOS</a:t>
          </a:r>
          <a:endParaRPr lang="es-UY" sz="2000" dirty="0">
            <a:solidFill>
              <a:schemeClr val="tx1"/>
            </a:solidFill>
            <a:latin typeface="Arial Narrow" panose="020B0606020202030204" pitchFamily="34" charset="0"/>
          </a:endParaRPr>
        </a:p>
      </dgm:t>
    </dgm:pt>
    <dgm:pt modelId="{501EFCB4-2E55-4496-8B5C-D79DED6512D7}" type="parTrans" cxnId="{652E581C-EA3C-42FF-AAB5-83A7026A73F0}">
      <dgm:prSet/>
      <dgm:spPr/>
      <dgm:t>
        <a:bodyPr/>
        <a:lstStyle/>
        <a:p>
          <a:endParaRPr lang="es-UY"/>
        </a:p>
      </dgm:t>
    </dgm:pt>
    <dgm:pt modelId="{16206674-BE85-48B3-879B-F8303961565B}" type="sibTrans" cxnId="{652E581C-EA3C-42FF-AAB5-83A7026A73F0}">
      <dgm:prSet/>
      <dgm:spPr/>
      <dgm:t>
        <a:bodyPr/>
        <a:lstStyle/>
        <a:p>
          <a:endParaRPr lang="es-UY"/>
        </a:p>
      </dgm:t>
    </dgm:pt>
    <dgm:pt modelId="{2F9250BE-5810-4604-9E2B-67165DE65B22}" type="pres">
      <dgm:prSet presAssocID="{2BFDC250-A742-48EA-8569-07DAE9B22792}" presName="Name0" presStyleCnt="0">
        <dgm:presLayoutVars>
          <dgm:chPref val="1"/>
          <dgm:dir/>
          <dgm:animOne val="branch"/>
          <dgm:animLvl val="lvl"/>
          <dgm:resizeHandles val="exact"/>
        </dgm:presLayoutVars>
      </dgm:prSet>
      <dgm:spPr/>
      <dgm:t>
        <a:bodyPr/>
        <a:lstStyle/>
        <a:p>
          <a:endParaRPr lang="es-UY"/>
        </a:p>
      </dgm:t>
    </dgm:pt>
    <dgm:pt modelId="{0477C1AE-68DF-4A53-BF38-C5AFDB3A8A16}" type="pres">
      <dgm:prSet presAssocID="{0C9DF580-7922-47EF-A73F-ADC90EE08DC2}" presName="root1" presStyleCnt="0"/>
      <dgm:spPr/>
    </dgm:pt>
    <dgm:pt modelId="{9AF3BFA1-381B-4443-B87D-FD130556AF82}" type="pres">
      <dgm:prSet presAssocID="{0C9DF580-7922-47EF-A73F-ADC90EE08DC2}" presName="LevelOneTextNode" presStyleLbl="node0" presStyleIdx="0" presStyleCnt="1">
        <dgm:presLayoutVars>
          <dgm:chPref val="3"/>
        </dgm:presLayoutVars>
      </dgm:prSet>
      <dgm:spPr/>
      <dgm:t>
        <a:bodyPr/>
        <a:lstStyle/>
        <a:p>
          <a:endParaRPr lang="es-UY"/>
        </a:p>
      </dgm:t>
    </dgm:pt>
    <dgm:pt modelId="{2F8FEC85-309C-4B66-B242-423EEC0E6537}" type="pres">
      <dgm:prSet presAssocID="{0C9DF580-7922-47EF-A73F-ADC90EE08DC2}" presName="level2hierChild" presStyleCnt="0"/>
      <dgm:spPr/>
    </dgm:pt>
    <dgm:pt modelId="{893F1C51-E2CB-452D-AEEB-0582CDE7C560}" type="pres">
      <dgm:prSet presAssocID="{318E5735-1299-4110-9DF5-70667153E745}" presName="conn2-1" presStyleLbl="parChTrans1D2" presStyleIdx="0" presStyleCnt="5"/>
      <dgm:spPr/>
      <dgm:t>
        <a:bodyPr/>
        <a:lstStyle/>
        <a:p>
          <a:endParaRPr lang="es-UY"/>
        </a:p>
      </dgm:t>
    </dgm:pt>
    <dgm:pt modelId="{126CD7DC-5715-44FC-A359-139BB1B1BC7F}" type="pres">
      <dgm:prSet presAssocID="{318E5735-1299-4110-9DF5-70667153E745}" presName="connTx" presStyleLbl="parChTrans1D2" presStyleIdx="0" presStyleCnt="5"/>
      <dgm:spPr/>
      <dgm:t>
        <a:bodyPr/>
        <a:lstStyle/>
        <a:p>
          <a:endParaRPr lang="es-UY"/>
        </a:p>
      </dgm:t>
    </dgm:pt>
    <dgm:pt modelId="{98F487FC-575B-4244-952A-8BB97FC78C9B}" type="pres">
      <dgm:prSet presAssocID="{4C4EC801-F15E-4EC8-B63E-B466E2A938D1}" presName="root2" presStyleCnt="0"/>
      <dgm:spPr/>
    </dgm:pt>
    <dgm:pt modelId="{5167355A-6013-43BD-8189-B7C4D7C5DAC1}" type="pres">
      <dgm:prSet presAssocID="{4C4EC801-F15E-4EC8-B63E-B466E2A938D1}" presName="LevelTwoTextNode" presStyleLbl="node2" presStyleIdx="0" presStyleCnt="5" custScaleX="125729" custLinFactNeighborX="7146" custLinFactNeighborY="-1746">
        <dgm:presLayoutVars>
          <dgm:chPref val="3"/>
        </dgm:presLayoutVars>
      </dgm:prSet>
      <dgm:spPr/>
      <dgm:t>
        <a:bodyPr/>
        <a:lstStyle/>
        <a:p>
          <a:endParaRPr lang="es-UY"/>
        </a:p>
      </dgm:t>
    </dgm:pt>
    <dgm:pt modelId="{04916302-F191-4EE6-A818-1EC3E7B6F90F}" type="pres">
      <dgm:prSet presAssocID="{4C4EC801-F15E-4EC8-B63E-B466E2A938D1}" presName="level3hierChild" presStyleCnt="0"/>
      <dgm:spPr/>
    </dgm:pt>
    <dgm:pt modelId="{E5C701A7-3999-4F32-9B96-00750107E9B4}" type="pres">
      <dgm:prSet presAssocID="{501EFCB4-2E55-4496-8B5C-D79DED6512D7}" presName="conn2-1" presStyleLbl="parChTrans1D2" presStyleIdx="1" presStyleCnt="5"/>
      <dgm:spPr/>
      <dgm:t>
        <a:bodyPr/>
        <a:lstStyle/>
        <a:p>
          <a:endParaRPr lang="es-UY"/>
        </a:p>
      </dgm:t>
    </dgm:pt>
    <dgm:pt modelId="{754F8F88-6254-4415-BF33-869A4F966834}" type="pres">
      <dgm:prSet presAssocID="{501EFCB4-2E55-4496-8B5C-D79DED6512D7}" presName="connTx" presStyleLbl="parChTrans1D2" presStyleIdx="1" presStyleCnt="5"/>
      <dgm:spPr/>
      <dgm:t>
        <a:bodyPr/>
        <a:lstStyle/>
        <a:p>
          <a:endParaRPr lang="es-UY"/>
        </a:p>
      </dgm:t>
    </dgm:pt>
    <dgm:pt modelId="{3A03F1F5-8D5C-43BE-B404-311691C4D1BE}" type="pres">
      <dgm:prSet presAssocID="{3EE1A2E7-4824-4820-8434-FE6739245D22}" presName="root2" presStyleCnt="0"/>
      <dgm:spPr/>
    </dgm:pt>
    <dgm:pt modelId="{2554BBA5-E23F-4BB7-B0DA-F64F9DA9D5DE}" type="pres">
      <dgm:prSet presAssocID="{3EE1A2E7-4824-4820-8434-FE6739245D22}" presName="LevelTwoTextNode" presStyleLbl="node2" presStyleIdx="1" presStyleCnt="5" custScaleX="121470" custLinFactNeighborX="9044">
        <dgm:presLayoutVars>
          <dgm:chPref val="3"/>
        </dgm:presLayoutVars>
      </dgm:prSet>
      <dgm:spPr/>
      <dgm:t>
        <a:bodyPr/>
        <a:lstStyle/>
        <a:p>
          <a:endParaRPr lang="es-UY"/>
        </a:p>
      </dgm:t>
    </dgm:pt>
    <dgm:pt modelId="{9604508A-5793-41F1-B784-CBC9B17E1606}" type="pres">
      <dgm:prSet presAssocID="{3EE1A2E7-4824-4820-8434-FE6739245D22}" presName="level3hierChild" presStyleCnt="0"/>
      <dgm:spPr/>
    </dgm:pt>
    <dgm:pt modelId="{0038AE4D-1966-4246-84C5-023B838B7677}" type="pres">
      <dgm:prSet presAssocID="{201683A2-C026-47E9-92C6-F258357EAAB5}" presName="conn2-1" presStyleLbl="parChTrans1D2" presStyleIdx="2" presStyleCnt="5"/>
      <dgm:spPr/>
      <dgm:t>
        <a:bodyPr/>
        <a:lstStyle/>
        <a:p>
          <a:endParaRPr lang="es-UY"/>
        </a:p>
      </dgm:t>
    </dgm:pt>
    <dgm:pt modelId="{DB7F4904-2AE4-409A-9659-5B34BA56DA4D}" type="pres">
      <dgm:prSet presAssocID="{201683A2-C026-47E9-92C6-F258357EAAB5}" presName="connTx" presStyleLbl="parChTrans1D2" presStyleIdx="2" presStyleCnt="5"/>
      <dgm:spPr/>
      <dgm:t>
        <a:bodyPr/>
        <a:lstStyle/>
        <a:p>
          <a:endParaRPr lang="es-UY"/>
        </a:p>
      </dgm:t>
    </dgm:pt>
    <dgm:pt modelId="{9B33EBEA-9579-4AB0-A991-C4E75B9E592A}" type="pres">
      <dgm:prSet presAssocID="{5E814C08-EB60-4173-AB8D-66F3A12DE9B2}" presName="root2" presStyleCnt="0"/>
      <dgm:spPr/>
    </dgm:pt>
    <dgm:pt modelId="{2D0F5BC5-8564-49D1-908B-39EFCA2D9DD2}" type="pres">
      <dgm:prSet presAssocID="{5E814C08-EB60-4173-AB8D-66F3A12DE9B2}" presName="LevelTwoTextNode" presStyleLbl="node2" presStyleIdx="2" presStyleCnt="5" custScaleX="117211" custLinFactNeighborX="11704">
        <dgm:presLayoutVars>
          <dgm:chPref val="3"/>
        </dgm:presLayoutVars>
      </dgm:prSet>
      <dgm:spPr/>
      <dgm:t>
        <a:bodyPr/>
        <a:lstStyle/>
        <a:p>
          <a:endParaRPr lang="es-UY"/>
        </a:p>
      </dgm:t>
    </dgm:pt>
    <dgm:pt modelId="{EA0886D8-14CF-4BC1-AA41-27FBEB511B6B}" type="pres">
      <dgm:prSet presAssocID="{5E814C08-EB60-4173-AB8D-66F3A12DE9B2}" presName="level3hierChild" presStyleCnt="0"/>
      <dgm:spPr/>
    </dgm:pt>
    <dgm:pt modelId="{9D203660-C1DB-4ED0-A93E-8F4C4BE842A5}" type="pres">
      <dgm:prSet presAssocID="{C89DD504-3197-453E-995E-6BDD15EA5ACF}" presName="conn2-1" presStyleLbl="parChTrans1D2" presStyleIdx="3" presStyleCnt="5"/>
      <dgm:spPr/>
      <dgm:t>
        <a:bodyPr/>
        <a:lstStyle/>
        <a:p>
          <a:endParaRPr lang="es-UY"/>
        </a:p>
      </dgm:t>
    </dgm:pt>
    <dgm:pt modelId="{ABCD6A35-D1A9-4CDF-9FD4-0151E1689403}" type="pres">
      <dgm:prSet presAssocID="{C89DD504-3197-453E-995E-6BDD15EA5ACF}" presName="connTx" presStyleLbl="parChTrans1D2" presStyleIdx="3" presStyleCnt="5"/>
      <dgm:spPr/>
      <dgm:t>
        <a:bodyPr/>
        <a:lstStyle/>
        <a:p>
          <a:endParaRPr lang="es-UY"/>
        </a:p>
      </dgm:t>
    </dgm:pt>
    <dgm:pt modelId="{63B60C64-A19D-4D82-9E4B-DF41208139F4}" type="pres">
      <dgm:prSet presAssocID="{BD5401D4-3257-450C-9FC7-6A25B8E30EB4}" presName="root2" presStyleCnt="0"/>
      <dgm:spPr/>
    </dgm:pt>
    <dgm:pt modelId="{DDDD0147-A891-44EE-9F2D-77794F424A1F}" type="pres">
      <dgm:prSet presAssocID="{BD5401D4-3257-450C-9FC7-6A25B8E30EB4}" presName="LevelTwoTextNode" presStyleLbl="node2" presStyleIdx="3" presStyleCnt="5" custScaleX="119340" custLinFactNeighborX="12236">
        <dgm:presLayoutVars>
          <dgm:chPref val="3"/>
        </dgm:presLayoutVars>
      </dgm:prSet>
      <dgm:spPr/>
      <dgm:t>
        <a:bodyPr/>
        <a:lstStyle/>
        <a:p>
          <a:endParaRPr lang="es-UY"/>
        </a:p>
      </dgm:t>
    </dgm:pt>
    <dgm:pt modelId="{04CA8398-0660-4F10-B7BC-9C61661AE115}" type="pres">
      <dgm:prSet presAssocID="{BD5401D4-3257-450C-9FC7-6A25B8E30EB4}" presName="level3hierChild" presStyleCnt="0"/>
      <dgm:spPr/>
    </dgm:pt>
    <dgm:pt modelId="{74CDE149-FD12-4737-86C7-418987C2CDCE}" type="pres">
      <dgm:prSet presAssocID="{B5D978E9-A11E-4A57-B571-4E152A2DAFB6}" presName="conn2-1" presStyleLbl="parChTrans1D2" presStyleIdx="4" presStyleCnt="5"/>
      <dgm:spPr/>
      <dgm:t>
        <a:bodyPr/>
        <a:lstStyle/>
        <a:p>
          <a:endParaRPr lang="es-UY"/>
        </a:p>
      </dgm:t>
    </dgm:pt>
    <dgm:pt modelId="{C70E8CAC-A503-49B0-A3D9-568CFF569418}" type="pres">
      <dgm:prSet presAssocID="{B5D978E9-A11E-4A57-B571-4E152A2DAFB6}" presName="connTx" presStyleLbl="parChTrans1D2" presStyleIdx="4" presStyleCnt="5"/>
      <dgm:spPr/>
      <dgm:t>
        <a:bodyPr/>
        <a:lstStyle/>
        <a:p>
          <a:endParaRPr lang="es-UY"/>
        </a:p>
      </dgm:t>
    </dgm:pt>
    <dgm:pt modelId="{BD810C9B-BE2F-4E7D-B0CB-63F997F5A3F9}" type="pres">
      <dgm:prSet presAssocID="{BEB2ABE8-4556-473E-8865-80E5D4DFD539}" presName="root2" presStyleCnt="0"/>
      <dgm:spPr/>
    </dgm:pt>
    <dgm:pt modelId="{E0CDBC91-4ED1-418A-9220-889493EF870C}" type="pres">
      <dgm:prSet presAssocID="{BEB2ABE8-4556-473E-8865-80E5D4DFD539}" presName="LevelTwoTextNode" presStyleLbl="node2" presStyleIdx="4" presStyleCnt="5" custScaleX="133002" custLinFactNeighborX="1065" custLinFactNeighborY="12273">
        <dgm:presLayoutVars>
          <dgm:chPref val="3"/>
        </dgm:presLayoutVars>
      </dgm:prSet>
      <dgm:spPr/>
      <dgm:t>
        <a:bodyPr/>
        <a:lstStyle/>
        <a:p>
          <a:endParaRPr lang="es-UY"/>
        </a:p>
      </dgm:t>
    </dgm:pt>
    <dgm:pt modelId="{ACAAA277-EC66-47FA-B365-854FA5C6DB14}" type="pres">
      <dgm:prSet presAssocID="{BEB2ABE8-4556-473E-8865-80E5D4DFD539}" presName="level3hierChild" presStyleCnt="0"/>
      <dgm:spPr/>
    </dgm:pt>
  </dgm:ptLst>
  <dgm:cxnLst>
    <dgm:cxn modelId="{DB2F8263-F77F-4A5A-B752-91A0D876B1BD}" type="presOf" srcId="{B5D978E9-A11E-4A57-B571-4E152A2DAFB6}" destId="{74CDE149-FD12-4737-86C7-418987C2CDCE}" srcOrd="0" destOrd="0" presId="urn:microsoft.com/office/officeart/2008/layout/HorizontalMultiLevelHierarchy"/>
    <dgm:cxn modelId="{584EAB5E-601D-4FC6-9349-2D3BE874449D}" type="presOf" srcId="{501EFCB4-2E55-4496-8B5C-D79DED6512D7}" destId="{754F8F88-6254-4415-BF33-869A4F966834}" srcOrd="1" destOrd="0" presId="urn:microsoft.com/office/officeart/2008/layout/HorizontalMultiLevelHierarchy"/>
    <dgm:cxn modelId="{D13A42D1-CA17-4BA8-8A15-F24E4E072B55}" type="presOf" srcId="{318E5735-1299-4110-9DF5-70667153E745}" destId="{893F1C51-E2CB-452D-AEEB-0582CDE7C560}" srcOrd="0" destOrd="0" presId="urn:microsoft.com/office/officeart/2008/layout/HorizontalMultiLevelHierarchy"/>
    <dgm:cxn modelId="{652E581C-EA3C-42FF-AAB5-83A7026A73F0}" srcId="{0C9DF580-7922-47EF-A73F-ADC90EE08DC2}" destId="{3EE1A2E7-4824-4820-8434-FE6739245D22}" srcOrd="1" destOrd="0" parTransId="{501EFCB4-2E55-4496-8B5C-D79DED6512D7}" sibTransId="{16206674-BE85-48B3-879B-F8303961565B}"/>
    <dgm:cxn modelId="{ACD30C69-D17F-4530-8B56-937C29017A7F}" srcId="{0C9DF580-7922-47EF-A73F-ADC90EE08DC2}" destId="{5E814C08-EB60-4173-AB8D-66F3A12DE9B2}" srcOrd="2" destOrd="0" parTransId="{201683A2-C026-47E9-92C6-F258357EAAB5}" sibTransId="{7A2D39C8-A973-4042-BAF2-D81F486FF895}"/>
    <dgm:cxn modelId="{ECFF30BB-4F3D-4695-94B3-3EE21AD4DA9B}" type="presOf" srcId="{0C9DF580-7922-47EF-A73F-ADC90EE08DC2}" destId="{9AF3BFA1-381B-4443-B87D-FD130556AF82}" srcOrd="0" destOrd="0" presId="urn:microsoft.com/office/officeart/2008/layout/HorizontalMultiLevelHierarchy"/>
    <dgm:cxn modelId="{9C9D2AC6-6DDF-4ABC-9D41-021E028B6AB8}" srcId="{0C9DF580-7922-47EF-A73F-ADC90EE08DC2}" destId="{BD5401D4-3257-450C-9FC7-6A25B8E30EB4}" srcOrd="3" destOrd="0" parTransId="{C89DD504-3197-453E-995E-6BDD15EA5ACF}" sibTransId="{28FE560F-4760-4914-A620-028D15C8DBC8}"/>
    <dgm:cxn modelId="{807A4581-A2F5-4244-B8A8-A85D8EB7478D}" srcId="{0C9DF580-7922-47EF-A73F-ADC90EE08DC2}" destId="{4C4EC801-F15E-4EC8-B63E-B466E2A938D1}" srcOrd="0" destOrd="0" parTransId="{318E5735-1299-4110-9DF5-70667153E745}" sibTransId="{FBD38D73-CA48-401E-A821-B29860F0E48C}"/>
    <dgm:cxn modelId="{48F1017A-6FF4-4A51-9D0D-30D894AD85F8}" type="presOf" srcId="{C89DD504-3197-453E-995E-6BDD15EA5ACF}" destId="{9D203660-C1DB-4ED0-A93E-8F4C4BE842A5}" srcOrd="0" destOrd="0" presId="urn:microsoft.com/office/officeart/2008/layout/HorizontalMultiLevelHierarchy"/>
    <dgm:cxn modelId="{D52E4721-5AF9-490F-A253-669C859F9380}" type="presOf" srcId="{201683A2-C026-47E9-92C6-F258357EAAB5}" destId="{DB7F4904-2AE4-409A-9659-5B34BA56DA4D}" srcOrd="1" destOrd="0" presId="urn:microsoft.com/office/officeart/2008/layout/HorizontalMultiLevelHierarchy"/>
    <dgm:cxn modelId="{FBD79A92-0A52-49EB-8A1E-B0DCAEE3C535}" type="presOf" srcId="{318E5735-1299-4110-9DF5-70667153E745}" destId="{126CD7DC-5715-44FC-A359-139BB1B1BC7F}" srcOrd="1" destOrd="0" presId="urn:microsoft.com/office/officeart/2008/layout/HorizontalMultiLevelHierarchy"/>
    <dgm:cxn modelId="{C6FD1FE6-9889-4F0A-84B1-3C7D508D43C3}" type="presOf" srcId="{501EFCB4-2E55-4496-8B5C-D79DED6512D7}" destId="{E5C701A7-3999-4F32-9B96-00750107E9B4}" srcOrd="0" destOrd="0" presId="urn:microsoft.com/office/officeart/2008/layout/HorizontalMultiLevelHierarchy"/>
    <dgm:cxn modelId="{59A2887C-B80D-4675-9C89-480D08647C93}" type="presOf" srcId="{BD5401D4-3257-450C-9FC7-6A25B8E30EB4}" destId="{DDDD0147-A891-44EE-9F2D-77794F424A1F}" srcOrd="0" destOrd="0" presId="urn:microsoft.com/office/officeart/2008/layout/HorizontalMultiLevelHierarchy"/>
    <dgm:cxn modelId="{0017772C-B078-4F11-8EEA-4FD35BC459CF}" type="presOf" srcId="{3EE1A2E7-4824-4820-8434-FE6739245D22}" destId="{2554BBA5-E23F-4BB7-B0DA-F64F9DA9D5DE}" srcOrd="0" destOrd="0" presId="urn:microsoft.com/office/officeart/2008/layout/HorizontalMultiLevelHierarchy"/>
    <dgm:cxn modelId="{272E05CC-7565-44A9-9D0E-B535021F6BC0}" type="presOf" srcId="{BEB2ABE8-4556-473E-8865-80E5D4DFD539}" destId="{E0CDBC91-4ED1-418A-9220-889493EF870C}" srcOrd="0" destOrd="0" presId="urn:microsoft.com/office/officeart/2008/layout/HorizontalMultiLevelHierarchy"/>
    <dgm:cxn modelId="{A5CFD9C4-D0A5-446F-BB83-92D8B009799C}" srcId="{2BFDC250-A742-48EA-8569-07DAE9B22792}" destId="{0C9DF580-7922-47EF-A73F-ADC90EE08DC2}" srcOrd="0" destOrd="0" parTransId="{538E59D6-891C-44B3-9E68-407AAD4E1DAE}" sibTransId="{98CFA7E6-2490-438A-BFBD-8B5E4969699A}"/>
    <dgm:cxn modelId="{BDB04550-B1BF-49DC-A17F-B103A1A01F2E}" type="presOf" srcId="{B5D978E9-A11E-4A57-B571-4E152A2DAFB6}" destId="{C70E8CAC-A503-49B0-A3D9-568CFF569418}" srcOrd="1" destOrd="0" presId="urn:microsoft.com/office/officeart/2008/layout/HorizontalMultiLevelHierarchy"/>
    <dgm:cxn modelId="{06C65BAB-9A34-469A-94B5-39F6C5B3E583}" type="presOf" srcId="{C89DD504-3197-453E-995E-6BDD15EA5ACF}" destId="{ABCD6A35-D1A9-4CDF-9FD4-0151E1689403}" srcOrd="1" destOrd="0" presId="urn:microsoft.com/office/officeart/2008/layout/HorizontalMultiLevelHierarchy"/>
    <dgm:cxn modelId="{DA287F4F-DB65-4B0B-ADB8-ADB025A0CF0C}" type="presOf" srcId="{4C4EC801-F15E-4EC8-B63E-B466E2A938D1}" destId="{5167355A-6013-43BD-8189-B7C4D7C5DAC1}" srcOrd="0" destOrd="0" presId="urn:microsoft.com/office/officeart/2008/layout/HorizontalMultiLevelHierarchy"/>
    <dgm:cxn modelId="{D1FDC551-8EED-4429-89CF-B16A35250476}" type="presOf" srcId="{201683A2-C026-47E9-92C6-F258357EAAB5}" destId="{0038AE4D-1966-4246-84C5-023B838B7677}" srcOrd="0" destOrd="0" presId="urn:microsoft.com/office/officeart/2008/layout/HorizontalMultiLevelHierarchy"/>
    <dgm:cxn modelId="{8E9DEB45-CB33-4478-A25D-43F4A4D0CD62}" type="presOf" srcId="{5E814C08-EB60-4173-AB8D-66F3A12DE9B2}" destId="{2D0F5BC5-8564-49D1-908B-39EFCA2D9DD2}" srcOrd="0" destOrd="0" presId="urn:microsoft.com/office/officeart/2008/layout/HorizontalMultiLevelHierarchy"/>
    <dgm:cxn modelId="{1FF4B83F-205D-4C79-8F4E-CEF70EBC1F13}" srcId="{0C9DF580-7922-47EF-A73F-ADC90EE08DC2}" destId="{BEB2ABE8-4556-473E-8865-80E5D4DFD539}" srcOrd="4" destOrd="0" parTransId="{B5D978E9-A11E-4A57-B571-4E152A2DAFB6}" sibTransId="{B9007661-5AD9-4AF5-B738-18467EE01506}"/>
    <dgm:cxn modelId="{7E110134-70D0-466B-A757-76B4E687E4A5}" type="presOf" srcId="{2BFDC250-A742-48EA-8569-07DAE9B22792}" destId="{2F9250BE-5810-4604-9E2B-67165DE65B22}" srcOrd="0" destOrd="0" presId="urn:microsoft.com/office/officeart/2008/layout/HorizontalMultiLevelHierarchy"/>
    <dgm:cxn modelId="{C485B879-ED24-4EC7-92A8-CCF3F82F4836}" type="presParOf" srcId="{2F9250BE-5810-4604-9E2B-67165DE65B22}" destId="{0477C1AE-68DF-4A53-BF38-C5AFDB3A8A16}" srcOrd="0" destOrd="0" presId="urn:microsoft.com/office/officeart/2008/layout/HorizontalMultiLevelHierarchy"/>
    <dgm:cxn modelId="{04800787-0586-40EC-9CA9-47575A1E2377}" type="presParOf" srcId="{0477C1AE-68DF-4A53-BF38-C5AFDB3A8A16}" destId="{9AF3BFA1-381B-4443-B87D-FD130556AF82}" srcOrd="0" destOrd="0" presId="urn:microsoft.com/office/officeart/2008/layout/HorizontalMultiLevelHierarchy"/>
    <dgm:cxn modelId="{1030FAAC-0CAB-49F1-93FF-F753514A5DEE}" type="presParOf" srcId="{0477C1AE-68DF-4A53-BF38-C5AFDB3A8A16}" destId="{2F8FEC85-309C-4B66-B242-423EEC0E6537}" srcOrd="1" destOrd="0" presId="urn:microsoft.com/office/officeart/2008/layout/HorizontalMultiLevelHierarchy"/>
    <dgm:cxn modelId="{B4682D27-87D8-4314-A9A3-326BC8277123}" type="presParOf" srcId="{2F8FEC85-309C-4B66-B242-423EEC0E6537}" destId="{893F1C51-E2CB-452D-AEEB-0582CDE7C560}" srcOrd="0" destOrd="0" presId="urn:microsoft.com/office/officeart/2008/layout/HorizontalMultiLevelHierarchy"/>
    <dgm:cxn modelId="{63B84C55-4A67-492A-8551-4D0A70CD2180}" type="presParOf" srcId="{893F1C51-E2CB-452D-AEEB-0582CDE7C560}" destId="{126CD7DC-5715-44FC-A359-139BB1B1BC7F}" srcOrd="0" destOrd="0" presId="urn:microsoft.com/office/officeart/2008/layout/HorizontalMultiLevelHierarchy"/>
    <dgm:cxn modelId="{00BC5844-BA8D-464D-A450-395C0B0F44C6}" type="presParOf" srcId="{2F8FEC85-309C-4B66-B242-423EEC0E6537}" destId="{98F487FC-575B-4244-952A-8BB97FC78C9B}" srcOrd="1" destOrd="0" presId="urn:microsoft.com/office/officeart/2008/layout/HorizontalMultiLevelHierarchy"/>
    <dgm:cxn modelId="{B093BD6B-3CA8-4F79-998A-892AAC032BDD}" type="presParOf" srcId="{98F487FC-575B-4244-952A-8BB97FC78C9B}" destId="{5167355A-6013-43BD-8189-B7C4D7C5DAC1}" srcOrd="0" destOrd="0" presId="urn:microsoft.com/office/officeart/2008/layout/HorizontalMultiLevelHierarchy"/>
    <dgm:cxn modelId="{E5ECA0A4-33D9-46A0-A9BE-B5AFC7E305E8}" type="presParOf" srcId="{98F487FC-575B-4244-952A-8BB97FC78C9B}" destId="{04916302-F191-4EE6-A818-1EC3E7B6F90F}" srcOrd="1" destOrd="0" presId="urn:microsoft.com/office/officeart/2008/layout/HorizontalMultiLevelHierarchy"/>
    <dgm:cxn modelId="{84733563-77F4-4350-9CF4-23F6B81D4574}" type="presParOf" srcId="{2F8FEC85-309C-4B66-B242-423EEC0E6537}" destId="{E5C701A7-3999-4F32-9B96-00750107E9B4}" srcOrd="2" destOrd="0" presId="urn:microsoft.com/office/officeart/2008/layout/HorizontalMultiLevelHierarchy"/>
    <dgm:cxn modelId="{0343D5D9-1890-404D-9E39-D97863EA47B3}" type="presParOf" srcId="{E5C701A7-3999-4F32-9B96-00750107E9B4}" destId="{754F8F88-6254-4415-BF33-869A4F966834}" srcOrd="0" destOrd="0" presId="urn:microsoft.com/office/officeart/2008/layout/HorizontalMultiLevelHierarchy"/>
    <dgm:cxn modelId="{B197759B-29D1-4DC3-A87B-8017AFDB9649}" type="presParOf" srcId="{2F8FEC85-309C-4B66-B242-423EEC0E6537}" destId="{3A03F1F5-8D5C-43BE-B404-311691C4D1BE}" srcOrd="3" destOrd="0" presId="urn:microsoft.com/office/officeart/2008/layout/HorizontalMultiLevelHierarchy"/>
    <dgm:cxn modelId="{DF151185-2AB0-4CF5-A7D1-2A35573B66CB}" type="presParOf" srcId="{3A03F1F5-8D5C-43BE-B404-311691C4D1BE}" destId="{2554BBA5-E23F-4BB7-B0DA-F64F9DA9D5DE}" srcOrd="0" destOrd="0" presId="urn:microsoft.com/office/officeart/2008/layout/HorizontalMultiLevelHierarchy"/>
    <dgm:cxn modelId="{F85BA175-A75A-47EF-BA9D-3FF8BC5123DD}" type="presParOf" srcId="{3A03F1F5-8D5C-43BE-B404-311691C4D1BE}" destId="{9604508A-5793-41F1-B784-CBC9B17E1606}" srcOrd="1" destOrd="0" presId="urn:microsoft.com/office/officeart/2008/layout/HorizontalMultiLevelHierarchy"/>
    <dgm:cxn modelId="{E5BCE550-883C-4D8E-B616-F6CA01BFA2AC}" type="presParOf" srcId="{2F8FEC85-309C-4B66-B242-423EEC0E6537}" destId="{0038AE4D-1966-4246-84C5-023B838B7677}" srcOrd="4" destOrd="0" presId="urn:microsoft.com/office/officeart/2008/layout/HorizontalMultiLevelHierarchy"/>
    <dgm:cxn modelId="{C959084B-1748-4B06-83D4-E686769E36C1}" type="presParOf" srcId="{0038AE4D-1966-4246-84C5-023B838B7677}" destId="{DB7F4904-2AE4-409A-9659-5B34BA56DA4D}" srcOrd="0" destOrd="0" presId="urn:microsoft.com/office/officeart/2008/layout/HorizontalMultiLevelHierarchy"/>
    <dgm:cxn modelId="{24AA0B42-A2E8-483D-8402-A38B3823B736}" type="presParOf" srcId="{2F8FEC85-309C-4B66-B242-423EEC0E6537}" destId="{9B33EBEA-9579-4AB0-A991-C4E75B9E592A}" srcOrd="5" destOrd="0" presId="urn:microsoft.com/office/officeart/2008/layout/HorizontalMultiLevelHierarchy"/>
    <dgm:cxn modelId="{B54E0E34-323B-4164-82C1-F80112ED5BE4}" type="presParOf" srcId="{9B33EBEA-9579-4AB0-A991-C4E75B9E592A}" destId="{2D0F5BC5-8564-49D1-908B-39EFCA2D9DD2}" srcOrd="0" destOrd="0" presId="urn:microsoft.com/office/officeart/2008/layout/HorizontalMultiLevelHierarchy"/>
    <dgm:cxn modelId="{42B436C8-C85F-4FFD-8837-75E08AB92AB0}" type="presParOf" srcId="{9B33EBEA-9579-4AB0-A991-C4E75B9E592A}" destId="{EA0886D8-14CF-4BC1-AA41-27FBEB511B6B}" srcOrd="1" destOrd="0" presId="urn:microsoft.com/office/officeart/2008/layout/HorizontalMultiLevelHierarchy"/>
    <dgm:cxn modelId="{2D609CEF-7CA1-472E-998A-C50937B96CEB}" type="presParOf" srcId="{2F8FEC85-309C-4B66-B242-423EEC0E6537}" destId="{9D203660-C1DB-4ED0-A93E-8F4C4BE842A5}" srcOrd="6" destOrd="0" presId="urn:microsoft.com/office/officeart/2008/layout/HorizontalMultiLevelHierarchy"/>
    <dgm:cxn modelId="{0E550B4E-927F-4C80-8E93-567D5B99D04F}" type="presParOf" srcId="{9D203660-C1DB-4ED0-A93E-8F4C4BE842A5}" destId="{ABCD6A35-D1A9-4CDF-9FD4-0151E1689403}" srcOrd="0" destOrd="0" presId="urn:microsoft.com/office/officeart/2008/layout/HorizontalMultiLevelHierarchy"/>
    <dgm:cxn modelId="{9118C33E-F1F3-4DA2-815D-DD086D6EED62}" type="presParOf" srcId="{2F8FEC85-309C-4B66-B242-423EEC0E6537}" destId="{63B60C64-A19D-4D82-9E4B-DF41208139F4}" srcOrd="7" destOrd="0" presId="urn:microsoft.com/office/officeart/2008/layout/HorizontalMultiLevelHierarchy"/>
    <dgm:cxn modelId="{13F18FD9-8FD5-4485-A356-0EC78BFC6A42}" type="presParOf" srcId="{63B60C64-A19D-4D82-9E4B-DF41208139F4}" destId="{DDDD0147-A891-44EE-9F2D-77794F424A1F}" srcOrd="0" destOrd="0" presId="urn:microsoft.com/office/officeart/2008/layout/HorizontalMultiLevelHierarchy"/>
    <dgm:cxn modelId="{EF475703-314E-49FC-BC35-32C16FFF9882}" type="presParOf" srcId="{63B60C64-A19D-4D82-9E4B-DF41208139F4}" destId="{04CA8398-0660-4F10-B7BC-9C61661AE115}" srcOrd="1" destOrd="0" presId="urn:microsoft.com/office/officeart/2008/layout/HorizontalMultiLevelHierarchy"/>
    <dgm:cxn modelId="{C13BA054-E2D9-48FC-AD2F-EC4435732EEA}" type="presParOf" srcId="{2F8FEC85-309C-4B66-B242-423EEC0E6537}" destId="{74CDE149-FD12-4737-86C7-418987C2CDCE}" srcOrd="8" destOrd="0" presId="urn:microsoft.com/office/officeart/2008/layout/HorizontalMultiLevelHierarchy"/>
    <dgm:cxn modelId="{DA844081-C1F6-43B3-A48A-FCFB78C9421D}" type="presParOf" srcId="{74CDE149-FD12-4737-86C7-418987C2CDCE}" destId="{C70E8CAC-A503-49B0-A3D9-568CFF569418}" srcOrd="0" destOrd="0" presId="urn:microsoft.com/office/officeart/2008/layout/HorizontalMultiLevelHierarchy"/>
    <dgm:cxn modelId="{C896E516-CF2C-4666-817E-A7439C97F53D}" type="presParOf" srcId="{2F8FEC85-309C-4B66-B242-423EEC0E6537}" destId="{BD810C9B-BE2F-4E7D-B0CB-63F997F5A3F9}" srcOrd="9" destOrd="0" presId="urn:microsoft.com/office/officeart/2008/layout/HorizontalMultiLevelHierarchy"/>
    <dgm:cxn modelId="{803864CB-CBDB-401F-8764-C812E3715D9B}" type="presParOf" srcId="{BD810C9B-BE2F-4E7D-B0CB-63F997F5A3F9}" destId="{E0CDBC91-4ED1-418A-9220-889493EF870C}" srcOrd="0" destOrd="0" presId="urn:microsoft.com/office/officeart/2008/layout/HorizontalMultiLevelHierarchy"/>
    <dgm:cxn modelId="{A8C20A6E-1BAE-4908-9920-872118AF0BB6}" type="presParOf" srcId="{BD810C9B-BE2F-4E7D-B0CB-63F997F5A3F9}" destId="{ACAAA277-EC66-47FA-B365-854FA5C6DB14}" srcOrd="1" destOrd="0" presId="urn:microsoft.com/office/officeart/2008/layout/HorizontalMultiLevelHierarchy"/>
  </dgm:cxnLst>
  <dgm:bg/>
  <dgm:whole>
    <a:effectLst>
      <a:reflection blurRad="6350" stA="50000" endA="300" endPos="550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pPr>
              <a:defRPr/>
            </a:pPr>
            <a:endParaRPr lang="es-MX"/>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pPr>
              <a:defRPr/>
            </a:pPr>
            <a:fld id="{6D257811-D829-4F57-A9E3-F84CC5687086}" type="datetimeFigureOut">
              <a:rPr lang="es-MX"/>
              <a:pPr>
                <a:defRPr/>
              </a:pPr>
              <a:t>06/06/2015</a:t>
            </a:fld>
            <a:endParaRPr lang="es-MX"/>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pPr>
              <a:defRPr/>
            </a:pPr>
            <a:endParaRPr lang="es-MX"/>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pPr>
              <a:defRPr/>
            </a:pPr>
            <a:fld id="{2B34EB95-0B3B-44C5-8B11-98B52E8CE04B}" type="slidenum">
              <a:rPr lang="es-MX"/>
              <a:pPr>
                <a:defRPr/>
              </a:pPr>
              <a:t>‹#›</a:t>
            </a:fld>
            <a:endParaRPr lang="es-MX"/>
          </a:p>
        </p:txBody>
      </p:sp>
    </p:spTree>
    <p:extLst>
      <p:ext uri="{BB962C8B-B14F-4D97-AF65-F5344CB8AC3E}">
        <p14:creationId xmlns:p14="http://schemas.microsoft.com/office/powerpoint/2010/main" val="2465993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hangingPunct="1">
              <a:defRPr sz="1200"/>
            </a:lvl1pPr>
          </a:lstStyle>
          <a:p>
            <a:pPr>
              <a:defRPr/>
            </a:pPr>
            <a:endParaRPr lang="es-MX"/>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eaLnBrk="1" hangingPunct="1">
              <a:defRPr sz="1200"/>
            </a:lvl1pPr>
          </a:lstStyle>
          <a:p>
            <a:pPr>
              <a:defRPr/>
            </a:pPr>
            <a:fld id="{F9C04C2C-40E1-4596-A747-501AD580DA0E}" type="datetimeFigureOut">
              <a:rPr lang="es-MX"/>
              <a:pPr>
                <a:defRPr/>
              </a:pPr>
              <a:t>06/06/2015</a:t>
            </a:fld>
            <a:endParaRPr lang="es-MX"/>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MX" noProof="0" smtClean="0"/>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eaLnBrk="1" hangingPunct="1">
              <a:defRPr sz="1200"/>
            </a:lvl1pPr>
          </a:lstStyle>
          <a:p>
            <a:pPr>
              <a:defRPr/>
            </a:pPr>
            <a:endParaRPr lang="es-MX"/>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eaLnBrk="1" hangingPunct="1">
              <a:defRPr sz="1200"/>
            </a:lvl1pPr>
          </a:lstStyle>
          <a:p>
            <a:pPr>
              <a:defRPr/>
            </a:pPr>
            <a:fld id="{FC29FE71-0D2B-4F3C-9416-FB2F007B2352}" type="slidenum">
              <a:rPr lang="es-MX"/>
              <a:pPr>
                <a:defRPr/>
              </a:pPr>
              <a:t>‹#›</a:t>
            </a:fld>
            <a:endParaRPr lang="es-MX"/>
          </a:p>
        </p:txBody>
      </p:sp>
    </p:spTree>
    <p:extLst>
      <p:ext uri="{BB962C8B-B14F-4D97-AF65-F5344CB8AC3E}">
        <p14:creationId xmlns:p14="http://schemas.microsoft.com/office/powerpoint/2010/main" val="1802945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1</a:t>
            </a:fld>
            <a:endParaRPr lang="es-MX"/>
          </a:p>
        </p:txBody>
      </p:sp>
    </p:spTree>
    <p:extLst>
      <p:ext uri="{BB962C8B-B14F-4D97-AF65-F5344CB8AC3E}">
        <p14:creationId xmlns:p14="http://schemas.microsoft.com/office/powerpoint/2010/main" val="963417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Preferencias</a:t>
            </a:r>
            <a:r>
              <a:rPr lang="en-US" dirty="0" smtClean="0"/>
              <a:t>,</a:t>
            </a:r>
            <a:r>
              <a:rPr lang="en-US" baseline="0" dirty="0" smtClean="0"/>
              <a:t> PCP, PFP, MAPS, PATH</a:t>
            </a:r>
          </a:p>
          <a:p>
            <a:r>
              <a:rPr lang="en-US" baseline="0" dirty="0" err="1" smtClean="0"/>
              <a:t>Apoyo</a:t>
            </a:r>
            <a:r>
              <a:rPr lang="en-US" baseline="0" dirty="0" smtClean="0"/>
              <a:t> de la </a:t>
            </a:r>
            <a:r>
              <a:rPr lang="en-US" baseline="0" dirty="0" err="1" smtClean="0"/>
              <a:t>administracion</a:t>
            </a:r>
            <a:r>
              <a:rPr lang="en-US" baseline="0" dirty="0" smtClean="0"/>
              <a:t>, </a:t>
            </a:r>
            <a:r>
              <a:rPr lang="en-US" baseline="0" dirty="0" err="1" smtClean="0"/>
              <a:t>compartir</a:t>
            </a:r>
            <a:r>
              <a:rPr lang="en-US" baseline="0" dirty="0" smtClean="0"/>
              <a:t> </a:t>
            </a:r>
            <a:r>
              <a:rPr lang="en-US" baseline="0" dirty="0" err="1" smtClean="0"/>
              <a:t>responsabilidades</a:t>
            </a:r>
            <a:endParaRPr lang="en-US" baseline="0" dirty="0" smtClean="0"/>
          </a:p>
          <a:p>
            <a:r>
              <a:rPr lang="en-US" baseline="0" dirty="0" err="1" smtClean="0"/>
              <a:t>Metas</a:t>
            </a:r>
            <a:r>
              <a:rPr lang="en-US" baseline="0" dirty="0" smtClean="0"/>
              <a:t> </a:t>
            </a:r>
            <a:r>
              <a:rPr lang="en-US" baseline="0" dirty="0" err="1" smtClean="0"/>
              <a:t>claras</a:t>
            </a:r>
            <a:r>
              <a:rPr lang="en-US" baseline="0" dirty="0" smtClean="0"/>
              <a:t>, </a:t>
            </a:r>
            <a:r>
              <a:rPr lang="en-US" baseline="0" dirty="0" err="1" smtClean="0"/>
              <a:t>que</a:t>
            </a:r>
            <a:r>
              <a:rPr lang="en-US" baseline="0" dirty="0" smtClean="0"/>
              <a:t> se </a:t>
            </a:r>
            <a:r>
              <a:rPr lang="en-US" baseline="0" dirty="0" err="1" smtClean="0"/>
              <a:t>puedan</a:t>
            </a:r>
            <a:r>
              <a:rPr lang="en-US" baseline="0" dirty="0" smtClean="0"/>
              <a:t> </a:t>
            </a:r>
            <a:r>
              <a:rPr lang="en-US" baseline="0" dirty="0" err="1" smtClean="0"/>
              <a:t>medir</a:t>
            </a:r>
            <a:r>
              <a:rPr lang="en-US" baseline="0" dirty="0" smtClean="0"/>
              <a:t> y </a:t>
            </a:r>
            <a:r>
              <a:rPr lang="en-US" baseline="0" dirty="0" err="1" smtClean="0"/>
              <a:t>realistas</a:t>
            </a:r>
            <a:r>
              <a:rPr lang="en-US" baseline="0" dirty="0" smtClean="0"/>
              <a:t> y </a:t>
            </a:r>
            <a:r>
              <a:rPr lang="en-US" baseline="0" dirty="0" err="1" smtClean="0"/>
              <a:t>obtenibles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22</a:t>
            </a:fld>
            <a:endParaRPr lang="es-MX"/>
          </a:p>
        </p:txBody>
      </p:sp>
    </p:spTree>
    <p:extLst>
      <p:ext uri="{BB962C8B-B14F-4D97-AF65-F5344CB8AC3E}">
        <p14:creationId xmlns:p14="http://schemas.microsoft.com/office/powerpoint/2010/main" val="2740968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Procedimientos</a:t>
            </a:r>
            <a:r>
              <a:rPr lang="en-US" dirty="0" smtClean="0"/>
              <a:t> </a:t>
            </a:r>
            <a:r>
              <a:rPr lang="en-US" dirty="0" err="1" smtClean="0"/>
              <a:t>legales</a:t>
            </a:r>
            <a:r>
              <a:rPr lang="en-US" dirty="0" smtClean="0"/>
              <a:t> de </a:t>
            </a:r>
            <a:r>
              <a:rPr lang="en-US" dirty="0" err="1" smtClean="0"/>
              <a:t>proteccion</a:t>
            </a:r>
            <a:r>
              <a:rPr lang="en-US" dirty="0" smtClean="0"/>
              <a:t> lo</a:t>
            </a:r>
            <a:r>
              <a:rPr lang="en-US" baseline="0" dirty="0" smtClean="0"/>
              <a:t> antes lo </a:t>
            </a:r>
            <a:r>
              <a:rPr lang="en-US" baseline="0" dirty="0" err="1" smtClean="0"/>
              <a:t>mejor</a:t>
            </a:r>
            <a:endParaRPr lang="en-US"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24</a:t>
            </a:fld>
            <a:endParaRPr lang="es-MX"/>
          </a:p>
        </p:txBody>
      </p:sp>
    </p:spTree>
    <p:extLst>
      <p:ext uri="{BB962C8B-B14F-4D97-AF65-F5344CB8AC3E}">
        <p14:creationId xmlns:p14="http://schemas.microsoft.com/office/powerpoint/2010/main" val="429016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42</a:t>
            </a:fld>
            <a:endParaRPr lang="es-MX"/>
          </a:p>
        </p:txBody>
      </p:sp>
    </p:spTree>
    <p:extLst>
      <p:ext uri="{BB962C8B-B14F-4D97-AF65-F5344CB8AC3E}">
        <p14:creationId xmlns:p14="http://schemas.microsoft.com/office/powerpoint/2010/main" val="414825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s-UY" sz="2400" dirty="0" smtClean="0">
                <a:latin typeface="Cambria" panose="02040503050406030204" pitchFamily="18" charset="0"/>
              </a:rPr>
              <a:t> </a:t>
            </a:r>
          </a:p>
          <a:p>
            <a:endParaRPr lang="es-UY"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46</a:t>
            </a:fld>
            <a:endParaRPr lang="es-MX"/>
          </a:p>
        </p:txBody>
      </p:sp>
    </p:spTree>
    <p:extLst>
      <p:ext uri="{BB962C8B-B14F-4D97-AF65-F5344CB8AC3E}">
        <p14:creationId xmlns:p14="http://schemas.microsoft.com/office/powerpoint/2010/main" val="854248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47</a:t>
            </a:fld>
            <a:endParaRPr lang="es-MX"/>
          </a:p>
        </p:txBody>
      </p:sp>
    </p:spTree>
    <p:extLst>
      <p:ext uri="{BB962C8B-B14F-4D97-AF65-F5344CB8AC3E}">
        <p14:creationId xmlns:p14="http://schemas.microsoft.com/office/powerpoint/2010/main" val="4252232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s-UY" sz="2400" dirty="0" smtClean="0">
                <a:latin typeface="Cambria" panose="02040503050406030204" pitchFamily="18" charset="0"/>
              </a:rPr>
              <a:t> </a:t>
            </a:r>
          </a:p>
          <a:p>
            <a:endParaRPr lang="es-UY"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48</a:t>
            </a:fld>
            <a:endParaRPr lang="es-MX"/>
          </a:p>
        </p:txBody>
      </p:sp>
    </p:spTree>
    <p:extLst>
      <p:ext uri="{BB962C8B-B14F-4D97-AF65-F5344CB8AC3E}">
        <p14:creationId xmlns:p14="http://schemas.microsoft.com/office/powerpoint/2010/main" val="855636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s-UY" sz="2400" dirty="0" smtClean="0">
                <a:latin typeface="Cambria" panose="02040503050406030204" pitchFamily="18" charset="0"/>
              </a:rPr>
              <a:t> </a:t>
            </a:r>
          </a:p>
          <a:p>
            <a:endParaRPr lang="es-UY"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49</a:t>
            </a:fld>
            <a:endParaRPr lang="es-MX"/>
          </a:p>
        </p:txBody>
      </p:sp>
    </p:spTree>
    <p:extLst>
      <p:ext uri="{BB962C8B-B14F-4D97-AF65-F5344CB8AC3E}">
        <p14:creationId xmlns:p14="http://schemas.microsoft.com/office/powerpoint/2010/main" val="341586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2</a:t>
            </a:fld>
            <a:endParaRPr lang="es-MX"/>
          </a:p>
        </p:txBody>
      </p:sp>
    </p:spTree>
    <p:extLst>
      <p:ext uri="{BB962C8B-B14F-4D97-AF65-F5344CB8AC3E}">
        <p14:creationId xmlns:p14="http://schemas.microsoft.com/office/powerpoint/2010/main" val="52130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Y" dirty="0" smtClean="0"/>
              <a:t>Leyes</a:t>
            </a:r>
            <a:r>
              <a:rPr lang="es-UY" baseline="0" dirty="0" smtClean="0"/>
              <a:t> o reglamentaciones?</a:t>
            </a:r>
            <a:endParaRPr lang="es-UY"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3</a:t>
            </a:fld>
            <a:endParaRPr lang="es-MX"/>
          </a:p>
        </p:txBody>
      </p:sp>
    </p:spTree>
    <p:extLst>
      <p:ext uri="{BB962C8B-B14F-4D97-AF65-F5344CB8AC3E}">
        <p14:creationId xmlns:p14="http://schemas.microsoft.com/office/powerpoint/2010/main" val="70284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4</a:t>
            </a:fld>
            <a:endParaRPr lang="es-MX"/>
          </a:p>
        </p:txBody>
      </p:sp>
    </p:spTree>
    <p:extLst>
      <p:ext uri="{BB962C8B-B14F-4D97-AF65-F5344CB8AC3E}">
        <p14:creationId xmlns:p14="http://schemas.microsoft.com/office/powerpoint/2010/main" val="56764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 school</a:t>
            </a:r>
            <a:endParaRPr lang="es-UY"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6</a:t>
            </a:fld>
            <a:endParaRPr lang="es-MX"/>
          </a:p>
        </p:txBody>
      </p:sp>
    </p:spTree>
    <p:extLst>
      <p:ext uri="{BB962C8B-B14F-4D97-AF65-F5344CB8AC3E}">
        <p14:creationId xmlns:p14="http://schemas.microsoft.com/office/powerpoint/2010/main" val="9391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Y" dirty="0" smtClean="0"/>
              <a:t>Proporcionar servicios para cubrir</a:t>
            </a:r>
            <a:endParaRPr lang="es-UY"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7</a:t>
            </a:fld>
            <a:endParaRPr lang="es-MX"/>
          </a:p>
        </p:txBody>
      </p:sp>
    </p:spTree>
    <p:extLst>
      <p:ext uri="{BB962C8B-B14F-4D97-AF65-F5344CB8AC3E}">
        <p14:creationId xmlns:p14="http://schemas.microsoft.com/office/powerpoint/2010/main" val="412034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eaLnBrk="1" hangingPunct="1">
              <a:buFont typeface="Calibri Light" panose="020F0302020204030204" pitchFamily="34" charset="0"/>
              <a:buAutoNum type="arabicPeriod"/>
            </a:pPr>
            <a:r>
              <a:rPr lang="es-UY" altLang="es-MX" sz="1200" dirty="0" smtClean="0">
                <a:solidFill>
                  <a:schemeClr val="tx1">
                    <a:lumMod val="95000"/>
                    <a:lumOff val="5000"/>
                  </a:schemeClr>
                </a:solidFill>
                <a:latin typeface="Cambria" panose="02040503050406030204" pitchFamily="18" charset="0"/>
              </a:rPr>
              <a:t>Cero Rechazo</a:t>
            </a:r>
            <a:r>
              <a:rPr lang="es-UY" altLang="es-MX" sz="1200" baseline="0" dirty="0" smtClean="0">
                <a:solidFill>
                  <a:schemeClr val="tx1">
                    <a:lumMod val="95000"/>
                    <a:lumOff val="5000"/>
                  </a:schemeClr>
                </a:solidFill>
                <a:latin typeface="Cambria" panose="02040503050406030204" pitchFamily="18" charset="0"/>
              </a:rPr>
              <a:t>  2 </a:t>
            </a:r>
            <a:r>
              <a:rPr lang="es-UY" altLang="es-MX" sz="1200" dirty="0" smtClean="0">
                <a:solidFill>
                  <a:schemeClr val="tx1">
                    <a:lumMod val="95000"/>
                    <a:lumOff val="5000"/>
                  </a:schemeClr>
                </a:solidFill>
                <a:latin typeface="Cambria" panose="02040503050406030204" pitchFamily="18" charset="0"/>
              </a:rPr>
              <a:t>Identificación y Evaluación no Discriminatoria</a:t>
            </a:r>
            <a:r>
              <a:rPr lang="es-UY" altLang="es-MX" sz="1200" baseline="0" dirty="0" smtClean="0">
                <a:solidFill>
                  <a:schemeClr val="tx1">
                    <a:lumMod val="95000"/>
                    <a:lumOff val="5000"/>
                  </a:schemeClr>
                </a:solidFill>
                <a:latin typeface="Cambria" panose="02040503050406030204" pitchFamily="18" charset="0"/>
              </a:rPr>
              <a:t> 3 </a:t>
            </a:r>
            <a:r>
              <a:rPr lang="es-UY" altLang="es-MX" sz="1200" dirty="0" smtClean="0">
                <a:solidFill>
                  <a:schemeClr val="tx1">
                    <a:lumMod val="95000"/>
                    <a:lumOff val="5000"/>
                  </a:schemeClr>
                </a:solidFill>
                <a:latin typeface="Cambria" panose="02040503050406030204" pitchFamily="18" charset="0"/>
              </a:rPr>
              <a:t>Educación Pública Apropiada Gratuita (FAPE)</a:t>
            </a:r>
            <a:r>
              <a:rPr lang="es-UY" altLang="es-MX" sz="1200" baseline="0" dirty="0" smtClean="0">
                <a:solidFill>
                  <a:schemeClr val="tx1">
                    <a:lumMod val="95000"/>
                    <a:lumOff val="5000"/>
                  </a:schemeClr>
                </a:solidFill>
                <a:latin typeface="Cambria" panose="02040503050406030204" pitchFamily="18" charset="0"/>
              </a:rPr>
              <a:t> 4 </a:t>
            </a:r>
            <a:r>
              <a:rPr lang="es-UY" altLang="es-MX" sz="1200" dirty="0" smtClean="0">
                <a:solidFill>
                  <a:schemeClr val="tx1">
                    <a:lumMod val="95000"/>
                    <a:lumOff val="5000"/>
                  </a:schemeClr>
                </a:solidFill>
                <a:latin typeface="Cambria" panose="02040503050406030204" pitchFamily="18" charset="0"/>
              </a:rPr>
              <a:t>Entorno Menos Restringido (LRE)</a:t>
            </a:r>
            <a:r>
              <a:rPr lang="es-UY" altLang="es-MX" sz="1200" baseline="0" dirty="0" smtClean="0">
                <a:solidFill>
                  <a:schemeClr val="tx1">
                    <a:lumMod val="95000"/>
                    <a:lumOff val="5000"/>
                  </a:schemeClr>
                </a:solidFill>
                <a:latin typeface="Cambria" panose="02040503050406030204" pitchFamily="18" charset="0"/>
              </a:rPr>
              <a:t> 5 </a:t>
            </a:r>
            <a:r>
              <a:rPr lang="es-UY" altLang="es-MX" sz="1200" dirty="0" smtClean="0">
                <a:solidFill>
                  <a:schemeClr val="tx1">
                    <a:lumMod val="95000"/>
                    <a:lumOff val="5000"/>
                  </a:schemeClr>
                </a:solidFill>
                <a:latin typeface="Cambria" panose="02040503050406030204" pitchFamily="18" charset="0"/>
              </a:rPr>
              <a:t>Derechos de Procedimiento Debido Legal</a:t>
            </a:r>
            <a:r>
              <a:rPr lang="es-UY" altLang="es-MX" sz="1200" baseline="0" dirty="0" smtClean="0">
                <a:solidFill>
                  <a:schemeClr val="tx1">
                    <a:lumMod val="95000"/>
                    <a:lumOff val="5000"/>
                  </a:schemeClr>
                </a:solidFill>
                <a:latin typeface="Cambria" panose="02040503050406030204" pitchFamily="18" charset="0"/>
              </a:rPr>
              <a:t> 6 </a:t>
            </a:r>
            <a:r>
              <a:rPr lang="es-UY" altLang="es-MX" sz="1200" dirty="0" smtClean="0">
                <a:solidFill>
                  <a:schemeClr val="tx1">
                    <a:lumMod val="95000"/>
                    <a:lumOff val="5000"/>
                  </a:schemeClr>
                </a:solidFill>
                <a:latin typeface="Cambria" panose="02040503050406030204" pitchFamily="18" charset="0"/>
              </a:rPr>
              <a:t>La Participación del Padre de Familia y el estudiante para tomar decisiones.</a:t>
            </a:r>
          </a:p>
          <a:p>
            <a:endParaRPr lang="es-UY"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8</a:t>
            </a:fld>
            <a:endParaRPr lang="es-MX"/>
          </a:p>
        </p:txBody>
      </p:sp>
    </p:spTree>
    <p:extLst>
      <p:ext uri="{BB962C8B-B14F-4D97-AF65-F5344CB8AC3E}">
        <p14:creationId xmlns:p14="http://schemas.microsoft.com/office/powerpoint/2010/main" val="1771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14</a:t>
            </a:fld>
            <a:endParaRPr lang="es-MX"/>
          </a:p>
        </p:txBody>
      </p:sp>
    </p:spTree>
    <p:extLst>
      <p:ext uri="{BB962C8B-B14F-4D97-AF65-F5344CB8AC3E}">
        <p14:creationId xmlns:p14="http://schemas.microsoft.com/office/powerpoint/2010/main" val="219578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Y" sz="1200" b="1" dirty="0" smtClean="0">
                <a:solidFill>
                  <a:srgbClr val="0000FF"/>
                </a:solidFill>
                <a:latin typeface="Cambria" pitchFamily="18" charset="0"/>
              </a:rPr>
              <a:t>(Programa Individual de Educación) </a:t>
            </a:r>
            <a:endParaRPr lang="en-US" dirty="0"/>
          </a:p>
        </p:txBody>
      </p:sp>
      <p:sp>
        <p:nvSpPr>
          <p:cNvPr id="4" name="Slide Number Placeholder 3"/>
          <p:cNvSpPr>
            <a:spLocks noGrp="1"/>
          </p:cNvSpPr>
          <p:nvPr>
            <p:ph type="sldNum" sz="quarter" idx="10"/>
          </p:nvPr>
        </p:nvSpPr>
        <p:spPr/>
        <p:txBody>
          <a:bodyPr/>
          <a:lstStyle/>
          <a:p>
            <a:pPr>
              <a:defRPr/>
            </a:pPr>
            <a:fld id="{FC29FE71-0D2B-4F3C-9416-FB2F007B2352}" type="slidenum">
              <a:rPr lang="es-MX" smtClean="0"/>
              <a:pPr>
                <a:defRPr/>
              </a:pPr>
              <a:t>18</a:t>
            </a:fld>
            <a:endParaRPr lang="es-MX"/>
          </a:p>
        </p:txBody>
      </p:sp>
    </p:spTree>
    <p:extLst>
      <p:ext uri="{BB962C8B-B14F-4D97-AF65-F5344CB8AC3E}">
        <p14:creationId xmlns:p14="http://schemas.microsoft.com/office/powerpoint/2010/main" val="2218087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fld id="{7C6498DF-F811-407D-A894-BC41C4EDD45B}" type="datetime1">
              <a:rPr lang="en-US" smtClean="0"/>
              <a:pPr>
                <a:defRPr/>
              </a:pPr>
              <a:t>6/6/2015</a:t>
            </a:fld>
            <a:endParaRPr lang="en-US"/>
          </a:p>
        </p:txBody>
      </p:sp>
      <p:sp>
        <p:nvSpPr>
          <p:cNvPr id="5" name="Footer Placeholder 4"/>
          <p:cNvSpPr>
            <a:spLocks noGrp="1"/>
          </p:cNvSpPr>
          <p:nvPr>
            <p:ph type="ftr" sz="quarter" idx="11"/>
          </p:nvPr>
        </p:nvSpPr>
        <p:spPr>
          <a:xfrm>
            <a:off x="2692397" y="5037663"/>
            <a:ext cx="5214635" cy="279400"/>
          </a:xfrm>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a:xfrm>
            <a:off x="8956900" y="5037663"/>
            <a:ext cx="551167" cy="279400"/>
          </a:xfrm>
        </p:spPr>
        <p:txBody>
          <a:bodyPr/>
          <a:lstStyle/>
          <a:p>
            <a:pPr>
              <a:defRPr/>
            </a:pPr>
            <a:fld id="{EFE40230-9762-4A5C-890C-15353ADA74FA}" type="slidenum">
              <a:rPr lang="en-US" smtClean="0"/>
              <a:pPr>
                <a:defRPr/>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30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C0E3329-9DF0-46F3-A613-168EDB99651B}" type="datetime1">
              <a:rPr lang="en-US" smtClean="0"/>
              <a:pPr>
                <a:defRPr/>
              </a:pPr>
              <a:t>6/6/2015</a:t>
            </a:fld>
            <a:endParaRPr lang="en-US"/>
          </a:p>
        </p:txBody>
      </p:sp>
      <p:sp>
        <p:nvSpPr>
          <p:cNvPr id="6" name="Footer Placeholder 5"/>
          <p:cNvSpPr>
            <a:spLocks noGrp="1"/>
          </p:cNvSpPr>
          <p:nvPr>
            <p:ph type="ftr" sz="quarter" idx="11"/>
          </p:nvPr>
        </p:nvSpPr>
        <p:spPr/>
        <p:txBody>
          <a:bodyPr/>
          <a:lstStyle/>
          <a:p>
            <a:pPr>
              <a:defRPr/>
            </a:pPr>
            <a:r>
              <a:rPr lang="en-US" smtClean="0"/>
              <a:t>Myrna Medina &amp; Clara Berg</a:t>
            </a:r>
            <a:endParaRPr lang="en-US"/>
          </a:p>
        </p:txBody>
      </p:sp>
      <p:sp>
        <p:nvSpPr>
          <p:cNvPr id="7" name="Slide Number Placeholder 6"/>
          <p:cNvSpPr>
            <a:spLocks noGrp="1"/>
          </p:cNvSpPr>
          <p:nvPr>
            <p:ph type="sldNum" sz="quarter" idx="12"/>
          </p:nvPr>
        </p:nvSpPr>
        <p:spPr/>
        <p:txBody>
          <a:bodyPr/>
          <a:lstStyle/>
          <a:p>
            <a:pPr>
              <a:defRPr/>
            </a:pPr>
            <a:fld id="{C10E76B3-F46D-43AC-9683-56910A5BF38F}" type="slidenum">
              <a:rPr lang="en-US" smtClean="0"/>
              <a:pPr>
                <a:defRPr/>
              </a:pPr>
              <a:t>‹#›</a:t>
            </a:fld>
            <a:endParaRPr lang="en-US"/>
          </a:p>
        </p:txBody>
      </p:sp>
    </p:spTree>
    <p:extLst>
      <p:ext uri="{BB962C8B-B14F-4D97-AF65-F5344CB8AC3E}">
        <p14:creationId xmlns:p14="http://schemas.microsoft.com/office/powerpoint/2010/main" val="42224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FDC2E19-F089-4741-A5F1-A0024B65610A}" type="datetime1">
              <a:rPr lang="en-US" smtClean="0"/>
              <a:pPr>
                <a:defRPr/>
              </a:pPr>
              <a:t>6/6/2015</a:t>
            </a:fld>
            <a:endParaRPr lang="en-US"/>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C10E76B3-F46D-43AC-9683-56910A5BF38F}" type="slidenum">
              <a:rPr lang="en-US" smtClean="0"/>
              <a:pPr>
                <a:defRPr/>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45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CA83FA2-F9D1-4826-B0A0-3F882BD296A5}" type="datetime1">
              <a:rPr lang="en-US" smtClean="0"/>
              <a:pPr>
                <a:defRPr/>
              </a:pPr>
              <a:t>6/6/2015</a:t>
            </a:fld>
            <a:endParaRPr lang="en-US"/>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C10E76B3-F46D-43AC-9683-56910A5BF38F}" type="slidenum">
              <a:rPr lang="en-US" smtClean="0"/>
              <a:pPr>
                <a:defRPr/>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180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85AB068-56B5-4AC6-872D-4A73205844C0}" type="datetime1">
              <a:rPr lang="en-US" smtClean="0"/>
              <a:pPr>
                <a:defRPr/>
              </a:pPr>
              <a:t>6/6/2015</a:t>
            </a:fld>
            <a:endParaRPr lang="en-US"/>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C10E76B3-F46D-43AC-9683-56910A5BF38F}" type="slidenum">
              <a:rPr lang="en-US" smtClean="0"/>
              <a:pPr>
                <a:defRPr/>
              </a:pPr>
              <a:t>‹#›</a:t>
            </a:fld>
            <a:endParaRPr lang="en-US"/>
          </a:p>
        </p:txBody>
      </p:sp>
    </p:spTree>
    <p:extLst>
      <p:ext uri="{BB962C8B-B14F-4D97-AF65-F5344CB8AC3E}">
        <p14:creationId xmlns:p14="http://schemas.microsoft.com/office/powerpoint/2010/main" val="181797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E80250B-A8B1-436D-9109-610E4F58BAA8}" type="datetime1">
              <a:rPr lang="en-US" smtClean="0"/>
              <a:pPr>
                <a:defRPr/>
              </a:pPr>
              <a:t>6/6/2015</a:t>
            </a:fld>
            <a:endParaRPr lang="en-US"/>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C10E76B3-F46D-43AC-9683-56910A5BF38F}" type="slidenum">
              <a:rPr lang="en-US" smtClean="0"/>
              <a:pPr>
                <a:defRPr/>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206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024E99A-8340-4335-9E7E-F109C9C48E35}" type="datetime1">
              <a:rPr lang="en-US" smtClean="0"/>
              <a:pPr>
                <a:defRPr/>
              </a:pPr>
              <a:t>6/6/2015</a:t>
            </a:fld>
            <a:endParaRPr lang="en-US"/>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C10E76B3-F46D-43AC-9683-56910A5BF38F}" type="slidenum">
              <a:rPr lang="en-US" smtClean="0"/>
              <a:pPr>
                <a:defRPr/>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139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6CEDE4E-3A9A-4A1F-895E-FE8AAE3B60B1}" type="datetime1">
              <a:rPr lang="en-US" smtClean="0"/>
              <a:pPr>
                <a:defRPr/>
              </a:pPr>
              <a:t>6/6/2015</a:t>
            </a:fld>
            <a:endParaRPr lang="en-US"/>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A14F4715-0084-4AE7-A161-5BC7F79F74A6}"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1787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647C282-D92B-449C-951B-BF5C9325342D}" type="datetime1">
              <a:rPr lang="en-US" smtClean="0"/>
              <a:pPr>
                <a:defRPr/>
              </a:pPr>
              <a:t>6/6/2015</a:t>
            </a:fld>
            <a:endParaRPr lang="en-US"/>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929B4022-F893-4640-A68A-59798CC16384}" type="slidenum">
              <a:rPr lang="en-US" smtClean="0"/>
              <a:pPr>
                <a:defRPr/>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65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5FEA5EB-6433-479E-9674-11F2CA9085D7}" type="datetime1">
              <a:rPr lang="en-US" smtClean="0"/>
              <a:pPr>
                <a:defRPr/>
              </a:pPr>
              <a:t>6/6/2015</a:t>
            </a:fld>
            <a:endParaRPr lang="en-US"/>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E4CCF0D9-9618-47B9-88FC-3A72216FD2F3}" type="slidenum">
              <a:rPr lang="en-US" smtClean="0"/>
              <a:pPr>
                <a:defRPr/>
              </a:pPr>
              <a:t>‹#›</a:t>
            </a:fld>
            <a:endParaRPr lang="en-US"/>
          </a:p>
        </p:txBody>
      </p:sp>
    </p:spTree>
    <p:extLst>
      <p:ext uri="{BB962C8B-B14F-4D97-AF65-F5344CB8AC3E}">
        <p14:creationId xmlns:p14="http://schemas.microsoft.com/office/powerpoint/2010/main" val="30825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298D37D-B493-4054-9C68-9F26ED6C95A2}" type="datetime1">
              <a:rPr lang="en-US" smtClean="0"/>
              <a:pPr>
                <a:defRPr/>
              </a:pPr>
              <a:t>6/6/2015</a:t>
            </a:fld>
            <a:endParaRPr lang="en-US"/>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191872A2-896B-4B26-873A-C5347D692F15}" type="slidenum">
              <a:rPr lang="en-US" smtClean="0"/>
              <a:pPr>
                <a:defRPr/>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571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E87609AC-6FA5-46F1-8F36-FF50C40DF3C5}" type="datetime1">
              <a:rPr lang="en-US" smtClean="0"/>
              <a:pPr>
                <a:defRPr/>
              </a:pPr>
              <a:t>6/6/2015</a:t>
            </a:fld>
            <a:endParaRPr lang="en-US"/>
          </a:p>
        </p:txBody>
      </p:sp>
      <p:sp>
        <p:nvSpPr>
          <p:cNvPr id="6" name="Footer Placeholder 5"/>
          <p:cNvSpPr>
            <a:spLocks noGrp="1"/>
          </p:cNvSpPr>
          <p:nvPr>
            <p:ph type="ftr" sz="quarter" idx="11"/>
          </p:nvPr>
        </p:nvSpPr>
        <p:spPr/>
        <p:txBody>
          <a:bodyPr/>
          <a:lstStyle/>
          <a:p>
            <a:pPr>
              <a:defRPr/>
            </a:pPr>
            <a:r>
              <a:rPr lang="en-US" smtClean="0"/>
              <a:t>Myrna Medina &amp; Clara Berg</a:t>
            </a:r>
            <a:endParaRPr lang="en-US"/>
          </a:p>
        </p:txBody>
      </p:sp>
      <p:sp>
        <p:nvSpPr>
          <p:cNvPr id="7" name="Slide Number Placeholder 6"/>
          <p:cNvSpPr>
            <a:spLocks noGrp="1"/>
          </p:cNvSpPr>
          <p:nvPr>
            <p:ph type="sldNum" sz="quarter" idx="12"/>
          </p:nvPr>
        </p:nvSpPr>
        <p:spPr/>
        <p:txBody>
          <a:bodyPr/>
          <a:lstStyle/>
          <a:p>
            <a:pPr>
              <a:defRPr/>
            </a:pPr>
            <a:fld id="{BE8F70AF-DE9F-4AC9-99A8-654B23814D38}" type="slidenum">
              <a:rPr lang="en-US" smtClean="0"/>
              <a:pPr>
                <a:defRPr/>
              </a:pPr>
              <a:t>‹#›</a:t>
            </a:fld>
            <a:endParaRPr lang="en-US"/>
          </a:p>
        </p:txBody>
      </p:sp>
    </p:spTree>
    <p:extLst>
      <p:ext uri="{BB962C8B-B14F-4D97-AF65-F5344CB8AC3E}">
        <p14:creationId xmlns:p14="http://schemas.microsoft.com/office/powerpoint/2010/main" val="136761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0E1C949-F1AC-457D-AC9A-56E9C691F96A}" type="datetime1">
              <a:rPr lang="en-US" smtClean="0"/>
              <a:pPr>
                <a:defRPr/>
              </a:pPr>
              <a:t>6/6/2015</a:t>
            </a:fld>
            <a:endParaRPr lang="en-US"/>
          </a:p>
        </p:txBody>
      </p:sp>
      <p:sp>
        <p:nvSpPr>
          <p:cNvPr id="8" name="Footer Placeholder 7"/>
          <p:cNvSpPr>
            <a:spLocks noGrp="1"/>
          </p:cNvSpPr>
          <p:nvPr>
            <p:ph type="ftr" sz="quarter" idx="11"/>
          </p:nvPr>
        </p:nvSpPr>
        <p:spPr/>
        <p:txBody>
          <a:bodyPr/>
          <a:lstStyle/>
          <a:p>
            <a:pPr>
              <a:defRPr/>
            </a:pPr>
            <a:r>
              <a:rPr lang="en-US" smtClean="0"/>
              <a:t>Myrna Medina &amp; Clara Berg</a:t>
            </a:r>
            <a:endParaRPr lang="en-US"/>
          </a:p>
        </p:txBody>
      </p:sp>
      <p:sp>
        <p:nvSpPr>
          <p:cNvPr id="9" name="Slide Number Placeholder 8"/>
          <p:cNvSpPr>
            <a:spLocks noGrp="1"/>
          </p:cNvSpPr>
          <p:nvPr>
            <p:ph type="sldNum" sz="quarter" idx="12"/>
          </p:nvPr>
        </p:nvSpPr>
        <p:spPr/>
        <p:txBody>
          <a:bodyPr/>
          <a:lstStyle/>
          <a:p>
            <a:pPr>
              <a:defRPr/>
            </a:pPr>
            <a:fld id="{4BBD2495-01B5-4409-B093-D41A879CCFB5}" type="slidenum">
              <a:rPr lang="en-US" smtClean="0"/>
              <a:pPr>
                <a:defRPr/>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337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B812690F-961C-4CD8-AF98-19956AE946CD}" type="datetime1">
              <a:rPr lang="en-US" smtClean="0"/>
              <a:pPr>
                <a:defRPr/>
              </a:pPr>
              <a:t>6/6/2015</a:t>
            </a:fld>
            <a:endParaRPr lang="en-US"/>
          </a:p>
        </p:txBody>
      </p:sp>
      <p:sp>
        <p:nvSpPr>
          <p:cNvPr id="4" name="Footer Placeholder 3"/>
          <p:cNvSpPr>
            <a:spLocks noGrp="1"/>
          </p:cNvSpPr>
          <p:nvPr>
            <p:ph type="ftr" sz="quarter" idx="11"/>
          </p:nvPr>
        </p:nvSpPr>
        <p:spPr/>
        <p:txBody>
          <a:bodyPr/>
          <a:lstStyle/>
          <a:p>
            <a:pPr>
              <a:defRPr/>
            </a:pPr>
            <a:r>
              <a:rPr lang="en-US" smtClean="0"/>
              <a:t>Myrna Medina &amp; Clara Berg</a:t>
            </a:r>
            <a:endParaRPr lang="en-US"/>
          </a:p>
        </p:txBody>
      </p:sp>
      <p:sp>
        <p:nvSpPr>
          <p:cNvPr id="5" name="Slide Number Placeholder 4"/>
          <p:cNvSpPr>
            <a:spLocks noGrp="1"/>
          </p:cNvSpPr>
          <p:nvPr>
            <p:ph type="sldNum" sz="quarter" idx="12"/>
          </p:nvPr>
        </p:nvSpPr>
        <p:spPr/>
        <p:txBody>
          <a:bodyPr/>
          <a:lstStyle/>
          <a:p>
            <a:pPr>
              <a:defRPr/>
            </a:pPr>
            <a:fld id="{239BB08F-3E84-4606-ACEC-D612A5AC2C93}" type="slidenum">
              <a:rPr lang="en-US" smtClean="0"/>
              <a:pPr>
                <a:defRPr/>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57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8AC6E49-8229-42B7-A70B-CA2F83CF566B}" type="datetime1">
              <a:rPr lang="en-US" smtClean="0"/>
              <a:pPr>
                <a:defRPr/>
              </a:pPr>
              <a:t>6/6/2015</a:t>
            </a:fld>
            <a:endParaRPr lang="en-US"/>
          </a:p>
        </p:txBody>
      </p:sp>
      <p:sp>
        <p:nvSpPr>
          <p:cNvPr id="3" name="Footer Placeholder 2"/>
          <p:cNvSpPr>
            <a:spLocks noGrp="1"/>
          </p:cNvSpPr>
          <p:nvPr>
            <p:ph type="ftr" sz="quarter" idx="11"/>
          </p:nvPr>
        </p:nvSpPr>
        <p:spPr/>
        <p:txBody>
          <a:bodyPr/>
          <a:lstStyle/>
          <a:p>
            <a:pPr>
              <a:defRPr/>
            </a:pPr>
            <a:r>
              <a:rPr lang="en-US" smtClean="0"/>
              <a:t>Myrna Medina &amp; Clara Berg</a:t>
            </a:r>
            <a:endParaRPr lang="en-US"/>
          </a:p>
        </p:txBody>
      </p:sp>
      <p:sp>
        <p:nvSpPr>
          <p:cNvPr id="4" name="Slide Number Placeholder 3"/>
          <p:cNvSpPr>
            <a:spLocks noGrp="1"/>
          </p:cNvSpPr>
          <p:nvPr>
            <p:ph type="sldNum" sz="quarter" idx="12"/>
          </p:nvPr>
        </p:nvSpPr>
        <p:spPr/>
        <p:txBody>
          <a:bodyPr/>
          <a:lstStyle/>
          <a:p>
            <a:pPr>
              <a:defRPr/>
            </a:pPr>
            <a:fld id="{27CEF550-92FC-4DD4-8AD5-2F342390A2DC}" type="slidenum">
              <a:rPr lang="en-US" smtClean="0"/>
              <a:pPr>
                <a:defRPr/>
              </a:pPr>
              <a:t>‹#›</a:t>
            </a:fld>
            <a:endParaRPr lang="en-US"/>
          </a:p>
        </p:txBody>
      </p:sp>
    </p:spTree>
    <p:extLst>
      <p:ext uri="{BB962C8B-B14F-4D97-AF65-F5344CB8AC3E}">
        <p14:creationId xmlns:p14="http://schemas.microsoft.com/office/powerpoint/2010/main" val="337190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795556F-0865-480A-80C1-A995BED2B29F}" type="datetime1">
              <a:rPr lang="en-US" smtClean="0"/>
              <a:pPr>
                <a:defRPr/>
              </a:pPr>
              <a:t>6/6/2015</a:t>
            </a:fld>
            <a:endParaRPr lang="en-US"/>
          </a:p>
        </p:txBody>
      </p:sp>
      <p:sp>
        <p:nvSpPr>
          <p:cNvPr id="6" name="Footer Placeholder 5"/>
          <p:cNvSpPr>
            <a:spLocks noGrp="1"/>
          </p:cNvSpPr>
          <p:nvPr>
            <p:ph type="ftr" sz="quarter" idx="11"/>
          </p:nvPr>
        </p:nvSpPr>
        <p:spPr/>
        <p:txBody>
          <a:bodyPr/>
          <a:lstStyle/>
          <a:p>
            <a:pPr>
              <a:defRPr/>
            </a:pPr>
            <a:r>
              <a:rPr lang="en-US" smtClean="0"/>
              <a:t>Myrna Medina &amp; Clara Berg</a:t>
            </a:r>
            <a:endParaRPr lang="en-US"/>
          </a:p>
        </p:txBody>
      </p:sp>
      <p:sp>
        <p:nvSpPr>
          <p:cNvPr id="7" name="Slide Number Placeholder 6"/>
          <p:cNvSpPr>
            <a:spLocks noGrp="1"/>
          </p:cNvSpPr>
          <p:nvPr>
            <p:ph type="sldNum" sz="quarter" idx="12"/>
          </p:nvPr>
        </p:nvSpPr>
        <p:spPr/>
        <p:txBody>
          <a:bodyPr/>
          <a:lstStyle/>
          <a:p>
            <a:pPr>
              <a:defRPr/>
            </a:pPr>
            <a:fld id="{50854E1C-3145-405E-A96D-8F3264AF7318}" type="slidenum">
              <a:rPr lang="en-US" smtClean="0"/>
              <a:pPr>
                <a:defRPr/>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370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86755F8-C09C-46AF-8A84-8AE9713EB59F}" type="datetime1">
              <a:rPr lang="en-US" smtClean="0"/>
              <a:pPr>
                <a:defRPr/>
              </a:pPr>
              <a:t>6/6/2015</a:t>
            </a:fld>
            <a:endParaRPr lang="en-US"/>
          </a:p>
        </p:txBody>
      </p:sp>
      <p:sp>
        <p:nvSpPr>
          <p:cNvPr id="6" name="Footer Placeholder 5"/>
          <p:cNvSpPr>
            <a:spLocks noGrp="1"/>
          </p:cNvSpPr>
          <p:nvPr>
            <p:ph type="ftr" sz="quarter" idx="11"/>
          </p:nvPr>
        </p:nvSpPr>
        <p:spPr/>
        <p:txBody>
          <a:bodyPr/>
          <a:lstStyle/>
          <a:p>
            <a:pPr>
              <a:defRPr/>
            </a:pPr>
            <a:r>
              <a:rPr lang="en-US" smtClean="0"/>
              <a:t>Myrna Medina &amp; Clara Berg</a:t>
            </a:r>
            <a:endParaRPr lang="en-US"/>
          </a:p>
        </p:txBody>
      </p:sp>
      <p:sp>
        <p:nvSpPr>
          <p:cNvPr id="7" name="Slide Number Placeholder 6"/>
          <p:cNvSpPr>
            <a:spLocks noGrp="1"/>
          </p:cNvSpPr>
          <p:nvPr>
            <p:ph type="sldNum" sz="quarter" idx="12"/>
          </p:nvPr>
        </p:nvSpPr>
        <p:spPr/>
        <p:txBody>
          <a:bodyPr/>
          <a:lstStyle/>
          <a:p>
            <a:pPr>
              <a:defRPr/>
            </a:pPr>
            <a:fld id="{F94C08CB-12B9-46D5-ADCD-9864264784B6}" type="slidenum">
              <a:rPr lang="en-US" smtClean="0"/>
              <a:pPr>
                <a:defRPr/>
              </a:pPr>
              <a:t>‹#›</a:t>
            </a:fld>
            <a:endParaRPr lang="en-US"/>
          </a:p>
        </p:txBody>
      </p:sp>
    </p:spTree>
    <p:extLst>
      <p:ext uri="{BB962C8B-B14F-4D97-AF65-F5344CB8AC3E}">
        <p14:creationId xmlns:p14="http://schemas.microsoft.com/office/powerpoint/2010/main" val="199402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E065D3A-8EED-42BC-936A-8E10AAD2680D}" type="datetime1">
              <a:rPr lang="en-US" smtClean="0"/>
              <a:pPr>
                <a:defRPr/>
              </a:pPr>
              <a:t>6/6/2015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smtClean="0"/>
              <a:t>Myrna Medina &amp; Clara Berg</a:t>
            </a: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C10E76B3-F46D-43AC-9683-56910A5BF38F}" type="slidenum">
              <a:rPr lang="en-US" smtClean="0"/>
              <a:pPr>
                <a:defRPr/>
              </a:pPr>
              <a:t>‹#›</a:t>
            </a:fld>
            <a:endParaRPr lang="en-US"/>
          </a:p>
        </p:txBody>
      </p:sp>
    </p:spTree>
    <p:extLst>
      <p:ext uri="{BB962C8B-B14F-4D97-AF65-F5344CB8AC3E}">
        <p14:creationId xmlns:p14="http://schemas.microsoft.com/office/powerpoint/2010/main" val="208344350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hdr="0" dt="0"/>
  <p:txStyles>
    <p:titleStyle>
      <a:lvl1pPr algn="ctr" defTabSz="457200" rtl="0" eaLnBrk="1" latinLnBrk="0" hangingPunct="1">
        <a:spcBef>
          <a:spcPct val="0"/>
        </a:spcBef>
        <a:buNone/>
        <a:defRPr sz="4400" b="0" i="0" u="none"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01.png@01CFCDAB.60ECB120"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hknc.adobeconnect.com/p2hqeqx5v1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surveygizmo.com/s3/2156460/Webinar-en-Espanol-Transiciones-060615"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hyperlink" Target="mailto:Clara.berg@qc.cuny.edu" TargetMode="External"/><Relationship Id="rId2" Type="http://schemas.openxmlformats.org/officeDocument/2006/relationships/hyperlink" Target="mailto:medinam66@sbcglobal.net"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hyperlink" Target="http://www.surveygizmo.com/s3/2156460/Webinar-en-Espanol-Transiciones-060615"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19159" y="1100138"/>
            <a:ext cx="11642272" cy="2106276"/>
          </a:xfrm>
        </p:spPr>
        <p:txBody>
          <a:bodyPr>
            <a:normAutofit/>
          </a:bodyPr>
          <a:lstStyle/>
          <a:p>
            <a:pPr eaLnBrk="1" hangingPunct="1"/>
            <a:r>
              <a:rPr lang="en-US" altLang="es-MX" sz="4800" b="1" dirty="0" smtClean="0">
                <a:solidFill>
                  <a:schemeClr val="tx1"/>
                </a:solidFill>
                <a:effectLst>
                  <a:outerShdw blurRad="38100" dist="38100" dir="2700000" algn="tl">
                    <a:srgbClr val="000000">
                      <a:alpha val="43137"/>
                    </a:srgbClr>
                  </a:outerShdw>
                </a:effectLst>
              </a:rPr>
              <a:t>TRANSICIONES</a:t>
            </a:r>
          </a:p>
        </p:txBody>
      </p:sp>
      <p:sp>
        <p:nvSpPr>
          <p:cNvPr id="4099" name="Subtitle 2"/>
          <p:cNvSpPr>
            <a:spLocks noGrp="1"/>
          </p:cNvSpPr>
          <p:nvPr>
            <p:ph type="subTitle" idx="1"/>
          </p:nvPr>
        </p:nvSpPr>
        <p:spPr>
          <a:xfrm>
            <a:off x="1993692" y="3536194"/>
            <a:ext cx="8674308" cy="1696480"/>
          </a:xfrm>
        </p:spPr>
        <p:txBody>
          <a:bodyPr>
            <a:normAutofit/>
          </a:bodyPr>
          <a:lstStyle/>
          <a:p>
            <a:pPr eaLnBrk="1" hangingPunct="1"/>
            <a:r>
              <a:rPr lang="en-US" altLang="es-MX" sz="2800" i="1" dirty="0" smtClean="0">
                <a:latin typeface="Cambria" panose="02040503050406030204" pitchFamily="18" charset="0"/>
              </a:rPr>
              <a:t>Clara Berg, </a:t>
            </a:r>
            <a:r>
              <a:rPr lang="es-UY" altLang="es-MX" sz="2800" i="1" dirty="0" smtClean="0">
                <a:latin typeface="Cambria" panose="02040503050406030204" pitchFamily="18" charset="0"/>
              </a:rPr>
              <a:t>Especialista</a:t>
            </a:r>
            <a:r>
              <a:rPr lang="en-US" altLang="es-MX" sz="2800" i="1" dirty="0" smtClean="0">
                <a:latin typeface="Cambria" panose="02040503050406030204" pitchFamily="18" charset="0"/>
              </a:rPr>
              <a:t> de </a:t>
            </a:r>
            <a:r>
              <a:rPr lang="es-UY" altLang="es-MX" sz="2800" i="1" dirty="0" smtClean="0">
                <a:latin typeface="Cambria" panose="02040503050406030204" pitchFamily="18" charset="0"/>
              </a:rPr>
              <a:t>Familias</a:t>
            </a:r>
          </a:p>
          <a:p>
            <a:pPr eaLnBrk="1" hangingPunct="1"/>
            <a:r>
              <a:rPr lang="en-US" altLang="es-MX" sz="2800" i="1" dirty="0" smtClean="0">
                <a:latin typeface="Cambria" panose="02040503050406030204" pitchFamily="18" charset="0"/>
              </a:rPr>
              <a:t>Myrna Medina,</a:t>
            </a:r>
            <a:r>
              <a:rPr lang="es-UY" altLang="es-MX" sz="2800" i="1" dirty="0" smtClean="0">
                <a:latin typeface="Cambria" panose="02040503050406030204" pitchFamily="18" charset="0"/>
              </a:rPr>
              <a:t> Especialista  </a:t>
            </a:r>
            <a:r>
              <a:rPr lang="en-US" altLang="es-MX" sz="2800" i="1" dirty="0" smtClean="0">
                <a:latin typeface="Cambria" panose="02040503050406030204" pitchFamily="18" charset="0"/>
              </a:rPr>
              <a:t>de </a:t>
            </a:r>
            <a:r>
              <a:rPr lang="es-UY" altLang="es-MX" sz="2800" i="1" dirty="0" smtClean="0">
                <a:latin typeface="Cambria" panose="02040503050406030204" pitchFamily="18" charset="0"/>
              </a:rPr>
              <a:t>Familias</a:t>
            </a:r>
          </a:p>
          <a:p>
            <a:pPr eaLnBrk="1" hangingPunct="1"/>
            <a:r>
              <a:rPr lang="es-UY" altLang="es-MX" sz="2400" dirty="0" smtClean="0">
                <a:latin typeface="Cambria" panose="02040503050406030204" pitchFamily="18" charset="0"/>
              </a:rPr>
              <a:t>	</a:t>
            </a:r>
            <a:r>
              <a:rPr lang="es-UY" altLang="es-MX" sz="2400" b="1" dirty="0" smtClean="0">
                <a:latin typeface="Cambria" panose="02040503050406030204" pitchFamily="18" charset="0"/>
              </a:rPr>
              <a:t>Junio 2015</a:t>
            </a:r>
            <a:endParaRPr lang="en-US" altLang="es-MX" sz="2400" b="1" dirty="0" smtClean="0">
              <a:latin typeface="Cambria" panose="02040503050406030204" pitchFamily="18" charset="0"/>
            </a:endParaRPr>
          </a:p>
        </p:txBody>
      </p:sp>
      <p:sp>
        <p:nvSpPr>
          <p:cNvPr id="4100" name="Rectangle 3"/>
          <p:cNvSpPr>
            <a:spLocks noChangeArrowheads="1"/>
          </p:cNvSpPr>
          <p:nvPr/>
        </p:nvSpPr>
        <p:spPr bwMode="auto">
          <a:xfrm>
            <a:off x="1693890" y="6011863"/>
            <a:ext cx="994883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s-MX" sz="1400" dirty="0">
                <a:latin typeface="Arial" panose="020B0604020202020204" pitchFamily="34" charset="0"/>
              </a:rPr>
              <a:t>The contents of this presentation were developed under a grant from the US Department of Education, # H326T130031.  However, those contents do not necessarily represent the policy of the US Department of Education, and you should not assume endorsement by the Federal Government.  Project Officer, Jo Ann McCann.</a:t>
            </a:r>
          </a:p>
        </p:txBody>
      </p:sp>
      <p:pic>
        <p:nvPicPr>
          <p:cNvPr id="4101" name="Picture 5" descr="https://encrypted-tbn3.gstatic.com/images?q=tbn:ANd9GcT3dbdMzJIGNi7KXLBQ3Go0KaY7YIhFhFUj84se3XBSCTtHI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37" y="5860510"/>
            <a:ext cx="1382382" cy="94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utoShape 7" descr="data:image/jpeg;base64,/9j/4AAQSkZJRgABAQAAAQABAAD/2wCEAAkGBhQSERUUEwgVExUSGR0ZGRQMFBYcHBsbHxkhFRgXHh0jJzIqGBknGRoaJDssIyorOC8uGSo9NTQqQScwLTUBCQoKDQsNGQ0OGTUkHiQxNjUsNTU1NS81NTU1LCkuNDQ0NTU1NTU1LzUyNC0sNDUvKys0LDE0MjQ0LC0sKTU0Nf/AABEIADsAZgMBIgACEQEDEQH/xAAcAAACAgMBAQAAAAAAAAAAAAAABQQGAgMHAQj/xAA4EAACAQMCBAMGAwYHAAAAAAABAgMABBESIQUGEzEiQVEHFCMyYXEVgbEkM0JScpEWU5KhwdHS/8QAGgEAAgMBAQAAAAAAAAAAAAAAAAIDBAYBBf/EACsRAAEDAgMHAwUAAAAAAAAAAAEAAgMREgQTYSFRUoGR0fAFMUEiYnHB8f/aAAwDAQACEQMRAD8AtntUkIkgxIQdLbKSPMVRfen/AM5v9Rq9+1HhBylwG2Pw2B8juyn9a5/Xow0sCxnqVwxTq7P4pNvcvrX4zdx/EfWu918/2/zr9x+tdYVfeL+5imlcLAkRiRHdMhwxeXwkajrGnPlo+pqHE/C9P0Qkh/L9q0UUiuOIGGK3RLwStI2hXfLs4CMxIA2ZvDuSQMZOfKlHFuMNccLguMFGeWA4iZhjM6qRkHcEZ2PrVRaBXSikjXzfiQi1eA2zOAGPcSqpyOxOG2P3pLw3iDQ2s9yVEkxuZYgzasY97aFNW/yqCO3YDFCFdaKrc/MUqQXx6aNJYhiGw2h8QicA77Ng4Iz6HzxXvEeM3ENn12ELOXiwFDhdEjpHg751AuT+XahCsdFILPjErteRME122AroGAOqPqDIznY7bGo1vx9/c7JlYdS5iRsPl3PwdZIG2og4yWIAB9SBQhWiilnLXF/erSGcxhTKgYhTkA+eD6ZooQkXNVlPcR9KSW1i8QYFpXB2yBsR9arMPs2mf5b63b+h2P8AxT7nxIze8K6iRn9of96FO3RbHfy1Y/PFaOb9C3diLIILs3C6xbYGbbB63VC7dPGMavPtvUrZnNFAqEvp0Mzr31J/KXJ7MLkEEXMOxz3f/wA1bbnh9xLp6vD7ORlHzOZPPuB4dgdtvpSmbjN3NeXkCXUdv7sE6QlbSWDJq6xyh1pqyuARjTW+74+/VtoDxAdWSAyyLYqoDYIXqCWQgLHqzsAWOR5Ch0pd7pocDHBXLJFdUyuLS4dQr8Os2VN1Ds5C42BHh8OBntUCzk6ymGO24dIsZDmKNywUkkq+nTgbgkH1G1J4+PyXXBuImW7GuA3MYeMqCVQHTnG2SDjIxmrDy/M8fD7QxWpuCYowcPGuBoBAycZAO2BSXaKfKPEfOSynaZJBI9tZLJp0h3kYNp/lyVzpzvisbSOXQ0cdnY6GyWSJ2wc/MSAu+f8AelHtKIaLh5kijRzeQ7XAVwuc5B9R64NauPjpcQsJGeGQmUoI+HJok8SkF28TdSFR3Hh8jk4xRdojKPEfOSc25d1kgS2sGA/eQpISBq/nXT54PfvipElncPGI24dZtGMYRmcqMdsDTjalHAgv4vxRVkVCUtt005B0NlseZ7d6r9nzFLDy17zDdpFLEz4MaJpP7SUxpOwyDnai7RdyjxHzkrutlcDWRw2zBl/eEM/j2x4vD4ttt603NpIsSiTh1isUO6iRmCJ5ZGVwuxx+dRb/AIpNb8QsYvxTqx3hlV1kWMAaI+ojJgZG4x3Oc1Bfisl1HxLrXwhFs0sS25WPGhUysj6gdevuPIDtRdouZR4j5yVg4UZxGvSt7QRMNS+7O2k53yMLjB3O1e1p9nRzwqy3z8CPt/TXlcu0TCP7isrvl2eU5e+gfHbq2iMQPTJNazwO7hRjDewBsZ0paqmojyJBqz0V24pDA0/J6nuuO3fOlwzfFghZkyPjQISvqNxtWNzzvPJjqRQvp+XqQocfbParJ7SOXCSLiOJ2Y7OEGQABs2PKueFcdxj71eYGPFaLLYqTFYeQsLynp5zmOrNvAdfzZgTxY7Z23/OnvK3M8szdH8Qitz/Aot10n1AwRg/rVEr0H605iaRsChZjp2uBc4kbqldfvOATyDMvEYHC+c1ohx6922qLwqyZmJt+N2pYDf3e1jzj8m7VB5Z5iN1ZzwTxmZkjIKIcPJGRpYD1fy+uR96jMLqMMLa8luQIcdS5tws0I1r4NQA6hKa/DjIK5zVB1WmhWpgEc8YkaTQ6nurCOW5wzN79b6nzqIs0y2e+TnfP1rD/AAvNp0++W2nOdPuUeM+uM96gSxytNboOK3DRyvKGaFXj0r0wVXUcnaQHBJzvjsMVNtrOZZZ45LqfpREypJqbxI8eBHnuxRlc4+q0txU2Q3eep7rJeXpn0MOIWzaQNDC0jOB3Gk6th9q2S8vXDNqbiEDNjGp7RCcemdXaknLM1wUiWaWaJlhtukI0YKWC/tCMuMZ15U5+UYIx3r22kuzbBm4nIJisfVSWCTSkgYtIGZTkKfl+HsFwcYouKMhu89T3Vgs+D3MY0rxKIKOyx2yqB/ZqK38ryyNbKZo2VwWHjctkBjhgxAJUjtqAOP717RcV0QtHyep7prRRRSqZFJ+Ncq29yDrtwHxtJHsw/wC/zpxRXQSNoSPjbILXioXFuZeVZLNhqYMj50uvnjyI8jSSuxc8WaSQKHTOJBjcjyI8qV8J5PtWALWWfu8n0+tXWz/TVyzE/phzyyI7NVj7LraPoyONJlLYOPmC4GAfoSCdqvFQeF8GhtwRDaqmrvpzvjtuanVUe65xK0OFhMMLYz7jciiiikVlFFFFCEUUUUIX/9k="/>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latin typeface="Arial" panose="020B0604020202020204" pitchFamily="34" charset="0"/>
            </a:endParaRPr>
          </a:p>
        </p:txBody>
      </p:sp>
      <p:pic>
        <p:nvPicPr>
          <p:cNvPr id="4103" name="Picture 8" descr="C:\Users\grg\Desktop\Logo_cd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15" y="52301"/>
            <a:ext cx="1818191" cy="10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id:image001.png@01CFCDAB.60ECB120"/>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7383" y="1292497"/>
            <a:ext cx="1818606" cy="1369589"/>
          </a:xfrm>
          <a:prstGeom prst="rect">
            <a:avLst/>
          </a:prstGeom>
          <a:noFill/>
          <a:ln>
            <a:noFill/>
          </a:ln>
        </p:spPr>
      </p:pic>
      <p:pic>
        <p:nvPicPr>
          <p:cNvPr id="12" name="Picture 11" descr="NFADBSMALL"/>
          <p:cNvPicPr/>
          <p:nvPr/>
        </p:nvPicPr>
        <p:blipFill>
          <a:blip r:embed="rId7" cstate="print"/>
          <a:srcRect b="3572"/>
          <a:stretch>
            <a:fillRect/>
          </a:stretch>
        </p:blipFill>
        <p:spPr bwMode="auto">
          <a:xfrm>
            <a:off x="10418453" y="1084669"/>
            <a:ext cx="1677888" cy="1412527"/>
          </a:xfrm>
          <a:prstGeom prst="rect">
            <a:avLst/>
          </a:prstGeom>
          <a:solidFill>
            <a:schemeClr val="accent2"/>
          </a:solidFill>
          <a:ln w="9525" algn="in">
            <a:noFill/>
            <a:miter lim="800000"/>
            <a:headEnd/>
            <a:tailEnd/>
          </a:ln>
          <a:effectLst/>
        </p:spPr>
      </p:pic>
      <p:pic>
        <p:nvPicPr>
          <p:cNvPr id="1026" name="Picture 2" descr="NCDB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4363" y="75405"/>
            <a:ext cx="3656968" cy="859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3180873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95402" y="539646"/>
            <a:ext cx="9601196" cy="1633928"/>
          </a:xfrm>
        </p:spPr>
        <p:txBody>
          <a:bodyPr>
            <a:noAutofit/>
          </a:bodyPr>
          <a:lstStyle/>
          <a:p>
            <a:pPr algn="ctr" eaLnBrk="1" hangingPunct="1"/>
            <a:r>
              <a:rPr lang="es-UY" altLang="es-MX" sz="4000" b="1" dirty="0" smtClean="0">
                <a:latin typeface="Cambria" panose="02040503050406030204" pitchFamily="18" charset="0"/>
              </a:rPr>
              <a:t>Servicios</a:t>
            </a:r>
            <a:r>
              <a:rPr lang="en-US" altLang="es-MX" sz="4000" b="1" dirty="0" smtClean="0">
                <a:latin typeface="Cambria" panose="02040503050406030204" pitchFamily="18" charset="0"/>
              </a:rPr>
              <a:t> </a:t>
            </a:r>
            <a:r>
              <a:rPr lang="es-UY" altLang="es-MX" sz="4000" b="1" dirty="0" smtClean="0">
                <a:latin typeface="Cambria" panose="02040503050406030204" pitchFamily="18" charset="0"/>
              </a:rPr>
              <a:t>Relacionados </a:t>
            </a:r>
            <a:r>
              <a:rPr lang="en-US" altLang="es-MX" sz="4000" b="1" dirty="0" smtClean="0">
                <a:latin typeface="Cambria" panose="02040503050406030204" pitchFamily="18" charset="0"/>
              </a:rPr>
              <a:t/>
            </a:r>
            <a:br>
              <a:rPr lang="en-US" altLang="es-MX" sz="4000" b="1" dirty="0" smtClean="0">
                <a:latin typeface="Cambria" panose="02040503050406030204" pitchFamily="18" charset="0"/>
              </a:rPr>
            </a:br>
            <a:r>
              <a:rPr lang="en-US" altLang="es-MX" sz="4000" dirty="0" smtClean="0">
                <a:latin typeface="Cambria" panose="02040503050406030204" pitchFamily="18" charset="0"/>
              </a:rPr>
              <a:t>(</a:t>
            </a:r>
            <a:r>
              <a:rPr lang="en-US" altLang="es-MX" sz="4000" i="1" dirty="0" smtClean="0">
                <a:latin typeface="Cambria" panose="02040503050406030204" pitchFamily="18" charset="0"/>
              </a:rPr>
              <a:t>Related Services</a:t>
            </a:r>
            <a:r>
              <a:rPr lang="en-US" altLang="es-MX" sz="4000" dirty="0" smtClean="0">
                <a:latin typeface="Cambria" panose="02040503050406030204" pitchFamily="18" charset="0"/>
              </a:rPr>
              <a:t>)</a:t>
            </a:r>
          </a:p>
        </p:txBody>
      </p:sp>
      <p:sp>
        <p:nvSpPr>
          <p:cNvPr id="2" name="Footer Placeholder 1"/>
          <p:cNvSpPr>
            <a:spLocks noGrp="1"/>
          </p:cNvSpPr>
          <p:nvPr>
            <p:ph type="ftr" sz="quarter" idx="11"/>
          </p:nvPr>
        </p:nvSpPr>
        <p:spPr>
          <a:xfrm>
            <a:off x="515921" y="6403710"/>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10</a:t>
            </a:fld>
            <a:endParaRPr lang="en-US"/>
          </a:p>
        </p:txBody>
      </p:sp>
      <p:sp>
        <p:nvSpPr>
          <p:cNvPr id="10" name="Content Placeholder 2"/>
          <p:cNvSpPr>
            <a:spLocks noGrp="1"/>
          </p:cNvSpPr>
          <p:nvPr>
            <p:ph sz="half" idx="1"/>
          </p:nvPr>
        </p:nvSpPr>
        <p:spPr>
          <a:xfrm>
            <a:off x="1331628" y="2443392"/>
            <a:ext cx="4718304" cy="3819994"/>
          </a:xfrm>
        </p:spPr>
        <p:txBody>
          <a:bodyPr>
            <a:noAutofit/>
          </a:bodyPr>
          <a:lstStyle/>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Visión (</a:t>
            </a:r>
            <a:r>
              <a:rPr lang="es-UY" altLang="es-MX" sz="2000" i="1" dirty="0" smtClean="0">
                <a:latin typeface="Cambria" panose="02040503050406030204" pitchFamily="18" charset="0"/>
              </a:rPr>
              <a:t>VI / TVI</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Maestra de Sordos e Impedimentos auditivos (</a:t>
            </a:r>
            <a:r>
              <a:rPr lang="es-UY" altLang="es-MX" sz="2000" i="1" dirty="0" smtClean="0">
                <a:latin typeface="Cambria" panose="02040503050406030204" pitchFamily="18" charset="0"/>
              </a:rPr>
              <a:t>DHH / HES</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Terapia de Lenguaje (</a:t>
            </a:r>
            <a:r>
              <a:rPr lang="es-UY" altLang="es-MX" sz="2000" i="1" dirty="0" smtClean="0">
                <a:latin typeface="Cambria" panose="02040503050406030204" pitchFamily="18" charset="0"/>
              </a:rPr>
              <a:t>Speech</a:t>
            </a:r>
            <a:r>
              <a:rPr lang="es-UY" altLang="es-MX" sz="2000" dirty="0" smtClean="0">
                <a:latin typeface="Cambria" panose="02040503050406030204" pitchFamily="18" charset="0"/>
              </a:rPr>
              <a:t>)         </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 Orientación y Movilidad (</a:t>
            </a:r>
            <a:r>
              <a:rPr lang="es-UY" altLang="es-MX" sz="2000" i="1" dirty="0" smtClean="0">
                <a:latin typeface="Cambria" panose="02040503050406030204" pitchFamily="18" charset="0"/>
              </a:rPr>
              <a:t>O&amp;M</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Terapia Física (</a:t>
            </a:r>
            <a:r>
              <a:rPr lang="es-UY" altLang="es-MX" sz="2000" i="1" dirty="0" smtClean="0">
                <a:latin typeface="Cambria" panose="02040503050406030204" pitchFamily="18" charset="0"/>
              </a:rPr>
              <a:t>PT</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Terapia Ocupacional (</a:t>
            </a:r>
            <a:r>
              <a:rPr lang="es-UY" altLang="es-MX" sz="2000" i="1" dirty="0" smtClean="0">
                <a:latin typeface="Cambria" panose="02040503050406030204" pitchFamily="18" charset="0"/>
              </a:rPr>
              <a:t>OT</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Educación Física Adaptada (</a:t>
            </a:r>
            <a:r>
              <a:rPr lang="es-UY" altLang="es-MX" sz="2000" i="1" dirty="0" smtClean="0">
                <a:latin typeface="Cambria" panose="02040503050406030204" pitchFamily="18" charset="0"/>
              </a:rPr>
              <a:t>APE</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Intérprete</a:t>
            </a:r>
            <a:r>
              <a:rPr lang="es-UY" altLang="es-MX" sz="2000" dirty="0">
                <a:latin typeface="Cambria" panose="02040503050406030204" pitchFamily="18" charset="0"/>
              </a:rPr>
              <a:t> </a:t>
            </a:r>
            <a:r>
              <a:rPr lang="es-UY" altLang="es-MX" sz="2000" dirty="0" smtClean="0">
                <a:latin typeface="Cambria" panose="02040503050406030204" pitchFamily="18" charset="0"/>
              </a:rPr>
              <a:t>(</a:t>
            </a:r>
            <a:r>
              <a:rPr lang="es-UY" altLang="es-MX" sz="2000" i="1" dirty="0" smtClean="0">
                <a:latin typeface="Cambria" panose="02040503050406030204" pitchFamily="18" charset="0"/>
              </a:rPr>
              <a:t>Interpreter</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Interventor (</a:t>
            </a:r>
            <a:r>
              <a:rPr lang="es-UY" altLang="es-MX" sz="2000" i="1" dirty="0" smtClean="0">
                <a:latin typeface="Cambria" panose="02040503050406030204" pitchFamily="18" charset="0"/>
              </a:rPr>
              <a:t>Intervener</a:t>
            </a:r>
            <a:r>
              <a:rPr lang="es-UY" altLang="es-MX" sz="2000" dirty="0" smtClean="0">
                <a:latin typeface="Cambria" panose="02040503050406030204" pitchFamily="18" charset="0"/>
              </a:rPr>
              <a:t>) </a:t>
            </a:r>
          </a:p>
          <a:p>
            <a:pPr marL="0" indent="0" eaLnBrk="1" hangingPunct="1">
              <a:lnSpc>
                <a:spcPct val="80000"/>
              </a:lnSpc>
              <a:buNone/>
            </a:pPr>
            <a:endParaRPr lang="en-US" altLang="es-MX" sz="2000" dirty="0" smtClean="0">
              <a:latin typeface="Cambria" panose="02040503050406030204" pitchFamily="18" charset="0"/>
            </a:endParaRPr>
          </a:p>
        </p:txBody>
      </p:sp>
      <p:sp>
        <p:nvSpPr>
          <p:cNvPr id="11" name="Content Placeholder 3"/>
          <p:cNvSpPr>
            <a:spLocks noGrp="1"/>
          </p:cNvSpPr>
          <p:nvPr>
            <p:ph sz="half" idx="2"/>
          </p:nvPr>
        </p:nvSpPr>
        <p:spPr>
          <a:xfrm>
            <a:off x="5891135" y="2428406"/>
            <a:ext cx="5381468" cy="3819994"/>
          </a:xfrm>
        </p:spPr>
        <p:txBody>
          <a:bodyPr>
            <a:noAutofit/>
          </a:bodyPr>
          <a:lstStyle/>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Tecnología Asistida (</a:t>
            </a:r>
            <a:r>
              <a:rPr lang="es-UY" altLang="es-MX" sz="2000" i="1" dirty="0" smtClean="0">
                <a:latin typeface="Cambria" panose="02040503050406030204" pitchFamily="18" charset="0"/>
              </a:rPr>
              <a:t>Assistive Technology</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Escuela de Verano (</a:t>
            </a:r>
            <a:r>
              <a:rPr lang="es-UY" altLang="es-MX" sz="2000" i="1" dirty="0" smtClean="0">
                <a:latin typeface="Cambria" panose="02040503050406030204" pitchFamily="18" charset="0"/>
              </a:rPr>
              <a:t>12 months program</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Manejo de Conducta (</a:t>
            </a:r>
            <a:r>
              <a:rPr lang="es-UY" altLang="es-MX" sz="2000" i="1" dirty="0" smtClean="0">
                <a:latin typeface="Cambria" panose="02040503050406030204" pitchFamily="18" charset="0"/>
              </a:rPr>
              <a:t>Behavior management</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Consejería (</a:t>
            </a:r>
            <a:r>
              <a:rPr lang="es-UY" altLang="es-MX" sz="2000" i="1" dirty="0" smtClean="0">
                <a:latin typeface="Cambria" panose="02040503050406030204" pitchFamily="18" charset="0"/>
              </a:rPr>
              <a:t>Counseling</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Enfermera (</a:t>
            </a:r>
            <a:r>
              <a:rPr lang="es-UY" altLang="es-MX" sz="2000" i="1" dirty="0" smtClean="0">
                <a:latin typeface="Cambria" panose="02040503050406030204" pitchFamily="18" charset="0"/>
              </a:rPr>
              <a:t>Nurse</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Servicios Recreativos (</a:t>
            </a:r>
            <a:r>
              <a:rPr lang="es-UY" altLang="es-MX" sz="2000" i="1" dirty="0" smtClean="0">
                <a:latin typeface="Cambria" panose="02040503050406030204" pitchFamily="18" charset="0"/>
              </a:rPr>
              <a:t>Recreation</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Fondos para discapacidades de baja incidencia (</a:t>
            </a:r>
            <a:r>
              <a:rPr lang="es-UY" altLang="es-MX" sz="2000" i="1" dirty="0" smtClean="0">
                <a:latin typeface="Cambria" panose="02040503050406030204" pitchFamily="18" charset="0"/>
              </a:rPr>
              <a:t>low incidence funds</a:t>
            </a:r>
            <a:r>
              <a:rPr lang="es-UY" altLang="es-MX" sz="2000" dirty="0" smtClean="0">
                <a:latin typeface="Cambria" panose="02040503050406030204" pitchFamily="18" charset="0"/>
              </a:rPr>
              <a:t>)</a:t>
            </a:r>
          </a:p>
          <a:p>
            <a:pPr eaLnBrk="1" hangingPunct="1">
              <a:lnSpc>
                <a:spcPct val="80000"/>
              </a:lnSpc>
              <a:buFont typeface="Wingdings" panose="05000000000000000000" pitchFamily="2" charset="2"/>
              <a:buChar char="§"/>
            </a:pPr>
            <a:r>
              <a:rPr lang="es-UY" altLang="es-MX" sz="2000" dirty="0" smtClean="0">
                <a:latin typeface="Cambria" panose="02040503050406030204" pitchFamily="18" charset="0"/>
              </a:rPr>
              <a:t>Transporte (</a:t>
            </a:r>
            <a:r>
              <a:rPr lang="es-UY" altLang="es-MX" sz="2000" i="1" dirty="0" smtClean="0">
                <a:latin typeface="Cambria" panose="02040503050406030204" pitchFamily="18" charset="0"/>
              </a:rPr>
              <a:t>Transportation</a:t>
            </a:r>
            <a:r>
              <a:rPr lang="es-UY" altLang="es-MX" sz="2000" dirty="0" smtClean="0">
                <a:latin typeface="Cambria" panose="02040503050406030204" pitchFamily="18" charset="0"/>
              </a:rPr>
              <a:t>)</a:t>
            </a:r>
          </a:p>
          <a:p>
            <a:pPr>
              <a:lnSpc>
                <a:spcPct val="80000"/>
              </a:lnSpc>
              <a:buFont typeface="Wingdings" panose="05000000000000000000" pitchFamily="2" charset="2"/>
              <a:buChar char="§"/>
            </a:pPr>
            <a:r>
              <a:rPr lang="es-UY" altLang="es-MX" sz="2000" dirty="0" smtClean="0">
                <a:latin typeface="Cambria" panose="02040503050406030204" pitchFamily="18" charset="0"/>
              </a:rPr>
              <a:t> Instrucción en el hogar (</a:t>
            </a:r>
            <a:r>
              <a:rPr lang="es-UY" altLang="es-MX" sz="2000" i="1" dirty="0" smtClean="0">
                <a:latin typeface="Cambria" panose="02040503050406030204" pitchFamily="18" charset="0"/>
              </a:rPr>
              <a:t>home</a:t>
            </a:r>
            <a:r>
              <a:rPr lang="es-UY" altLang="es-MX" sz="2000" dirty="0" smtClean="0">
                <a:latin typeface="Cambria" panose="02040503050406030204" pitchFamily="18" charset="0"/>
              </a:rPr>
              <a:t> </a:t>
            </a:r>
            <a:r>
              <a:rPr lang="es-UY" altLang="es-MX" sz="2000" i="1" dirty="0" smtClean="0">
                <a:latin typeface="Cambria" panose="02040503050406030204" pitchFamily="18" charset="0"/>
              </a:rPr>
              <a:t>instruction</a:t>
            </a:r>
            <a:r>
              <a:rPr lang="es-UY" altLang="es-MX" sz="2000" dirty="0" smtClean="0">
                <a:latin typeface="Cambria" panose="02040503050406030204" pitchFamily="18" charset="0"/>
              </a:rPr>
              <a:t>) </a:t>
            </a:r>
          </a:p>
          <a:p>
            <a:pPr marL="0" indent="0" eaLnBrk="1" hangingPunct="1">
              <a:lnSpc>
                <a:spcPct val="80000"/>
              </a:lnSpc>
              <a:buNone/>
            </a:pPr>
            <a:r>
              <a:rPr lang="en-US" altLang="es-MX" sz="2000" dirty="0" smtClean="0">
                <a:latin typeface="Cambria" panose="02040503050406030204" pitchFamily="18" charset="0"/>
              </a:rPr>
              <a:t> </a:t>
            </a:r>
            <a:endParaRPr lang="en-US" altLang="es-MX" sz="2000" dirty="0" smtClean="0"/>
          </a:p>
        </p:txBody>
      </p:sp>
    </p:spTree>
    <p:extLst>
      <p:ext uri="{BB962C8B-B14F-4D97-AF65-F5344CB8AC3E}">
        <p14:creationId xmlns:p14="http://schemas.microsoft.com/office/powerpoint/2010/main" val="3527459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926659"/>
            <a:ext cx="10515600" cy="722256"/>
          </a:xfrm>
        </p:spPr>
        <p:txBody>
          <a:bodyPr>
            <a:normAutofit fontScale="90000"/>
          </a:bodyPr>
          <a:lstStyle/>
          <a:p>
            <a:pPr algn="ctr" eaLnBrk="1" hangingPunct="1"/>
            <a:r>
              <a:rPr lang="es-UY" altLang="es-MX" b="1" dirty="0" smtClean="0">
                <a:latin typeface="Cambria" panose="02040503050406030204" pitchFamily="18" charset="0"/>
              </a:rPr>
              <a:t> TRANSICIONES INTERMEDIAS</a:t>
            </a:r>
          </a:p>
        </p:txBody>
      </p:sp>
      <p:sp>
        <p:nvSpPr>
          <p:cNvPr id="8195" name="Content Placeholder 2"/>
          <p:cNvSpPr>
            <a:spLocks noGrp="1"/>
          </p:cNvSpPr>
          <p:nvPr>
            <p:ph idx="1"/>
          </p:nvPr>
        </p:nvSpPr>
        <p:spPr>
          <a:xfrm>
            <a:off x="838200" y="2533338"/>
            <a:ext cx="10515600" cy="3715062"/>
          </a:xfrm>
        </p:spPr>
        <p:txBody>
          <a:bodyPr>
            <a:noAutofit/>
          </a:bodyPr>
          <a:lstStyle/>
          <a:p>
            <a:pPr marL="0" indent="0" algn="ctr">
              <a:buNone/>
            </a:pPr>
            <a:r>
              <a:rPr lang="en-US" altLang="es-MX" dirty="0" smtClean="0">
                <a:latin typeface="Cambria" panose="02040503050406030204" pitchFamily="18" charset="0"/>
              </a:rPr>
              <a:t> </a:t>
            </a:r>
            <a:r>
              <a:rPr lang="es-UY" altLang="es-MX" dirty="0" smtClean="0">
                <a:latin typeface="Cambria" panose="02040503050406030204" pitchFamily="18" charset="0"/>
              </a:rPr>
              <a:t>KINDERGARTEN</a:t>
            </a:r>
          </a:p>
          <a:p>
            <a:pPr marL="0" indent="0" algn="ctr">
              <a:buNone/>
            </a:pPr>
            <a:endParaRPr lang="es-UY" altLang="es-MX" dirty="0" smtClean="0">
              <a:latin typeface="Cambria" panose="02040503050406030204" pitchFamily="18" charset="0"/>
            </a:endParaRPr>
          </a:p>
          <a:p>
            <a:pPr marL="0" indent="0" algn="ctr">
              <a:buNone/>
            </a:pPr>
            <a:r>
              <a:rPr lang="es-UY" altLang="es-MX" dirty="0" smtClean="0">
                <a:latin typeface="Cambria" panose="02040503050406030204" pitchFamily="18" charset="0"/>
              </a:rPr>
              <a:t> ESCUELA PRIMARIA</a:t>
            </a:r>
          </a:p>
          <a:p>
            <a:pPr marL="0" indent="0" algn="ctr">
              <a:buNone/>
            </a:pPr>
            <a:endParaRPr lang="es-UY" altLang="es-MX" dirty="0" smtClean="0">
              <a:latin typeface="Cambria" panose="02040503050406030204" pitchFamily="18" charset="0"/>
            </a:endParaRPr>
          </a:p>
          <a:p>
            <a:pPr marL="0" indent="0" algn="ctr">
              <a:buNone/>
            </a:pPr>
            <a:r>
              <a:rPr lang="es-UY" altLang="es-MX" b="1" dirty="0" smtClean="0">
                <a:latin typeface="Cambria" panose="02040503050406030204" pitchFamily="18" charset="0"/>
              </a:rPr>
              <a:t>ESCUELA SECUNDARIA</a:t>
            </a:r>
          </a:p>
          <a:p>
            <a:pPr marL="0" indent="0" algn="ctr">
              <a:buNone/>
            </a:pPr>
            <a:endParaRPr lang="es-UY" altLang="es-MX" dirty="0" smtClean="0">
              <a:latin typeface="Cambria" panose="02040503050406030204" pitchFamily="18" charset="0"/>
            </a:endParaRPr>
          </a:p>
          <a:p>
            <a:pPr marL="0" indent="0" algn="ctr">
              <a:buNone/>
            </a:pPr>
            <a:endParaRPr lang="es-UY" altLang="es-MX" dirty="0" smtClean="0">
              <a:latin typeface="Cambria" panose="02040503050406030204" pitchFamily="18" charset="0"/>
            </a:endParaRPr>
          </a:p>
          <a:p>
            <a:pPr marL="0" indent="0" algn="ctr" eaLnBrk="1" hangingPunct="1">
              <a:buNone/>
            </a:pPr>
            <a:endParaRPr lang="es-UY" altLang="es-MX" dirty="0" smtClean="0">
              <a:latin typeface="Cambria" panose="02040503050406030204" pitchFamily="18" charset="0"/>
            </a:endParaRPr>
          </a:p>
        </p:txBody>
      </p:sp>
      <p:sp>
        <p:nvSpPr>
          <p:cNvPr id="8196" name="Text Box 1027"/>
          <p:cNvSpPr txBox="1">
            <a:spLocks noChangeArrowheads="1"/>
          </p:cNvSpPr>
          <p:nvPr/>
        </p:nvSpPr>
        <p:spPr bwMode="auto">
          <a:xfrm>
            <a:off x="3090863" y="5743575"/>
            <a:ext cx="6169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s-MX" altLang="es-MX" sz="1800">
              <a:latin typeface="Arial" panose="020B0604020202020204" pitchFamily="34" charset="0"/>
            </a:endParaRPr>
          </a:p>
        </p:txBody>
      </p:sp>
      <p:sp>
        <p:nvSpPr>
          <p:cNvPr id="2" name="Footer Placeholder 1"/>
          <p:cNvSpPr>
            <a:spLocks noGrp="1"/>
          </p:cNvSpPr>
          <p:nvPr>
            <p:ph type="ftr" sz="quarter" idx="11"/>
          </p:nvPr>
        </p:nvSpPr>
        <p:spPr>
          <a:xfrm>
            <a:off x="515917" y="6403711"/>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11</a:t>
            </a:fld>
            <a:endParaRPr lang="en-US"/>
          </a:p>
        </p:txBody>
      </p:sp>
      <p:sp>
        <p:nvSpPr>
          <p:cNvPr id="8" name="Curved Left Arrow 7"/>
          <p:cNvSpPr/>
          <p:nvPr/>
        </p:nvSpPr>
        <p:spPr>
          <a:xfrm>
            <a:off x="7747000" y="269240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Left Arrow 8"/>
          <p:cNvSpPr/>
          <p:nvPr/>
        </p:nvSpPr>
        <p:spPr>
          <a:xfrm>
            <a:off x="7848600" y="492760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a:off x="3454400" y="370840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a:off x="3479800" y="170180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80532"/>
            <a:ext cx="9601196" cy="1303867"/>
          </a:xfrm>
        </p:spPr>
        <p:txBody>
          <a:bodyPr>
            <a:noAutofit/>
          </a:bodyPr>
          <a:lstStyle/>
          <a:p>
            <a:r>
              <a:rPr lang="es-UY" sz="4000" b="1" dirty="0" smtClean="0">
                <a:latin typeface="Cambria" pitchFamily="18" charset="0"/>
              </a:rPr>
              <a:t>CÓMO PREPARAMOS AL ESTUDIANTE PARA FUTURAS TRANSICIONES? </a:t>
            </a:r>
            <a:endParaRPr lang="es-UY" sz="4000" b="1" dirty="0">
              <a:latin typeface="Cambria" pitchFamily="18" charset="0"/>
            </a:endParaRPr>
          </a:p>
        </p:txBody>
      </p:sp>
      <p:sp>
        <p:nvSpPr>
          <p:cNvPr id="3" name="Content Placeholder 2"/>
          <p:cNvSpPr>
            <a:spLocks noGrp="1"/>
          </p:cNvSpPr>
          <p:nvPr>
            <p:ph idx="1"/>
          </p:nvPr>
        </p:nvSpPr>
        <p:spPr/>
        <p:txBody>
          <a:bodyPr>
            <a:normAutofit/>
          </a:bodyPr>
          <a:lstStyle/>
          <a:p>
            <a:r>
              <a:rPr lang="es-UY" dirty="0" smtClean="0">
                <a:latin typeface="Cambria" pitchFamily="18" charset="0"/>
              </a:rPr>
              <a:t>Dándoles responsabilidades</a:t>
            </a:r>
          </a:p>
          <a:p>
            <a:r>
              <a:rPr lang="es-UY" dirty="0" smtClean="0">
                <a:latin typeface="Cambria" pitchFamily="18" charset="0"/>
              </a:rPr>
              <a:t>Enseñándoles a pensar en forma creativa</a:t>
            </a:r>
          </a:p>
          <a:p>
            <a:r>
              <a:rPr lang="es-UY" dirty="0" smtClean="0">
                <a:latin typeface="Cambria" pitchFamily="18" charset="0"/>
              </a:rPr>
              <a:t>Motivándolos para que  aprendan a buscar soluciones</a:t>
            </a:r>
          </a:p>
          <a:p>
            <a:r>
              <a:rPr lang="es-UY" dirty="0" smtClean="0">
                <a:latin typeface="Cambria" pitchFamily="18" charset="0"/>
              </a:rPr>
              <a:t>Ayudándolos a tener determinación propia</a:t>
            </a:r>
          </a:p>
          <a:p>
            <a:r>
              <a:rPr lang="es-UY" dirty="0" smtClean="0">
                <a:latin typeface="Cambria" pitchFamily="18" charset="0"/>
              </a:rPr>
              <a:t>Preparándolos para que puedan abogar por sus derechos</a:t>
            </a:r>
          </a:p>
          <a:p>
            <a:r>
              <a:rPr lang="es-UY" dirty="0" smtClean="0">
                <a:latin typeface="Cambria" pitchFamily="18" charset="0"/>
              </a:rPr>
              <a:t>Mostrando respecto y haciéndose respetar</a:t>
            </a:r>
          </a:p>
        </p:txBody>
      </p:sp>
      <p:sp>
        <p:nvSpPr>
          <p:cNvPr id="4" name="Footer Placeholder 3"/>
          <p:cNvSpPr>
            <a:spLocks noGrp="1"/>
          </p:cNvSpPr>
          <p:nvPr>
            <p:ph type="ftr" sz="quarter" idx="11"/>
          </p:nvPr>
        </p:nvSpPr>
        <p:spPr/>
        <p:txBody>
          <a:bodyPr/>
          <a:lstStyle/>
          <a:p>
            <a:pPr>
              <a:defRPr/>
            </a:pPr>
            <a:r>
              <a:rPr lang="en-US" dirty="0" smtClean="0"/>
              <a:t>Myrna Medina &amp; Clara Berg</a:t>
            </a:r>
            <a:endParaRPr lang="en-US" dirty="0"/>
          </a:p>
        </p:txBody>
      </p:sp>
      <p:sp>
        <p:nvSpPr>
          <p:cNvPr id="5" name="Slide Number Placeholder 4"/>
          <p:cNvSpPr>
            <a:spLocks noGrp="1"/>
          </p:cNvSpPr>
          <p:nvPr>
            <p:ph type="sldNum" sz="quarter" idx="12"/>
          </p:nvPr>
        </p:nvSpPr>
        <p:spPr/>
        <p:txBody>
          <a:bodyPr/>
          <a:lstStyle/>
          <a:p>
            <a:pPr>
              <a:defRPr/>
            </a:pPr>
            <a:fld id="{E4CCF0D9-9618-47B9-88FC-3A72216FD2F3}"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80532"/>
            <a:ext cx="9601196" cy="1303867"/>
          </a:xfrm>
        </p:spPr>
        <p:txBody>
          <a:bodyPr>
            <a:noAutofit/>
          </a:bodyPr>
          <a:lstStyle/>
          <a:p>
            <a:r>
              <a:rPr lang="es-UY" sz="4000" b="1" dirty="0" smtClean="0">
                <a:latin typeface="Cambria" pitchFamily="18" charset="0"/>
              </a:rPr>
              <a:t>CÓMO PREPARAMOS AL ESTUDIANTE PARA FUTURAS TRANSICIONES? </a:t>
            </a:r>
            <a:endParaRPr lang="es-UY" sz="4000" b="1"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s-UY" dirty="0" smtClean="0">
                <a:latin typeface="Cambria" pitchFamily="18" charset="0"/>
              </a:rPr>
              <a:t>Basando  las actividades de acuerdo a las preferencias según el PCP</a:t>
            </a:r>
          </a:p>
          <a:p>
            <a:r>
              <a:rPr lang="es-UY" dirty="0" smtClean="0">
                <a:latin typeface="Cambria" pitchFamily="18" charset="0"/>
              </a:rPr>
              <a:t>Ofreciéndoles información por adelantado</a:t>
            </a:r>
          </a:p>
          <a:p>
            <a:r>
              <a:rPr lang="es-UY" dirty="0" smtClean="0">
                <a:latin typeface="Cambria" pitchFamily="18" charset="0"/>
              </a:rPr>
              <a:t>Usando técnicas para que puedan anticipar un evento o actividad</a:t>
            </a:r>
          </a:p>
          <a:p>
            <a:r>
              <a:rPr lang="es-UY" dirty="0" smtClean="0">
                <a:latin typeface="Cambria" pitchFamily="18" charset="0"/>
              </a:rPr>
              <a:t>Creando un Portafolio personal con información al día</a:t>
            </a:r>
          </a:p>
          <a:p>
            <a:r>
              <a:rPr lang="es-UY" dirty="0" smtClean="0">
                <a:latin typeface="Cambria" pitchFamily="18" charset="0"/>
              </a:rPr>
              <a:t>Carpeta con actividades  </a:t>
            </a:r>
          </a:p>
          <a:p>
            <a:r>
              <a:rPr lang="es-UY" dirty="0" smtClean="0">
                <a:latin typeface="Cambria" pitchFamily="18" charset="0"/>
              </a:rPr>
              <a:t>Haciendo una transición muy lenta y bien planeada por adelantado</a:t>
            </a:r>
          </a:p>
          <a:p>
            <a:r>
              <a:rPr lang="es-UY" dirty="0" smtClean="0">
                <a:latin typeface="Cambria" pitchFamily="18" charset="0"/>
              </a:rPr>
              <a:t>Visitando escuelas o programas para familiarizarse con el lugar</a:t>
            </a:r>
          </a:p>
        </p:txBody>
      </p:sp>
      <p:sp>
        <p:nvSpPr>
          <p:cNvPr id="4" name="Footer Placeholder 3"/>
          <p:cNvSpPr>
            <a:spLocks noGrp="1"/>
          </p:cNvSpPr>
          <p:nvPr>
            <p:ph type="ftr" sz="quarter" idx="11"/>
          </p:nvPr>
        </p:nvSpPr>
        <p:spPr/>
        <p:txBody>
          <a:bodyPr/>
          <a:lstStyle/>
          <a:p>
            <a:pPr>
              <a:defRPr/>
            </a:pPr>
            <a:r>
              <a:rPr lang="en-US" dirty="0" smtClean="0"/>
              <a:t>Myrna Medina &amp; Clara Berg</a:t>
            </a:r>
            <a:endParaRPr lang="en-US" dirty="0"/>
          </a:p>
        </p:txBody>
      </p:sp>
      <p:sp>
        <p:nvSpPr>
          <p:cNvPr id="5" name="Slide Number Placeholder 4"/>
          <p:cNvSpPr>
            <a:spLocks noGrp="1"/>
          </p:cNvSpPr>
          <p:nvPr>
            <p:ph type="sldNum" sz="quarter" idx="12"/>
          </p:nvPr>
        </p:nvSpPr>
        <p:spPr/>
        <p:txBody>
          <a:bodyPr/>
          <a:lstStyle/>
          <a:p>
            <a:pPr>
              <a:defRPr/>
            </a:pPr>
            <a:fld id="{E4CCF0D9-9618-47B9-88FC-3A72216FD2F3}" type="slidenum">
              <a:rPr lang="en-US" smtClean="0"/>
              <a:pPr>
                <a:defRPr/>
              </a:pPr>
              <a:t>13</a:t>
            </a:fld>
            <a:endParaRPr lang="en-US"/>
          </a:p>
        </p:txBody>
      </p:sp>
    </p:spTree>
    <p:extLst>
      <p:ext uri="{BB962C8B-B14F-4D97-AF65-F5344CB8AC3E}">
        <p14:creationId xmlns:p14="http://schemas.microsoft.com/office/powerpoint/2010/main" val="11367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80532"/>
            <a:ext cx="9601196" cy="1303867"/>
          </a:xfrm>
        </p:spPr>
        <p:txBody>
          <a:bodyPr>
            <a:noAutofit/>
          </a:bodyPr>
          <a:lstStyle/>
          <a:p>
            <a:r>
              <a:rPr lang="es-UY" sz="4000" b="1" dirty="0" smtClean="0">
                <a:latin typeface="Cambria" pitchFamily="18" charset="0"/>
              </a:rPr>
              <a:t>CÓMO SE PREPARAN LOS PADRES PARA LAS TRANSICIONES DEL ESTUDIANTE? </a:t>
            </a:r>
            <a:endParaRPr lang="es-UY" sz="4000" b="1" dirty="0">
              <a:latin typeface="Cambria" pitchFamily="18" charset="0"/>
            </a:endParaRPr>
          </a:p>
        </p:txBody>
      </p:sp>
      <p:sp>
        <p:nvSpPr>
          <p:cNvPr id="3" name="Content Placeholder 2"/>
          <p:cNvSpPr>
            <a:spLocks noGrp="1"/>
          </p:cNvSpPr>
          <p:nvPr>
            <p:ph idx="1"/>
          </p:nvPr>
        </p:nvSpPr>
        <p:spPr>
          <a:xfrm>
            <a:off x="1295401" y="2515712"/>
            <a:ext cx="9601196" cy="3318936"/>
          </a:xfrm>
        </p:spPr>
        <p:txBody>
          <a:bodyPr>
            <a:normAutofit fontScale="92500" lnSpcReduction="20000"/>
          </a:bodyPr>
          <a:lstStyle/>
          <a:p>
            <a:r>
              <a:rPr lang="es-UY" dirty="0" smtClean="0">
                <a:latin typeface="Cambria" pitchFamily="18" charset="0"/>
              </a:rPr>
              <a:t>Aprendiendo cuáles son sus derechos legales</a:t>
            </a:r>
          </a:p>
          <a:p>
            <a:r>
              <a:rPr lang="es-UY" dirty="0" smtClean="0">
                <a:latin typeface="Cambria" pitchFamily="18" charset="0"/>
              </a:rPr>
              <a:t>Visitando programas nuevos con anticipación  y repetidamente</a:t>
            </a:r>
          </a:p>
          <a:p>
            <a:r>
              <a:rPr lang="es-UY" dirty="0" smtClean="0">
                <a:latin typeface="Cambria" pitchFamily="18" charset="0"/>
              </a:rPr>
              <a:t>Atendiendo reuniones en la escuela y demostrando interés</a:t>
            </a:r>
          </a:p>
          <a:p>
            <a:r>
              <a:rPr lang="es-UY" dirty="0" smtClean="0">
                <a:latin typeface="Cambria" pitchFamily="18" charset="0"/>
              </a:rPr>
              <a:t>Anticipando que tipo de servicios relacionados van a ser necesarios </a:t>
            </a:r>
          </a:p>
          <a:p>
            <a:r>
              <a:rPr lang="es-UY" dirty="0" smtClean="0">
                <a:latin typeface="Cambria" pitchFamily="18" charset="0"/>
              </a:rPr>
              <a:t>Asegurándose que los servicios relacionados estén disponibles</a:t>
            </a:r>
          </a:p>
          <a:p>
            <a:r>
              <a:rPr lang="es-UY" dirty="0" smtClean="0">
                <a:latin typeface="Cambria" pitchFamily="18" charset="0"/>
              </a:rPr>
              <a:t>Planeando documentación tutorial y financiera antes de los 18 años</a:t>
            </a:r>
          </a:p>
          <a:p>
            <a:r>
              <a:rPr lang="es-UY" dirty="0" smtClean="0">
                <a:latin typeface="Cambria" pitchFamily="18" charset="0"/>
              </a:rPr>
              <a:t>Formando un circulo de apoyo</a:t>
            </a:r>
          </a:p>
          <a:p>
            <a:r>
              <a:rPr lang="es-UY" dirty="0" smtClean="0">
                <a:latin typeface="Cambria" pitchFamily="18" charset="0"/>
              </a:rPr>
              <a:t>Conectándose con otras familias </a:t>
            </a:r>
          </a:p>
        </p:txBody>
      </p:sp>
      <p:sp>
        <p:nvSpPr>
          <p:cNvPr id="4" name="Footer Placeholder 3"/>
          <p:cNvSpPr>
            <a:spLocks noGrp="1"/>
          </p:cNvSpPr>
          <p:nvPr>
            <p:ph type="ftr" sz="quarter" idx="11"/>
          </p:nvPr>
        </p:nvSpPr>
        <p:spPr/>
        <p:txBody>
          <a:bodyPr/>
          <a:lstStyle/>
          <a:p>
            <a:pPr>
              <a:defRPr/>
            </a:pPr>
            <a:r>
              <a:rPr lang="en-US" dirty="0" smtClean="0"/>
              <a:t>Myrna Medina &amp; Clara Berg</a:t>
            </a:r>
            <a:endParaRPr lang="en-US" dirty="0"/>
          </a:p>
        </p:txBody>
      </p:sp>
      <p:sp>
        <p:nvSpPr>
          <p:cNvPr id="5" name="Slide Number Placeholder 4"/>
          <p:cNvSpPr>
            <a:spLocks noGrp="1"/>
          </p:cNvSpPr>
          <p:nvPr>
            <p:ph type="sldNum" sz="quarter" idx="12"/>
          </p:nvPr>
        </p:nvSpPr>
        <p:spPr/>
        <p:txBody>
          <a:bodyPr/>
          <a:lstStyle/>
          <a:p>
            <a:pPr>
              <a:defRPr/>
            </a:pPr>
            <a:fld id="{E4CCF0D9-9618-47B9-88FC-3A72216FD2F3}" type="slidenum">
              <a:rPr lang="en-US" smtClean="0"/>
              <a:pPr>
                <a:defRPr/>
              </a:pPr>
              <a:t>14</a:t>
            </a:fld>
            <a:endParaRPr lang="en-US"/>
          </a:p>
        </p:txBody>
      </p:sp>
    </p:spTree>
    <p:extLst>
      <p:ext uri="{BB962C8B-B14F-4D97-AF65-F5344CB8AC3E}">
        <p14:creationId xmlns:p14="http://schemas.microsoft.com/office/powerpoint/2010/main" val="130203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Myrna Medina &amp; Clara Berg</a:t>
            </a:r>
            <a:endParaRPr lang="en-US"/>
          </a:p>
        </p:txBody>
      </p:sp>
      <p:sp>
        <p:nvSpPr>
          <p:cNvPr id="3" name="Slide Number Placeholder 2"/>
          <p:cNvSpPr>
            <a:spLocks noGrp="1"/>
          </p:cNvSpPr>
          <p:nvPr>
            <p:ph type="sldNum" sz="quarter" idx="12"/>
          </p:nvPr>
        </p:nvSpPr>
        <p:spPr/>
        <p:txBody>
          <a:bodyPr/>
          <a:lstStyle/>
          <a:p>
            <a:pPr>
              <a:defRPr/>
            </a:pPr>
            <a:fld id="{27CEF550-92FC-4DD4-8AD5-2F342390A2DC}" type="slidenum">
              <a:rPr lang="en-US" smtClean="0"/>
              <a:pPr>
                <a:defRPr/>
              </a:pPr>
              <a:t>15</a:t>
            </a:fld>
            <a:endParaRPr lang="en-US"/>
          </a:p>
        </p:txBody>
      </p:sp>
      <p:graphicFrame>
        <p:nvGraphicFramePr>
          <p:cNvPr id="4" name="Content Placeholder 6"/>
          <p:cNvGraphicFramePr>
            <a:graphicFrameLocks/>
          </p:cNvGraphicFramePr>
          <p:nvPr>
            <p:extLst>
              <p:ext uri="{D42A27DB-BD31-4B8C-83A1-F6EECF244321}">
                <p14:modId xmlns:p14="http://schemas.microsoft.com/office/powerpoint/2010/main" val="4292075996"/>
              </p:ext>
            </p:extLst>
          </p:nvPr>
        </p:nvGraphicFramePr>
        <p:xfrm>
          <a:off x="1295400" y="867905"/>
          <a:ext cx="9601200" cy="5007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Clarita\AppData\Local\Microsoft\Windows\Temporary Internet Files\Content.IE5\H4NKAFBE\home12[1].jpg"/>
          <p:cNvPicPr>
            <a:picLocks noChangeAspect="1" noChangeArrowheads="1"/>
          </p:cNvPicPr>
          <p:nvPr/>
        </p:nvPicPr>
        <p:blipFill>
          <a:blip r:embed="rId7" cstate="print"/>
          <a:srcRect/>
          <a:stretch>
            <a:fillRect/>
          </a:stretch>
        </p:blipFill>
        <p:spPr bwMode="auto">
          <a:xfrm>
            <a:off x="5605679" y="4949651"/>
            <a:ext cx="937591" cy="937591"/>
          </a:xfrm>
          <a:prstGeom prst="rect">
            <a:avLst/>
          </a:prstGeom>
          <a:noFill/>
        </p:spPr>
      </p:pic>
      <p:sp>
        <p:nvSpPr>
          <p:cNvPr id="6" name="Right Arrow 5"/>
          <p:cNvSpPr/>
          <p:nvPr/>
        </p:nvSpPr>
        <p:spPr>
          <a:xfrm rot="21423306">
            <a:off x="6571102" y="5492532"/>
            <a:ext cx="2070163" cy="49220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686800" y="3578088"/>
            <a:ext cx="1331843" cy="477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547646" y="1470991"/>
            <a:ext cx="978408"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2166730" y="4611757"/>
            <a:ext cx="1813310" cy="496956"/>
          </a:xfrm>
          <a:prstGeom prst="leftArrow">
            <a:avLst/>
          </a:prstGeom>
          <a:solidFill>
            <a:srgbClr val="B962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1749287" y="2464913"/>
            <a:ext cx="1654282" cy="477070"/>
          </a:xfrm>
          <a:prstGeom prst="lef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flipH="1">
            <a:off x="8606522" y="5505953"/>
            <a:ext cx="2824242" cy="369332"/>
          </a:xfrm>
          <a:prstGeom prst="rect">
            <a:avLst/>
          </a:prstGeom>
          <a:noFill/>
        </p:spPr>
        <p:txBody>
          <a:bodyPr wrap="square" rtlCol="0">
            <a:spAutoFit/>
          </a:bodyPr>
          <a:lstStyle/>
          <a:p>
            <a:r>
              <a:rPr lang="en-US" b="1" dirty="0" smtClean="0">
                <a:latin typeface="Arial Narrow" panose="020B0606020202030204" pitchFamily="34" charset="0"/>
              </a:rPr>
              <a:t>ESTUDIANTE &amp; FAMILIA</a:t>
            </a:r>
            <a:endParaRPr lang="en-US" b="1" dirty="0">
              <a:latin typeface="Arial Narrow" panose="020B0606020202030204" pitchFamily="34" charset="0"/>
            </a:endParaRPr>
          </a:p>
        </p:txBody>
      </p:sp>
      <p:sp>
        <p:nvSpPr>
          <p:cNvPr id="15" name="TextBox 14"/>
          <p:cNvSpPr txBox="1"/>
          <p:nvPr/>
        </p:nvSpPr>
        <p:spPr>
          <a:xfrm>
            <a:off x="576488" y="4750907"/>
            <a:ext cx="2087431" cy="646331"/>
          </a:xfrm>
          <a:prstGeom prst="rect">
            <a:avLst/>
          </a:prstGeom>
          <a:noFill/>
        </p:spPr>
        <p:txBody>
          <a:bodyPr wrap="none" rtlCol="0">
            <a:spAutoFit/>
          </a:bodyPr>
          <a:lstStyle/>
          <a:p>
            <a:r>
              <a:rPr lang="en-US" b="1" dirty="0" smtClean="0">
                <a:latin typeface="Arial Narrow" panose="020B0606020202030204" pitchFamily="34" charset="0"/>
              </a:rPr>
              <a:t>PARIENTES &amp;</a:t>
            </a:r>
          </a:p>
          <a:p>
            <a:r>
              <a:rPr lang="en-US" b="1" dirty="0" smtClean="0">
                <a:latin typeface="Arial Narrow" panose="020B0606020202030204" pitchFamily="34" charset="0"/>
              </a:rPr>
              <a:t>AMIGOS CERCANOS</a:t>
            </a:r>
            <a:endParaRPr lang="en-US" b="1" dirty="0">
              <a:latin typeface="Arial Narrow" panose="020B0606020202030204" pitchFamily="34" charset="0"/>
            </a:endParaRPr>
          </a:p>
        </p:txBody>
      </p:sp>
      <p:sp>
        <p:nvSpPr>
          <p:cNvPr id="16" name="TextBox 15"/>
          <p:cNvSpPr txBox="1"/>
          <p:nvPr/>
        </p:nvSpPr>
        <p:spPr>
          <a:xfrm>
            <a:off x="9660835" y="3677481"/>
            <a:ext cx="2526226" cy="1200329"/>
          </a:xfrm>
          <a:prstGeom prst="rect">
            <a:avLst/>
          </a:prstGeom>
          <a:noFill/>
        </p:spPr>
        <p:txBody>
          <a:bodyPr wrap="square" rtlCol="0">
            <a:spAutoFit/>
          </a:bodyPr>
          <a:lstStyle/>
          <a:p>
            <a:r>
              <a:rPr lang="en-US" dirty="0" smtClean="0"/>
              <a:t>       </a:t>
            </a:r>
            <a:r>
              <a:rPr lang="en-US" b="1" dirty="0" smtClean="0">
                <a:latin typeface="Arial Narrow" panose="020B0606020202030204" pitchFamily="34" charset="0"/>
              </a:rPr>
              <a:t>DOCTORES</a:t>
            </a:r>
          </a:p>
          <a:p>
            <a:r>
              <a:rPr lang="en-US" b="1" dirty="0" smtClean="0">
                <a:latin typeface="Arial Narrow" panose="020B0606020202030204" pitchFamily="34" charset="0"/>
              </a:rPr>
              <a:t>    MAESTRAS</a:t>
            </a:r>
          </a:p>
          <a:p>
            <a:r>
              <a:rPr lang="en-US" b="1" dirty="0" smtClean="0">
                <a:latin typeface="Arial Narrow" panose="020B0606020202030204" pitchFamily="34" charset="0"/>
              </a:rPr>
              <a:t>TERAPISTAS</a:t>
            </a:r>
          </a:p>
          <a:p>
            <a:endParaRPr lang="en-US" dirty="0"/>
          </a:p>
        </p:txBody>
      </p:sp>
      <p:sp>
        <p:nvSpPr>
          <p:cNvPr id="17" name="TextBox 16"/>
          <p:cNvSpPr txBox="1"/>
          <p:nvPr/>
        </p:nvSpPr>
        <p:spPr>
          <a:xfrm>
            <a:off x="238555" y="2166739"/>
            <a:ext cx="1986954" cy="646331"/>
          </a:xfrm>
          <a:prstGeom prst="rect">
            <a:avLst/>
          </a:prstGeom>
          <a:noFill/>
        </p:spPr>
        <p:txBody>
          <a:bodyPr wrap="none" rtlCol="0">
            <a:spAutoFit/>
          </a:bodyPr>
          <a:lstStyle/>
          <a:p>
            <a:r>
              <a:rPr lang="en-US" b="1" dirty="0" smtClean="0">
                <a:latin typeface="Arial Narrow" panose="020B0606020202030204" pitchFamily="34" charset="0"/>
              </a:rPr>
              <a:t>ADMINISTRATORES</a:t>
            </a:r>
          </a:p>
          <a:p>
            <a:r>
              <a:rPr lang="en-US" b="1" dirty="0" smtClean="0">
                <a:latin typeface="Arial Narrow" panose="020B0606020202030204" pitchFamily="34" charset="0"/>
              </a:rPr>
              <a:t>PRINCIPALES</a:t>
            </a:r>
          </a:p>
        </p:txBody>
      </p:sp>
      <p:sp>
        <p:nvSpPr>
          <p:cNvPr id="18" name="TextBox 17"/>
          <p:cNvSpPr txBox="1"/>
          <p:nvPr/>
        </p:nvSpPr>
        <p:spPr>
          <a:xfrm>
            <a:off x="9541569" y="1510752"/>
            <a:ext cx="1350050" cy="369332"/>
          </a:xfrm>
          <a:prstGeom prst="rect">
            <a:avLst/>
          </a:prstGeom>
          <a:noFill/>
        </p:spPr>
        <p:txBody>
          <a:bodyPr wrap="none" rtlCol="0">
            <a:spAutoFit/>
          </a:bodyPr>
          <a:lstStyle/>
          <a:p>
            <a:r>
              <a:rPr lang="en-US" b="1" dirty="0" smtClean="0">
                <a:latin typeface="Arial Narrow" panose="020B0606020202030204" pitchFamily="34" charset="0"/>
              </a:rPr>
              <a:t>COMUNIDAD</a:t>
            </a:r>
            <a:endParaRPr lang="en-US" b="1" dirty="0">
              <a:latin typeface="Arial Narrow" panose="020B0606020202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985652"/>
            <a:ext cx="10515600" cy="722256"/>
          </a:xfrm>
        </p:spPr>
        <p:txBody>
          <a:bodyPr>
            <a:normAutofit fontScale="90000"/>
          </a:bodyPr>
          <a:lstStyle/>
          <a:p>
            <a:pPr algn="ctr" eaLnBrk="1" hangingPunct="1"/>
            <a:r>
              <a:rPr lang="es-UY" altLang="es-MX" b="1" dirty="0" smtClean="0">
                <a:latin typeface="Cambria" panose="02040503050406030204" pitchFamily="18" charset="0"/>
              </a:rPr>
              <a:t>            TRANSICION A LA VIDA ADULTA</a:t>
            </a:r>
          </a:p>
        </p:txBody>
      </p:sp>
      <p:sp>
        <p:nvSpPr>
          <p:cNvPr id="8195" name="Content Placeholder 2"/>
          <p:cNvSpPr>
            <a:spLocks noGrp="1"/>
          </p:cNvSpPr>
          <p:nvPr>
            <p:ph idx="1"/>
          </p:nvPr>
        </p:nvSpPr>
        <p:spPr>
          <a:xfrm>
            <a:off x="838200" y="2533338"/>
            <a:ext cx="10515600" cy="3715062"/>
          </a:xfrm>
        </p:spPr>
        <p:txBody>
          <a:bodyPr>
            <a:noAutofit/>
          </a:bodyPr>
          <a:lstStyle/>
          <a:p>
            <a:pPr marL="0" indent="0" algn="ctr">
              <a:buNone/>
            </a:pPr>
            <a:endParaRPr lang="es-UY" altLang="es-MX" dirty="0" smtClean="0">
              <a:latin typeface="Cambria" panose="02040503050406030204" pitchFamily="18" charset="0"/>
            </a:endParaRPr>
          </a:p>
          <a:p>
            <a:pPr marL="0" indent="0" algn="ctr">
              <a:buNone/>
            </a:pPr>
            <a:endParaRPr lang="es-UY" altLang="es-MX" dirty="0" smtClean="0">
              <a:latin typeface="Cambria" panose="02040503050406030204" pitchFamily="18" charset="0"/>
            </a:endParaRPr>
          </a:p>
          <a:p>
            <a:pPr marL="0" indent="0" algn="ctr" eaLnBrk="1" hangingPunct="1">
              <a:buNone/>
            </a:pPr>
            <a:endParaRPr lang="es-UY" altLang="es-MX" dirty="0" smtClean="0">
              <a:latin typeface="Cambria" panose="02040503050406030204" pitchFamily="18" charset="0"/>
            </a:endParaRPr>
          </a:p>
        </p:txBody>
      </p:sp>
      <p:sp>
        <p:nvSpPr>
          <p:cNvPr id="8196" name="Text Box 1027"/>
          <p:cNvSpPr txBox="1">
            <a:spLocks noChangeArrowheads="1"/>
          </p:cNvSpPr>
          <p:nvPr/>
        </p:nvSpPr>
        <p:spPr bwMode="auto">
          <a:xfrm>
            <a:off x="3090863" y="5743575"/>
            <a:ext cx="6169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s-MX" altLang="es-MX" sz="1800">
              <a:latin typeface="Arial" panose="020B0604020202020204" pitchFamily="34" charset="0"/>
            </a:endParaRPr>
          </a:p>
        </p:txBody>
      </p:sp>
      <p:sp>
        <p:nvSpPr>
          <p:cNvPr id="2" name="Footer Placeholder 1"/>
          <p:cNvSpPr>
            <a:spLocks noGrp="1"/>
          </p:cNvSpPr>
          <p:nvPr>
            <p:ph type="ftr" sz="quarter" idx="11"/>
          </p:nvPr>
        </p:nvSpPr>
        <p:spPr>
          <a:xfrm>
            <a:off x="515917" y="6403711"/>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16</a:t>
            </a:fld>
            <a:endParaRPr lang="en-US"/>
          </a:p>
        </p:txBody>
      </p:sp>
      <p:sp>
        <p:nvSpPr>
          <p:cNvPr id="8" name="Curved Left Arrow 7"/>
          <p:cNvSpPr/>
          <p:nvPr/>
        </p:nvSpPr>
        <p:spPr>
          <a:xfrm>
            <a:off x="9711445" y="2330256"/>
            <a:ext cx="731520" cy="73740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a:off x="3336416" y="3723148"/>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4242009" y="4440535"/>
            <a:ext cx="5155991" cy="923330"/>
          </a:xfrm>
          <a:prstGeom prst="rect">
            <a:avLst/>
          </a:prstGeom>
          <a:solidFill>
            <a:schemeClr val="tx2">
              <a:lumMod val="10000"/>
              <a:lumOff val="90000"/>
            </a:schemeClr>
          </a:solid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VIDA ADULTA</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Curved Right Arrow 11"/>
          <p:cNvSpPr/>
          <p:nvPr/>
        </p:nvSpPr>
        <p:spPr>
          <a:xfrm>
            <a:off x="3317572" y="170180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4173790" y="2050027"/>
            <a:ext cx="5324167" cy="2271188"/>
          </a:xfrm>
          <a:prstGeom prst="roundRect">
            <a:avLst/>
          </a:prstGeom>
          <a:solidFill>
            <a:srgbClr val="04C0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2400" dirty="0" smtClean="0">
                <a:latin typeface="Arial Black" pitchFamily="34" charset="0"/>
              </a:rPr>
              <a:t>Escuela secundaria </a:t>
            </a:r>
          </a:p>
          <a:p>
            <a:pPr algn="ctr"/>
            <a:r>
              <a:rPr lang="es-UY" sz="1400" dirty="0" smtClean="0">
                <a:latin typeface="Arial Black" pitchFamily="34" charset="0"/>
              </a:rPr>
              <a:t>o</a:t>
            </a:r>
          </a:p>
          <a:p>
            <a:pPr algn="ctr"/>
            <a:r>
              <a:rPr lang="es-UY" sz="2400" dirty="0" smtClean="0">
                <a:latin typeface="Arial Black" pitchFamily="34" charset="0"/>
              </a:rPr>
              <a:t>Preparatoria</a:t>
            </a:r>
          </a:p>
          <a:p>
            <a:pPr algn="ctr"/>
            <a:r>
              <a:rPr lang="es-UY" sz="1400" dirty="0" smtClean="0">
                <a:latin typeface="Arial Black" pitchFamily="34" charset="0"/>
              </a:rPr>
              <a:t>o</a:t>
            </a:r>
          </a:p>
          <a:p>
            <a:pPr algn="ctr"/>
            <a:r>
              <a:rPr lang="es-UY" sz="2400" dirty="0" smtClean="0">
                <a:latin typeface="Arial Black" pitchFamily="34" charset="0"/>
              </a:rPr>
              <a:t>Rehabilitación vocacional (hasta los 21 años)</a:t>
            </a:r>
            <a:endParaRPr lang="es-UY" sz="2400" dirty="0">
              <a:latin typeface="Arial Black" pitchFamily="34" charset="0"/>
            </a:endParaRPr>
          </a:p>
        </p:txBody>
      </p:sp>
      <p:sp>
        <p:nvSpPr>
          <p:cNvPr id="15" name="Curved Left Arrow 14"/>
          <p:cNvSpPr/>
          <p:nvPr/>
        </p:nvSpPr>
        <p:spPr>
          <a:xfrm>
            <a:off x="9760609" y="3323292"/>
            <a:ext cx="731520" cy="73740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04" y="1014789"/>
            <a:ext cx="10742609" cy="1303867"/>
          </a:xfrm>
        </p:spPr>
        <p:txBody>
          <a:bodyPr>
            <a:normAutofit fontScale="90000"/>
          </a:bodyPr>
          <a:lstStyle/>
          <a:p>
            <a:r>
              <a:rPr lang="es-UY" b="1" dirty="0" smtClean="0">
                <a:latin typeface="Cambria" panose="02040503050406030204" pitchFamily="18" charset="0"/>
              </a:rPr>
              <a:t>PRIMER PASO PARA UNA TRANSICIÓN EFECTIVA</a:t>
            </a:r>
            <a:endParaRPr lang="es-UY" b="1" dirty="0">
              <a:latin typeface="Cambria" panose="02040503050406030204" pitchFamily="18" charset="0"/>
            </a:endParaRPr>
          </a:p>
        </p:txBody>
      </p:sp>
      <p:sp>
        <p:nvSpPr>
          <p:cNvPr id="3" name="Content Placeholder 2"/>
          <p:cNvSpPr>
            <a:spLocks noGrp="1"/>
          </p:cNvSpPr>
          <p:nvPr>
            <p:ph idx="1"/>
          </p:nvPr>
        </p:nvSpPr>
        <p:spPr>
          <a:xfrm>
            <a:off x="1295401" y="2417786"/>
            <a:ext cx="9601196" cy="3318936"/>
          </a:xfrm>
        </p:spPr>
        <p:txBody>
          <a:bodyPr>
            <a:noAutofit/>
          </a:bodyPr>
          <a:lstStyle/>
          <a:p>
            <a:pPr>
              <a:buNone/>
            </a:pPr>
            <a:r>
              <a:rPr lang="es-UY" sz="2800" dirty="0" smtClean="0">
                <a:latin typeface="Cambria" pitchFamily="18" charset="0"/>
              </a:rPr>
              <a:t>Organizar una reunión  que debe incluir a los representantes de las agencias que proveerán servicios al estudiante después de graduarse. El propósito de la reunión es que el estudiante continúe recibiendo los servicios apropiados necesarios de agencias privadas y publicas con el fin de continuar su entrenamiento vocacional, encontrar un nivel de vida mas independiente o laboral. También se debe discutir su residencia, vida social y recreativa.</a:t>
            </a:r>
            <a:endParaRPr lang="es-UY" sz="2800" dirty="0">
              <a:latin typeface="Cambria" pitchFamily="18" charset="0"/>
            </a:endParaRPr>
          </a:p>
        </p:txBody>
      </p:sp>
      <p:sp>
        <p:nvSpPr>
          <p:cNvPr id="4" name="Footer Placeholder 3"/>
          <p:cNvSpPr>
            <a:spLocks noGrp="1"/>
          </p:cNvSpPr>
          <p:nvPr>
            <p:ph type="ftr" sz="quarter" idx="11"/>
          </p:nvPr>
        </p:nvSpPr>
        <p:spPr/>
        <p:txBody>
          <a:bodyPr/>
          <a:lstStyle/>
          <a:p>
            <a:pPr>
              <a:defRPr/>
            </a:pPr>
            <a:r>
              <a:rPr lang="en-US" smtClean="0"/>
              <a:t>Myrna Medina &amp; Clara Berg</a:t>
            </a:r>
            <a:endParaRPr lang="en-US"/>
          </a:p>
        </p:txBody>
      </p:sp>
      <p:sp>
        <p:nvSpPr>
          <p:cNvPr id="5" name="Slide Number Placeholder 4"/>
          <p:cNvSpPr>
            <a:spLocks noGrp="1"/>
          </p:cNvSpPr>
          <p:nvPr>
            <p:ph type="sldNum" sz="quarter" idx="12"/>
          </p:nvPr>
        </p:nvSpPr>
        <p:spPr/>
        <p:txBody>
          <a:bodyPr/>
          <a:lstStyle/>
          <a:p>
            <a:pPr>
              <a:defRPr/>
            </a:pPr>
            <a:fld id="{E4CCF0D9-9618-47B9-88FC-3A72216FD2F3}" type="slidenum">
              <a:rPr lang="en-US" smtClean="0"/>
              <a:pPr>
                <a:defRPr/>
              </a:pPr>
              <a:t>17</a:t>
            </a:fld>
            <a:endParaRPr lang="en-US"/>
          </a:p>
        </p:txBody>
      </p:sp>
    </p:spTree>
    <p:extLst>
      <p:ext uri="{BB962C8B-B14F-4D97-AF65-F5344CB8AC3E}">
        <p14:creationId xmlns:p14="http://schemas.microsoft.com/office/powerpoint/2010/main" val="377320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291840"/>
            <a:ext cx="9601196" cy="1303867"/>
          </a:xfrm>
        </p:spPr>
        <p:txBody>
          <a:bodyPr>
            <a:normAutofit fontScale="90000"/>
          </a:bodyPr>
          <a:lstStyle/>
          <a:p>
            <a:pPr eaLnBrk="1" fontAlgn="auto" hangingPunct="1">
              <a:spcAft>
                <a:spcPts val="0"/>
              </a:spcAft>
              <a:defRPr/>
            </a:pPr>
            <a:r>
              <a:rPr lang="en-US" b="1" dirty="0" smtClean="0">
                <a:solidFill>
                  <a:schemeClr val="tx2">
                    <a:satMod val="200000"/>
                  </a:schemeClr>
                </a:solidFill>
                <a:latin typeface="Cambria" pitchFamily="18" charset="0"/>
              </a:rPr>
              <a:t>QUIEN ES ELEGIBLE PARA </a:t>
            </a:r>
            <a:br>
              <a:rPr lang="en-US" b="1" dirty="0" smtClean="0">
                <a:solidFill>
                  <a:schemeClr val="tx2">
                    <a:satMod val="200000"/>
                  </a:schemeClr>
                </a:solidFill>
                <a:latin typeface="Cambria" pitchFamily="18" charset="0"/>
              </a:rPr>
            </a:br>
            <a:r>
              <a:rPr lang="en-US" b="1" dirty="0" smtClean="0">
                <a:solidFill>
                  <a:schemeClr val="tx2">
                    <a:satMod val="200000"/>
                  </a:schemeClr>
                </a:solidFill>
                <a:latin typeface="Cambria" pitchFamily="18" charset="0"/>
              </a:rPr>
              <a:t>SERVICIOS DE TRANSICION?</a:t>
            </a:r>
            <a:r>
              <a:rPr lang="en-US" b="1" dirty="0" smtClean="0">
                <a:solidFill>
                  <a:schemeClr val="tx2">
                    <a:satMod val="200000"/>
                  </a:schemeClr>
                </a:solidFill>
              </a:rPr>
              <a:t/>
            </a:r>
            <a:br>
              <a:rPr lang="en-US" b="1" dirty="0" smtClean="0">
                <a:solidFill>
                  <a:schemeClr val="tx2">
                    <a:satMod val="200000"/>
                  </a:schemeClr>
                </a:solidFill>
              </a:rPr>
            </a:br>
            <a:endParaRPr lang="en-US" b="1" dirty="0">
              <a:solidFill>
                <a:schemeClr val="tx2">
                  <a:satMod val="200000"/>
                </a:schemeClr>
              </a:solidFill>
            </a:endParaRPr>
          </a:p>
        </p:txBody>
      </p:sp>
      <p:sp>
        <p:nvSpPr>
          <p:cNvPr id="3" name="Content Placeholder 2"/>
          <p:cNvSpPr>
            <a:spLocks noGrp="1"/>
          </p:cNvSpPr>
          <p:nvPr>
            <p:ph idx="1"/>
          </p:nvPr>
        </p:nvSpPr>
        <p:spPr>
          <a:xfrm>
            <a:off x="1295401" y="2374489"/>
            <a:ext cx="9601196" cy="3701845"/>
          </a:xfrm>
        </p:spPr>
        <p:txBody>
          <a:bodyPr>
            <a:noAutofit/>
          </a:bodyPr>
          <a:lstStyle/>
          <a:p>
            <a:pPr marL="411480">
              <a:spcAft>
                <a:spcPts val="0"/>
              </a:spcAft>
              <a:buFont typeface="Wingdings"/>
              <a:buChar char=""/>
              <a:defRPr/>
            </a:pPr>
            <a:r>
              <a:rPr lang="es-UY" sz="2200" b="1" dirty="0" smtClean="0">
                <a:solidFill>
                  <a:srgbClr val="0000FF"/>
                </a:solidFill>
                <a:latin typeface="Cambria" pitchFamily="18" charset="0"/>
              </a:rPr>
              <a:t>Como parte del IEP todos los estudiantes  con discapacidades en educación secundaria,  </a:t>
            </a:r>
            <a:r>
              <a:rPr lang="es-UY" sz="2200" i="1" dirty="0" smtClean="0">
                <a:latin typeface="Cambria" pitchFamily="18" charset="0"/>
              </a:rPr>
              <a:t>entre los 15 y 21 años de edad, o m</a:t>
            </a:r>
            <a:r>
              <a:rPr lang="es-UY" sz="2200" i="1" dirty="0">
                <a:latin typeface="Cambria" pitchFamily="18" charset="0"/>
              </a:rPr>
              <a:t>á</a:t>
            </a:r>
            <a:r>
              <a:rPr lang="es-UY" sz="2200" i="1" dirty="0" smtClean="0">
                <a:latin typeface="Cambria" pitchFamily="18" charset="0"/>
              </a:rPr>
              <a:t>s jóvenes, si es apropiado, que son elegibles de recibir educación especial </a:t>
            </a:r>
            <a:r>
              <a:rPr lang="es-UY" sz="2200" b="1" dirty="0" smtClean="0">
                <a:solidFill>
                  <a:srgbClr val="0000FF"/>
                </a:solidFill>
                <a:latin typeface="Cambria" pitchFamily="18" charset="0"/>
              </a:rPr>
              <a:t>deben ser provistos con servicios de transición</a:t>
            </a:r>
            <a:r>
              <a:rPr lang="es-UY" sz="2200" b="1" dirty="0" smtClean="0">
                <a:latin typeface="Cambria" pitchFamily="18" charset="0"/>
              </a:rPr>
              <a:t>.    </a:t>
            </a:r>
          </a:p>
          <a:p>
            <a:pPr marL="411480" eaLnBrk="1" fontAlgn="auto" hangingPunct="1">
              <a:spcAft>
                <a:spcPts val="0"/>
              </a:spcAft>
              <a:buFont typeface="Wingdings"/>
              <a:buChar char=""/>
              <a:defRPr/>
            </a:pPr>
            <a:r>
              <a:rPr lang="es-UY" sz="2200" b="1" dirty="0" smtClean="0">
                <a:solidFill>
                  <a:srgbClr val="0000FF"/>
                </a:solidFill>
                <a:latin typeface="Cambria" pitchFamily="18" charset="0"/>
              </a:rPr>
              <a:t>Para estudiantes menores de 15 años </a:t>
            </a:r>
            <a:r>
              <a:rPr lang="es-UY" sz="2200" i="1" dirty="0" smtClean="0">
                <a:solidFill>
                  <a:schemeClr val="accent4">
                    <a:lumMod val="50000"/>
                  </a:schemeClr>
                </a:solidFill>
                <a:latin typeface="Cambria" pitchFamily="18" charset="0"/>
              </a:rPr>
              <a:t>que son considerados a riesgo de no completar sus cursos académicos, o que pueden resultar beneficiados por los servicios de transición</a:t>
            </a:r>
            <a:r>
              <a:rPr lang="es-UY" sz="2200" dirty="0" smtClean="0">
                <a:solidFill>
                  <a:schemeClr val="accent4">
                    <a:lumMod val="50000"/>
                  </a:schemeClr>
                </a:solidFill>
                <a:latin typeface="Cambria" pitchFamily="18" charset="0"/>
              </a:rPr>
              <a:t>, </a:t>
            </a:r>
            <a:r>
              <a:rPr lang="es-UY" sz="2200" b="1" dirty="0" smtClean="0">
                <a:solidFill>
                  <a:srgbClr val="0000FF"/>
                </a:solidFill>
                <a:latin typeface="Cambria" pitchFamily="18" charset="0"/>
              </a:rPr>
              <a:t>este proceso se puede iniciar antes</a:t>
            </a:r>
            <a:r>
              <a:rPr lang="es-UY" sz="2200" dirty="0" smtClean="0">
                <a:solidFill>
                  <a:schemeClr val="accent4">
                    <a:lumMod val="50000"/>
                  </a:schemeClr>
                </a:solidFill>
                <a:latin typeface="Cambria" pitchFamily="18" charset="0"/>
              </a:rPr>
              <a:t>.</a:t>
            </a:r>
          </a:p>
          <a:p>
            <a:pPr marL="411480" eaLnBrk="1" fontAlgn="auto" hangingPunct="1">
              <a:spcAft>
                <a:spcPts val="0"/>
              </a:spcAft>
              <a:buFont typeface="Wingdings"/>
              <a:buChar char=""/>
              <a:defRPr/>
            </a:pPr>
            <a:r>
              <a:rPr lang="es-UY" sz="2200" b="1" dirty="0" smtClean="0">
                <a:solidFill>
                  <a:srgbClr val="0000FF"/>
                </a:solidFill>
                <a:latin typeface="Cambria" pitchFamily="18" charset="0"/>
              </a:rPr>
              <a:t>El  proceso del planeamiento de transición debe llevarse a cabo de una forma que es sensible</a:t>
            </a:r>
            <a:r>
              <a:rPr lang="es-UY" sz="2200" dirty="0" smtClean="0">
                <a:solidFill>
                  <a:schemeClr val="accent4">
                    <a:lumMod val="50000"/>
                  </a:schemeClr>
                </a:solidFill>
                <a:latin typeface="Cambria" pitchFamily="18" charset="0"/>
              </a:rPr>
              <a:t> </a:t>
            </a:r>
            <a:r>
              <a:rPr lang="es-UY" sz="2200" i="1" dirty="0" smtClean="0">
                <a:solidFill>
                  <a:schemeClr val="accent4">
                    <a:lumMod val="50000"/>
                  </a:schemeClr>
                </a:solidFill>
                <a:latin typeface="Cambria" pitchFamily="18" charset="0"/>
              </a:rPr>
              <a:t>para incluir la participación de los estudiantes y sus familias </a:t>
            </a:r>
            <a:r>
              <a:rPr lang="es-UY" sz="2200" b="1" dirty="0" smtClean="0">
                <a:solidFill>
                  <a:srgbClr val="0000FF"/>
                </a:solidFill>
                <a:latin typeface="Cambria" pitchFamily="18" charset="0"/>
              </a:rPr>
              <a:t>con todo tipo de antecedentes culturales y lingüísticos</a:t>
            </a:r>
            <a:r>
              <a:rPr lang="es-UY" sz="2200" dirty="0" smtClean="0">
                <a:solidFill>
                  <a:schemeClr val="accent4">
                    <a:lumMod val="50000"/>
                  </a:schemeClr>
                </a:solidFill>
                <a:latin typeface="Cambria" pitchFamily="18" charset="0"/>
              </a:rPr>
              <a:t>.</a:t>
            </a:r>
            <a:endParaRPr lang="es-UY" sz="2200"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087021"/>
            <a:ext cx="11023600" cy="914400"/>
          </a:xfrm>
        </p:spPr>
        <p:txBody>
          <a:bodyPr>
            <a:normAutofit fontScale="90000"/>
          </a:bodyPr>
          <a:lstStyle/>
          <a:p>
            <a:pPr eaLnBrk="1" fontAlgn="auto" hangingPunct="1">
              <a:spcAft>
                <a:spcPts val="0"/>
              </a:spcAft>
              <a:defRPr/>
            </a:pPr>
            <a:r>
              <a:rPr lang="es-UY" b="1" dirty="0" smtClean="0">
                <a:solidFill>
                  <a:schemeClr val="tx2">
                    <a:satMod val="200000"/>
                  </a:schemeClr>
                </a:solidFill>
              </a:rPr>
              <a:t/>
            </a:r>
            <a:br>
              <a:rPr lang="es-UY" b="1" dirty="0" smtClean="0">
                <a:solidFill>
                  <a:schemeClr val="tx2">
                    <a:satMod val="200000"/>
                  </a:schemeClr>
                </a:solidFill>
              </a:rPr>
            </a:br>
            <a:r>
              <a:rPr lang="es-UY" b="1" dirty="0" smtClean="0">
                <a:solidFill>
                  <a:schemeClr val="tx2">
                    <a:satMod val="200000"/>
                  </a:schemeClr>
                </a:solidFill>
                <a:latin typeface="Cambria" pitchFamily="18" charset="0"/>
              </a:rPr>
              <a:t>CUALES SON LOS SERVICIOS DE TRANSICIÓN?</a:t>
            </a:r>
            <a:r>
              <a:rPr lang="en-US" b="1" dirty="0" smtClean="0">
                <a:solidFill>
                  <a:schemeClr val="tx2">
                    <a:satMod val="200000"/>
                  </a:schemeClr>
                </a:solidFill>
              </a:rPr>
              <a:t/>
            </a:r>
            <a:br>
              <a:rPr lang="en-US" b="1" dirty="0" smtClean="0">
                <a:solidFill>
                  <a:schemeClr val="tx2">
                    <a:satMod val="200000"/>
                  </a:schemeClr>
                </a:solidFill>
              </a:rPr>
            </a:br>
            <a:endParaRPr lang="en-US" b="1" dirty="0">
              <a:solidFill>
                <a:schemeClr val="tx2">
                  <a:satMod val="200000"/>
                </a:schemeClr>
              </a:solidFill>
            </a:endParaRPr>
          </a:p>
        </p:txBody>
      </p:sp>
      <p:sp>
        <p:nvSpPr>
          <p:cNvPr id="3" name="Content Placeholder 2"/>
          <p:cNvSpPr>
            <a:spLocks noGrp="1"/>
          </p:cNvSpPr>
          <p:nvPr>
            <p:ph idx="1"/>
          </p:nvPr>
        </p:nvSpPr>
        <p:spPr>
          <a:xfrm>
            <a:off x="762000" y="2534844"/>
            <a:ext cx="10718799" cy="3318936"/>
          </a:xfrm>
        </p:spPr>
        <p:txBody>
          <a:bodyPr>
            <a:normAutofit fontScale="92500" lnSpcReduction="20000"/>
          </a:bodyPr>
          <a:lstStyle/>
          <a:p>
            <a:pPr marL="411480" eaLnBrk="1" fontAlgn="auto" hangingPunct="1">
              <a:spcAft>
                <a:spcPts val="0"/>
              </a:spcAft>
              <a:buFont typeface="Wingdings"/>
              <a:buChar char=""/>
              <a:defRPr/>
            </a:pPr>
            <a:r>
              <a:rPr lang="es-UY" b="1" dirty="0" smtClean="0">
                <a:latin typeface="Cambria" pitchFamily="18" charset="0"/>
              </a:rPr>
              <a:t>Actividades coordinadas </a:t>
            </a:r>
            <a:r>
              <a:rPr lang="es-UY" dirty="0" smtClean="0">
                <a:latin typeface="Cambria" pitchFamily="18" charset="0"/>
              </a:rPr>
              <a:t>que han sido diseñadas para preparar al estudiante a tener resultados  previsibles en su vida adulta</a:t>
            </a:r>
          </a:p>
          <a:p>
            <a:pPr marL="411480" eaLnBrk="1" fontAlgn="auto" hangingPunct="1">
              <a:spcAft>
                <a:spcPts val="0"/>
              </a:spcAft>
              <a:buFont typeface="Wingdings"/>
              <a:buChar char=""/>
              <a:defRPr/>
            </a:pPr>
            <a:endParaRPr lang="es-UY" sz="900" dirty="0" smtClean="0">
              <a:latin typeface="Cambria" pitchFamily="18" charset="0"/>
            </a:endParaRPr>
          </a:p>
          <a:p>
            <a:pPr marL="411480" eaLnBrk="1" fontAlgn="auto" hangingPunct="1">
              <a:spcAft>
                <a:spcPts val="0"/>
              </a:spcAft>
              <a:buFont typeface="Wingdings"/>
              <a:buChar char=""/>
              <a:defRPr/>
            </a:pPr>
            <a:r>
              <a:rPr lang="es-UY" dirty="0" smtClean="0">
                <a:latin typeface="Cambria" pitchFamily="18" charset="0"/>
              </a:rPr>
              <a:t> </a:t>
            </a:r>
            <a:r>
              <a:rPr lang="es-UY" b="1" dirty="0" smtClean="0">
                <a:latin typeface="Cambria" pitchFamily="18" charset="0"/>
              </a:rPr>
              <a:t>Los resultados pueden incluir </a:t>
            </a:r>
            <a:r>
              <a:rPr lang="es-UY" dirty="0" smtClean="0">
                <a:latin typeface="Cambria" pitchFamily="18" charset="0"/>
              </a:rPr>
              <a:t>educación post secundaria, empleo, entrenamiento vocacional, educación de adultos, vida independiente, y participación en  la comunidad</a:t>
            </a:r>
          </a:p>
          <a:p>
            <a:pPr marL="411480" eaLnBrk="1" fontAlgn="auto" hangingPunct="1">
              <a:spcAft>
                <a:spcPts val="0"/>
              </a:spcAft>
              <a:buFont typeface="Wingdings"/>
              <a:buChar char=""/>
              <a:defRPr/>
            </a:pPr>
            <a:endParaRPr lang="es-UY" sz="900" dirty="0" smtClean="0">
              <a:latin typeface="Cambria" pitchFamily="18" charset="0"/>
            </a:endParaRPr>
          </a:p>
          <a:p>
            <a:pPr marL="411480" eaLnBrk="1" fontAlgn="auto" hangingPunct="1">
              <a:spcAft>
                <a:spcPts val="0"/>
              </a:spcAft>
              <a:buFont typeface="Wingdings"/>
              <a:buChar char=""/>
              <a:defRPr/>
            </a:pPr>
            <a:r>
              <a:rPr lang="es-UY" dirty="0" smtClean="0">
                <a:latin typeface="Cambria" pitchFamily="18" charset="0"/>
              </a:rPr>
              <a:t> </a:t>
            </a:r>
            <a:r>
              <a:rPr lang="es-UY" b="1" dirty="0" smtClean="0">
                <a:latin typeface="Cambria" pitchFamily="18" charset="0"/>
              </a:rPr>
              <a:t>Las actividades para cada estudiante necesitan </a:t>
            </a:r>
            <a:r>
              <a:rPr lang="es-UY" dirty="0" smtClean="0">
                <a:latin typeface="Cambria" pitchFamily="18" charset="0"/>
              </a:rPr>
              <a:t>estar basadas en las necesidades individuales del estudiante, sus preferencias e intereses.</a:t>
            </a:r>
          </a:p>
          <a:p>
            <a:pPr marL="411480" eaLnBrk="1" fontAlgn="auto" hangingPunct="1">
              <a:spcAft>
                <a:spcPts val="0"/>
              </a:spcAft>
              <a:buFont typeface="Wingdings"/>
              <a:buChar char=""/>
              <a:defRPr/>
            </a:pPr>
            <a:endParaRPr lang="es-UY" sz="900" dirty="0" smtClean="0">
              <a:latin typeface="Cambria" pitchFamily="18" charset="0"/>
            </a:endParaRPr>
          </a:p>
          <a:p>
            <a:pPr marL="411480" eaLnBrk="1" fontAlgn="auto" hangingPunct="1">
              <a:spcAft>
                <a:spcPts val="0"/>
              </a:spcAft>
              <a:buNone/>
              <a:defRPr/>
            </a:pPr>
            <a:r>
              <a:rPr lang="es-UY" sz="2400" b="1" i="1" dirty="0" smtClean="0">
                <a:solidFill>
                  <a:srgbClr val="0000FF"/>
                </a:solidFill>
                <a:latin typeface="Cambria" pitchFamily="18" charset="0"/>
              </a:rPr>
              <a:t>Las actividades deben incluir instrucciones, experiencias en la comunidad, 			desarrollo laboral u otros objetivos post escolares de la vida adulta</a:t>
            </a:r>
          </a:p>
          <a:p>
            <a:pPr marL="41148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s-UY" dirty="0"/>
              <a:t/>
            </a:r>
            <a:br>
              <a:rPr lang="es-UY" dirty="0"/>
            </a:br>
            <a:endParaRPr lang="es-UY" dirty="0"/>
          </a:p>
        </p:txBody>
      </p:sp>
      <p:sp>
        <p:nvSpPr>
          <p:cNvPr id="3" name="Content Placeholder 2"/>
          <p:cNvSpPr>
            <a:spLocks noGrp="1"/>
          </p:cNvSpPr>
          <p:nvPr>
            <p:ph idx="1"/>
          </p:nvPr>
        </p:nvSpPr>
        <p:spPr/>
        <p:txBody>
          <a:bodyPr>
            <a:normAutofit lnSpcReduction="10000"/>
          </a:bodyPr>
          <a:lstStyle/>
          <a:p>
            <a:pPr marR="0">
              <a:lnSpc>
                <a:spcPct val="107000"/>
              </a:lnSpc>
              <a:spcBef>
                <a:spcPts val="0"/>
              </a:spcBef>
              <a:spcAft>
                <a:spcPts val="800"/>
              </a:spcAft>
              <a:buFont typeface="Wingdings" panose="05000000000000000000" pitchFamily="2" charset="2"/>
              <a:buChar char="§"/>
            </a:pPr>
            <a:r>
              <a:rPr lang="x-none" dirty="0">
                <a:latin typeface="Cambria" panose="02040503050406030204" pitchFamily="18" charset="0"/>
                <a:ea typeface="Calibri" panose="020F0502020204030204" pitchFamily="34" charset="0"/>
                <a:cs typeface="Times New Roman" panose="02020603050405020304" pitchFamily="18" charset="0"/>
              </a:rPr>
              <a:t>	</a:t>
            </a:r>
            <a:r>
              <a:rPr lang="x-none" dirty="0" smtClean="0">
                <a:latin typeface="Cambria" panose="02040503050406030204" pitchFamily="18" charset="0"/>
                <a:ea typeface="Calibri" panose="020F0502020204030204" pitchFamily="34" charset="0"/>
                <a:cs typeface="Times New Roman" panose="02020603050405020304" pitchFamily="18" charset="0"/>
              </a:rPr>
              <a:t>	Transiciones</a:t>
            </a:r>
            <a:r>
              <a:rPr lang="x-none" dirty="0">
                <a:latin typeface="Cambria" panose="02040503050406030204" pitchFamily="18" charset="0"/>
                <a:ea typeface="Calibri" panose="020F0502020204030204" pitchFamily="34" charset="0"/>
                <a:cs typeface="Times New Roman" panose="02020603050405020304" pitchFamily="18" charset="0"/>
              </a:rPr>
              <a:t>: Su significado e implicaciones</a:t>
            </a:r>
            <a:endParaRPr lang="es-UY" dirty="0">
              <a:latin typeface="Cambria" panose="020405030504060302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
            </a:pPr>
            <a:r>
              <a:rPr lang="x-none" dirty="0">
                <a:latin typeface="Cambria" panose="02040503050406030204" pitchFamily="18" charset="0"/>
                <a:ea typeface="Calibri" panose="020F0502020204030204" pitchFamily="34" charset="0"/>
                <a:cs typeface="Times New Roman" panose="02020603050405020304" pitchFamily="18" charset="0"/>
              </a:rPr>
              <a:t>		Primera transición: Entrando al sistema escolar</a:t>
            </a:r>
          </a:p>
          <a:p>
            <a:pPr marR="0">
              <a:lnSpc>
                <a:spcPct val="107000"/>
              </a:lnSpc>
              <a:spcBef>
                <a:spcPts val="0"/>
              </a:spcBef>
              <a:spcAft>
                <a:spcPts val="800"/>
              </a:spcAft>
              <a:buFont typeface="Wingdings" panose="05000000000000000000" pitchFamily="2" charset="2"/>
              <a:buChar char="§"/>
            </a:pPr>
            <a:r>
              <a:rPr lang="x-none" dirty="0">
                <a:latin typeface="Cambria" panose="02040503050406030204" pitchFamily="18" charset="0"/>
                <a:ea typeface="Calibri" panose="020F0502020204030204" pitchFamily="34" charset="0"/>
                <a:cs typeface="Times New Roman" panose="02020603050405020304" pitchFamily="18" charset="0"/>
              </a:rPr>
              <a:t>		Transición intermedia: Primaria, Secundaria, Preparatoria</a:t>
            </a:r>
          </a:p>
          <a:p>
            <a:pPr marR="0">
              <a:lnSpc>
                <a:spcPct val="107000"/>
              </a:lnSpc>
              <a:spcBef>
                <a:spcPts val="0"/>
              </a:spcBef>
              <a:spcAft>
                <a:spcPts val="800"/>
              </a:spcAft>
              <a:buFont typeface="Wingdings" panose="05000000000000000000" pitchFamily="2" charset="2"/>
              <a:buChar char="§"/>
            </a:pPr>
            <a:r>
              <a:rPr lang="x-none" dirty="0">
                <a:latin typeface="Cambria" panose="02040503050406030204" pitchFamily="18" charset="0"/>
                <a:ea typeface="Calibri" panose="020F0502020204030204" pitchFamily="34" charset="0"/>
                <a:cs typeface="Times New Roman" panose="02020603050405020304" pitchFamily="18" charset="0"/>
              </a:rPr>
              <a:t>		Transición a la vida adulta: </a:t>
            </a:r>
            <a:r>
              <a:rPr lang="en-US" dirty="0" err="1" smtClean="0">
                <a:latin typeface="Cambria" panose="02040503050406030204" pitchFamily="18" charset="0"/>
                <a:ea typeface="Calibri" panose="020F0502020204030204" pitchFamily="34" charset="0"/>
                <a:cs typeface="Times New Roman" panose="02020603050405020304" pitchFamily="18" charset="0"/>
              </a:rPr>
              <a:t>Egresando</a:t>
            </a:r>
            <a:r>
              <a:rPr lang="en-US" dirty="0" smtClean="0">
                <a:latin typeface="Cambria" panose="02040503050406030204" pitchFamily="18" charset="0"/>
                <a:ea typeface="Calibri" panose="020F0502020204030204" pitchFamily="34" charset="0"/>
                <a:cs typeface="Times New Roman" panose="02020603050405020304" pitchFamily="18" charset="0"/>
              </a:rPr>
              <a:t> del Sistema escolar, 					</a:t>
            </a:r>
            <a:r>
              <a:rPr lang="es-UY" dirty="0" smtClean="0">
                <a:latin typeface="Cambria" panose="02040503050406030204" pitchFamily="18" charset="0"/>
                <a:ea typeface="Calibri" panose="020F0502020204030204" pitchFamily="34" charset="0"/>
                <a:cs typeface="Times New Roman" panose="02020603050405020304" pitchFamily="18" charset="0"/>
              </a:rPr>
              <a:t>Aprendiendo nuevos </a:t>
            </a:r>
            <a:r>
              <a:rPr lang="es-UY" dirty="0">
                <a:latin typeface="Cambria" panose="02040503050406030204" pitchFamily="18" charset="0"/>
                <a:ea typeface="Calibri" panose="020F0502020204030204" pitchFamily="34" charset="0"/>
                <a:cs typeface="Times New Roman" panose="02020603050405020304" pitchFamily="18" charset="0"/>
              </a:rPr>
              <a:t>recursos y servicios</a:t>
            </a:r>
          </a:p>
          <a:p>
            <a:pPr marR="0">
              <a:lnSpc>
                <a:spcPct val="107000"/>
              </a:lnSpc>
              <a:spcBef>
                <a:spcPts val="0"/>
              </a:spcBef>
              <a:spcAft>
                <a:spcPts val="800"/>
              </a:spcAft>
              <a:buFont typeface="Wingdings" panose="05000000000000000000" pitchFamily="2" charset="2"/>
              <a:buChar char="§"/>
            </a:pPr>
            <a:r>
              <a:rPr lang="en-US" dirty="0">
                <a:latin typeface="Cambria" panose="02040503050406030204" pitchFamily="18" charset="0"/>
                <a:ea typeface="Calibri" panose="020F0502020204030204" pitchFamily="34" charset="0"/>
                <a:cs typeface="Times New Roman" panose="02020603050405020304" pitchFamily="18" charset="0"/>
              </a:rPr>
              <a:t>		</a:t>
            </a:r>
            <a:r>
              <a:rPr lang="en-US" dirty="0" err="1">
                <a:latin typeface="Cambria" panose="02040503050406030204" pitchFamily="18" charset="0"/>
                <a:ea typeface="Calibri" panose="020F0502020204030204" pitchFamily="34" charset="0"/>
                <a:cs typeface="Times New Roman" panose="02020603050405020304" pitchFamily="18" charset="0"/>
              </a:rPr>
              <a:t>Servicios</a:t>
            </a:r>
            <a:r>
              <a:rPr lang="en-US" dirty="0">
                <a:latin typeface="Cambria" panose="02040503050406030204" pitchFamily="18" charset="0"/>
                <a:ea typeface="Calibri" panose="020F0502020204030204" pitchFamily="34" charset="0"/>
                <a:cs typeface="Times New Roman" panose="02020603050405020304" pitchFamily="18" charset="0"/>
              </a:rPr>
              <a:t> </a:t>
            </a:r>
            <a:r>
              <a:rPr lang="en-US" dirty="0" err="1">
                <a:latin typeface="Cambria" panose="02040503050406030204" pitchFamily="18" charset="0"/>
                <a:ea typeface="Calibri" panose="020F0502020204030204" pitchFamily="34" charset="0"/>
                <a:cs typeface="Times New Roman" panose="02020603050405020304" pitchFamily="18" charset="0"/>
              </a:rPr>
              <a:t>esenciales</a:t>
            </a:r>
            <a:r>
              <a:rPr lang="en-US" dirty="0">
                <a:latin typeface="Cambria" panose="02040503050406030204" pitchFamily="18" charset="0"/>
                <a:ea typeface="Calibri" panose="020F0502020204030204" pitchFamily="34" charset="0"/>
                <a:cs typeface="Times New Roman" panose="02020603050405020304" pitchFamily="18" charset="0"/>
              </a:rPr>
              <a:t> para un </a:t>
            </a:r>
            <a:r>
              <a:rPr lang="en-US" dirty="0" err="1">
                <a:latin typeface="Cambria" panose="02040503050406030204" pitchFamily="18" charset="0"/>
                <a:ea typeface="Calibri" panose="020F0502020204030204" pitchFamily="34" charset="0"/>
                <a:cs typeface="Times New Roman" panose="02020603050405020304" pitchFamily="18" charset="0"/>
              </a:rPr>
              <a:t>enfoque</a:t>
            </a:r>
            <a:r>
              <a:rPr lang="en-US" dirty="0">
                <a:latin typeface="Cambria" panose="02040503050406030204" pitchFamily="18" charset="0"/>
                <a:ea typeface="Calibri" panose="020F0502020204030204" pitchFamily="34" charset="0"/>
                <a:cs typeface="Times New Roman" panose="02020603050405020304" pitchFamily="18" charset="0"/>
              </a:rPr>
              <a:t> </a:t>
            </a:r>
            <a:r>
              <a:rPr lang="en-US" dirty="0" err="1">
                <a:latin typeface="Cambria" panose="02040503050406030204" pitchFamily="18" charset="0"/>
                <a:ea typeface="Calibri" panose="020F0502020204030204" pitchFamily="34" charset="0"/>
                <a:cs typeface="Times New Roman" panose="02020603050405020304" pitchFamily="18" charset="0"/>
              </a:rPr>
              <a:t>comprehensivo</a:t>
            </a:r>
            <a:endParaRPr lang="es-UY" dirty="0">
              <a:latin typeface="Cambria" panose="020405030504060302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
            </a:pPr>
            <a:r>
              <a:rPr lang="en-US" dirty="0">
                <a:latin typeface="Cambria" panose="02040503050406030204" pitchFamily="18" charset="0"/>
                <a:ea typeface="Calibri" panose="020F0502020204030204" pitchFamily="34" charset="0"/>
                <a:cs typeface="Times New Roman" panose="02020603050405020304" pitchFamily="18" charset="0"/>
              </a:rPr>
              <a:t>		</a:t>
            </a:r>
            <a:r>
              <a:rPr lang="en-US" dirty="0" err="1" smtClean="0">
                <a:latin typeface="Cambria" panose="02040503050406030204" pitchFamily="18" charset="0"/>
                <a:ea typeface="Calibri" panose="020F0502020204030204" pitchFamily="34" charset="0"/>
                <a:cs typeface="Times New Roman" panose="02020603050405020304" pitchFamily="18" charset="0"/>
              </a:rPr>
              <a:t>Repaso</a:t>
            </a:r>
            <a:r>
              <a:rPr lang="en-US" dirty="0" smtClean="0">
                <a:latin typeface="Cambria" panose="02040503050406030204" pitchFamily="18" charset="0"/>
                <a:ea typeface="Calibri" panose="020F0502020204030204" pitchFamily="34" charset="0"/>
                <a:cs typeface="Times New Roman" panose="02020603050405020304" pitchFamily="18" charset="0"/>
              </a:rPr>
              <a:t> de la</a:t>
            </a:r>
            <a:r>
              <a:rPr lang="es-UY" dirty="0" smtClean="0">
                <a:latin typeface="Cambria" panose="02040503050406030204" pitchFamily="18" charset="0"/>
                <a:ea typeface="Calibri" panose="020F0502020204030204" pitchFamily="34" charset="0"/>
                <a:cs typeface="Times New Roman" panose="02020603050405020304" pitchFamily="18" charset="0"/>
              </a:rPr>
              <a:t> información </a:t>
            </a:r>
            <a:endParaRPr lang="es-UY" dirty="0">
              <a:latin typeface="Cambria" panose="02040503050406030204" pitchFamily="18" charset="0"/>
              <a:ea typeface="Calibri" panose="020F0502020204030204" pitchFamily="34" charset="0"/>
              <a:cs typeface="Times New Roman" panose="02020603050405020304" pitchFamily="18" charset="0"/>
            </a:endParaRPr>
          </a:p>
          <a:p>
            <a:endParaRPr lang="es-UY" dirty="0"/>
          </a:p>
        </p:txBody>
      </p:sp>
      <p:sp>
        <p:nvSpPr>
          <p:cNvPr id="4" name="Footer Placeholder 3"/>
          <p:cNvSpPr>
            <a:spLocks noGrp="1"/>
          </p:cNvSpPr>
          <p:nvPr>
            <p:ph type="ftr" sz="quarter" idx="11"/>
          </p:nvPr>
        </p:nvSpPr>
        <p:spPr/>
        <p:txBody>
          <a:bodyPr/>
          <a:lstStyle/>
          <a:p>
            <a:pPr>
              <a:defRPr/>
            </a:pPr>
            <a:r>
              <a:rPr lang="en-US" smtClean="0"/>
              <a:t>Myrna Medina &amp; Clara Berg</a:t>
            </a:r>
            <a:endParaRPr lang="en-US"/>
          </a:p>
        </p:txBody>
      </p:sp>
      <p:sp>
        <p:nvSpPr>
          <p:cNvPr id="5" name="Slide Number Placeholder 4"/>
          <p:cNvSpPr>
            <a:spLocks noGrp="1"/>
          </p:cNvSpPr>
          <p:nvPr>
            <p:ph type="sldNum" sz="quarter" idx="12"/>
          </p:nvPr>
        </p:nvSpPr>
        <p:spPr/>
        <p:txBody>
          <a:bodyPr/>
          <a:lstStyle/>
          <a:p>
            <a:pPr>
              <a:defRPr/>
            </a:pPr>
            <a:fld id="{E4CCF0D9-9618-47B9-88FC-3A72216FD2F3}" type="slidenum">
              <a:rPr lang="en-US" smtClean="0"/>
              <a:pPr>
                <a:defRPr/>
              </a:pPr>
              <a:t>2</a:t>
            </a:fld>
            <a:endParaRPr lang="en-US"/>
          </a:p>
        </p:txBody>
      </p:sp>
      <p:sp>
        <p:nvSpPr>
          <p:cNvPr id="6" name="Rectangle 5"/>
          <p:cNvSpPr/>
          <p:nvPr/>
        </p:nvSpPr>
        <p:spPr>
          <a:xfrm>
            <a:off x="1295401" y="631365"/>
            <a:ext cx="9601196" cy="1738938"/>
          </a:xfrm>
          <a:prstGeom prst="rect">
            <a:avLst/>
          </a:prstGeom>
        </p:spPr>
        <p:txBody>
          <a:bodyPr wrap="square">
            <a:spAutoFit/>
          </a:bodyPr>
          <a:lstStyle/>
          <a:p>
            <a:pPr marL="0" marR="0">
              <a:lnSpc>
                <a:spcPct val="107000"/>
              </a:lnSpc>
              <a:spcBef>
                <a:spcPts val="0"/>
              </a:spcBef>
              <a:spcAft>
                <a:spcPts val="800"/>
              </a:spcAft>
            </a:pPr>
            <a:r>
              <a:rPr lang="x-none" sz="2000" b="1" dirty="0">
                <a:latin typeface="Calibri" panose="020F0502020204030204" pitchFamily="34" charset="0"/>
                <a:ea typeface="Calibri" panose="020F0502020204030204" pitchFamily="34" charset="0"/>
                <a:cs typeface="Times New Roman" panose="02020603050405020304" pitchFamily="18" charset="0"/>
              </a:rPr>
              <a:t>	</a:t>
            </a:r>
            <a:r>
              <a:rPr lang="x-none" sz="2000" b="1" dirty="0" smtClean="0">
                <a:latin typeface="Calibri" panose="020F0502020204030204" pitchFamily="34" charset="0"/>
                <a:ea typeface="Calibri" panose="020F0502020204030204" pitchFamily="34" charset="0"/>
                <a:cs typeface="Times New Roman" panose="02020603050405020304" pitchFamily="18" charset="0"/>
              </a:rPr>
              <a:t>		             </a:t>
            </a:r>
            <a:r>
              <a:rPr lang="x-none" sz="6000" b="1" dirty="0" smtClean="0">
                <a:latin typeface="Calibri" panose="020F0502020204030204" pitchFamily="34" charset="0"/>
                <a:ea typeface="Calibri" panose="020F0502020204030204" pitchFamily="34" charset="0"/>
                <a:cs typeface="Times New Roman" panose="02020603050405020304" pitchFamily="18" charset="0"/>
              </a:rPr>
              <a:t>AGENDA</a:t>
            </a:r>
            <a:r>
              <a:rPr lang="x-none" sz="6000" b="1" dirty="0">
                <a:latin typeface="Calibri" panose="020F0502020204030204" pitchFamily="34" charset="0"/>
                <a:ea typeface="Calibri" panose="020F0502020204030204" pitchFamily="34" charset="0"/>
                <a:cs typeface="Times New Roman" panose="02020603050405020304" pitchFamily="18" charset="0"/>
              </a:rPr>
              <a:t> </a:t>
            </a:r>
            <a:r>
              <a:rPr lang="x-none" sz="6000" b="1" dirty="0" smtClean="0">
                <a:latin typeface="Calibri" panose="020F0502020204030204" pitchFamily="34" charset="0"/>
                <a:ea typeface="Calibri" panose="020F0502020204030204" pitchFamily="34" charset="0"/>
                <a:cs typeface="Times New Roman" panose="02020603050405020304" pitchFamily="18" charset="0"/>
              </a:rPr>
              <a:t>              </a:t>
            </a:r>
            <a:r>
              <a:rPr lang="x-none" sz="2000" b="1" dirty="0" smtClean="0">
                <a:latin typeface="Cambria" panose="02040503050406030204" pitchFamily="18" charset="0"/>
                <a:ea typeface="Calibri" panose="020F0502020204030204" pitchFamily="34" charset="0"/>
                <a:cs typeface="Times New Roman" panose="02020603050405020304" pitchFamily="18" charset="0"/>
              </a:rPr>
              <a:t>Objetivo </a:t>
            </a:r>
            <a:r>
              <a:rPr lang="x-none" sz="2000" b="1" dirty="0">
                <a:latin typeface="Cambria" panose="02040503050406030204" pitchFamily="18" charset="0"/>
                <a:ea typeface="Calibri" panose="020F0502020204030204" pitchFamily="34" charset="0"/>
                <a:cs typeface="Times New Roman" panose="02020603050405020304" pitchFamily="18" charset="0"/>
              </a:rPr>
              <a:t>de esta Presentación: </a:t>
            </a:r>
            <a:r>
              <a:rPr lang="x-none" sz="2000" dirty="0">
                <a:latin typeface="Cambria" panose="02040503050406030204" pitchFamily="18" charset="0"/>
                <a:ea typeface="Calibri" panose="020F0502020204030204" pitchFamily="34" charset="0"/>
                <a:cs typeface="Times New Roman" panose="02020603050405020304" pitchFamily="18" charset="0"/>
              </a:rPr>
              <a:t>Entender que es o son la(s) “Transición(es)” y obtener herramientas para hacer estos procesos más fáciles</a:t>
            </a:r>
            <a:r>
              <a:rPr lang="x-none" sz="2000" dirty="0" smtClean="0">
                <a:latin typeface="Cambria" panose="02040503050406030204" pitchFamily="18" charset="0"/>
                <a:ea typeface="Calibri" panose="020F0502020204030204" pitchFamily="34" charset="0"/>
                <a:cs typeface="Times New Roman" panose="02020603050405020304" pitchFamily="18" charset="0"/>
              </a:rPr>
              <a:t>.</a:t>
            </a:r>
            <a:endParaRPr lang="x-none" sz="20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6844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Myrna Medina &amp; Clara Berg</a:t>
            </a:r>
            <a:endParaRPr lang="en-US"/>
          </a:p>
        </p:txBody>
      </p:sp>
      <p:sp>
        <p:nvSpPr>
          <p:cNvPr id="3" name="Slide Number Placeholder 2"/>
          <p:cNvSpPr>
            <a:spLocks noGrp="1"/>
          </p:cNvSpPr>
          <p:nvPr>
            <p:ph type="sldNum" sz="quarter" idx="12"/>
          </p:nvPr>
        </p:nvSpPr>
        <p:spPr/>
        <p:txBody>
          <a:bodyPr/>
          <a:lstStyle/>
          <a:p>
            <a:pPr>
              <a:defRPr/>
            </a:pPr>
            <a:fld id="{27CEF550-92FC-4DD4-8AD5-2F342390A2DC}" type="slidenum">
              <a:rPr lang="en-US" smtClean="0"/>
              <a:pPr>
                <a:defRPr/>
              </a:pPr>
              <a:t>20</a:t>
            </a:fld>
            <a:endParaRPr lang="en-US"/>
          </a:p>
        </p:txBody>
      </p:sp>
      <p:graphicFrame>
        <p:nvGraphicFramePr>
          <p:cNvPr id="4" name="Diagram 3"/>
          <p:cNvGraphicFramePr/>
          <p:nvPr>
            <p:extLst>
              <p:ext uri="{D42A27DB-BD31-4B8C-83A1-F6EECF244321}">
                <p14:modId xmlns:p14="http://schemas.microsoft.com/office/powerpoint/2010/main" val="209729839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106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QUE ES UN ITP?</a:t>
            </a:r>
            <a:endParaRPr lang="en-US" b="1" dirty="0">
              <a:latin typeface="Cambria" panose="02040503050406030204" pitchFamily="18" charset="0"/>
            </a:endParaRPr>
          </a:p>
        </p:txBody>
      </p:sp>
      <p:sp>
        <p:nvSpPr>
          <p:cNvPr id="3" name="Content Placeholder 2"/>
          <p:cNvSpPr>
            <a:spLocks noGrp="1"/>
          </p:cNvSpPr>
          <p:nvPr>
            <p:ph idx="1"/>
          </p:nvPr>
        </p:nvSpPr>
        <p:spPr>
          <a:xfrm>
            <a:off x="1295401" y="2437664"/>
            <a:ext cx="9601196" cy="3318936"/>
          </a:xfrm>
        </p:spPr>
        <p:txBody>
          <a:bodyPr>
            <a:noAutofit/>
          </a:bodyPr>
          <a:lstStyle/>
          <a:p>
            <a:r>
              <a:rPr lang="es-UY" sz="2800" b="1" i="1" dirty="0" err="1" smtClean="0">
                <a:latin typeface="Cambria" panose="02040503050406030204" pitchFamily="18" charset="0"/>
              </a:rPr>
              <a:t>Individualized</a:t>
            </a:r>
            <a:r>
              <a:rPr lang="es-UY" sz="2800" b="1" i="1" dirty="0" smtClean="0">
                <a:latin typeface="Cambria" panose="02040503050406030204" pitchFamily="18" charset="0"/>
              </a:rPr>
              <a:t> </a:t>
            </a:r>
            <a:r>
              <a:rPr lang="es-UY" sz="2800" b="1" i="1" dirty="0" err="1" smtClean="0">
                <a:latin typeface="Cambria" panose="02040503050406030204" pitchFamily="18" charset="0"/>
              </a:rPr>
              <a:t>Transition</a:t>
            </a:r>
            <a:r>
              <a:rPr lang="es-UY" sz="2800" b="1" i="1" dirty="0" smtClean="0">
                <a:latin typeface="Cambria" panose="02040503050406030204" pitchFamily="18" charset="0"/>
              </a:rPr>
              <a:t> Plan </a:t>
            </a:r>
            <a:r>
              <a:rPr lang="es-UY" sz="2800" dirty="0" smtClean="0">
                <a:latin typeface="Cambria" panose="02040503050406030204" pitchFamily="18" charset="0"/>
              </a:rPr>
              <a:t>(ITP) es un “Plan Individualizado de Transición”.  Este es un plan escrito diseñado para ayudar a los estudiantes a prepararse para pasar de la escuela a la vida adulta.  Este documento que es parte del IEP esta basado en las necesidades del estudiante, sus preferencias e intereses y refleja las metas de este, los objetivos y tiempo para llevarlo a cabo. En este documento se incluye la gente responsable que lo va a llevar a cabo</a:t>
            </a:r>
            <a:endParaRPr lang="es-UY" sz="2800" dirty="0">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en-US" smtClean="0"/>
              <a:t>Myrna Medina &amp; Clara Berg</a:t>
            </a:r>
            <a:endParaRPr lang="en-US"/>
          </a:p>
        </p:txBody>
      </p:sp>
      <p:sp>
        <p:nvSpPr>
          <p:cNvPr id="5" name="Slide Number Placeholder 4"/>
          <p:cNvSpPr>
            <a:spLocks noGrp="1"/>
          </p:cNvSpPr>
          <p:nvPr>
            <p:ph type="sldNum" sz="quarter" idx="12"/>
          </p:nvPr>
        </p:nvSpPr>
        <p:spPr/>
        <p:txBody>
          <a:bodyPr/>
          <a:lstStyle/>
          <a:p>
            <a:pPr>
              <a:defRPr/>
            </a:pPr>
            <a:fld id="{E4CCF0D9-9618-47B9-88FC-3A72216FD2F3}" type="slidenum">
              <a:rPr lang="en-US" smtClean="0"/>
              <a:pPr>
                <a:defRPr/>
              </a:pPr>
              <a:t>21</a:t>
            </a:fld>
            <a:endParaRPr lang="en-US"/>
          </a:p>
        </p:txBody>
      </p:sp>
    </p:spTree>
    <p:extLst>
      <p:ext uri="{BB962C8B-B14F-4D97-AF65-F5344CB8AC3E}">
        <p14:creationId xmlns:p14="http://schemas.microsoft.com/office/powerpoint/2010/main" val="1180400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타원 34"/>
          <p:cNvSpPr/>
          <p:nvPr/>
        </p:nvSpPr>
        <p:spPr>
          <a:xfrm>
            <a:off x="5257800" y="4093865"/>
            <a:ext cx="6096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ko-KR" altLang="en-US">
              <a:latin typeface="Arial" pitchFamily="34" charset="0"/>
              <a:cs typeface="Arial" pitchFamily="34" charset="0"/>
            </a:endParaRPr>
          </a:p>
        </p:txBody>
      </p:sp>
      <p:sp>
        <p:nvSpPr>
          <p:cNvPr id="15" name="타원 36"/>
          <p:cNvSpPr/>
          <p:nvPr/>
        </p:nvSpPr>
        <p:spPr>
          <a:xfrm>
            <a:off x="4904295" y="4851400"/>
            <a:ext cx="6096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ko-KR" altLang="en-US">
              <a:latin typeface="Arial" pitchFamily="34" charset="0"/>
              <a:cs typeface="Arial" pitchFamily="34" charset="0"/>
            </a:endParaRPr>
          </a:p>
        </p:txBody>
      </p:sp>
      <p:sp>
        <p:nvSpPr>
          <p:cNvPr id="17" name="타원 37"/>
          <p:cNvSpPr/>
          <p:nvPr/>
        </p:nvSpPr>
        <p:spPr>
          <a:xfrm>
            <a:off x="1016000" y="3073400"/>
            <a:ext cx="3759200" cy="2819400"/>
          </a:xfrm>
          <a:prstGeom prst="ellipse">
            <a:avLst/>
          </a:prstGeom>
          <a:gradFill>
            <a:gsLst>
              <a:gs pos="5000">
                <a:schemeClr val="accent1">
                  <a:lumMod val="20000"/>
                  <a:lumOff val="80000"/>
                </a:schemeClr>
              </a:gs>
              <a:gs pos="15000">
                <a:schemeClr val="accent1">
                  <a:lumMod val="60000"/>
                  <a:lumOff val="40000"/>
                </a:schemeClr>
              </a:gs>
              <a:gs pos="50000">
                <a:schemeClr val="accent1">
                  <a:lumMod val="75000"/>
                </a:schemeClr>
              </a:gs>
              <a:gs pos="78000">
                <a:schemeClr val="accent1"/>
              </a:gs>
              <a:gs pos="95000">
                <a:schemeClr val="accent1">
                  <a:lumMod val="20000"/>
                  <a:lumOff val="80000"/>
                </a:schemeClr>
              </a:gs>
            </a:gsLst>
            <a:lin ang="5400000" scaled="0"/>
          </a:gradFill>
          <a:ln cmpd="db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1">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r>
              <a:rPr lang="es-UY" altLang="ko-KR" sz="2400" b="1" dirty="0" smtClean="0">
                <a:solidFill>
                  <a:schemeClr val="bg1"/>
                </a:solidFill>
                <a:latin typeface="Cambria" pitchFamily="18" charset="0"/>
                <a:cs typeface="Arial" pitchFamily="34" charset="0"/>
              </a:rPr>
              <a:t>Planeamiento de Transición para Jóvenes Adultos que son  Sordo- Ciegos</a:t>
            </a:r>
            <a:endParaRPr lang="es-UY" altLang="ko-KR" sz="3000" b="1" dirty="0">
              <a:solidFill>
                <a:schemeClr val="bg1"/>
              </a:solidFill>
              <a:latin typeface="Cambria" pitchFamily="18" charset="0"/>
              <a:cs typeface="Arial" pitchFamily="34" charset="0"/>
            </a:endParaRPr>
          </a:p>
        </p:txBody>
      </p:sp>
      <p:sp>
        <p:nvSpPr>
          <p:cNvPr id="19" name="타원 78"/>
          <p:cNvSpPr/>
          <p:nvPr/>
        </p:nvSpPr>
        <p:spPr>
          <a:xfrm flipH="1">
            <a:off x="4267200" y="5613400"/>
            <a:ext cx="6096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ko-KR" altLang="en-US" dirty="0">
              <a:latin typeface="Arial" pitchFamily="34" charset="0"/>
              <a:cs typeface="Arial" pitchFamily="34" charset="0"/>
            </a:endParaRPr>
          </a:p>
        </p:txBody>
      </p:sp>
      <p:sp>
        <p:nvSpPr>
          <p:cNvPr id="20" name="타원 91"/>
          <p:cNvSpPr/>
          <p:nvPr/>
        </p:nvSpPr>
        <p:spPr>
          <a:xfrm>
            <a:off x="4216400" y="2743200"/>
            <a:ext cx="6096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ko-KR" altLang="en-US">
              <a:latin typeface="Arial" pitchFamily="34" charset="0"/>
              <a:cs typeface="Arial" pitchFamily="34" charset="0"/>
            </a:endParaRPr>
          </a:p>
        </p:txBody>
      </p:sp>
      <p:sp>
        <p:nvSpPr>
          <p:cNvPr id="21" name="TextBox 20"/>
          <p:cNvSpPr txBox="1">
            <a:spLocks noChangeArrowheads="1"/>
          </p:cNvSpPr>
          <p:nvPr/>
        </p:nvSpPr>
        <p:spPr bwMode="auto">
          <a:xfrm>
            <a:off x="5130800" y="2738438"/>
            <a:ext cx="5994400" cy="461962"/>
          </a:xfrm>
          <a:prstGeom prst="rect">
            <a:avLst/>
          </a:prstGeom>
          <a:noFill/>
          <a:ln w="9525">
            <a:noFill/>
            <a:miter lim="800000"/>
            <a:headEnd/>
            <a:tailEnd/>
          </a:ln>
        </p:spPr>
        <p:txBody>
          <a:bodyPr>
            <a:spAutoFit/>
          </a:bodyPr>
          <a:lstStyle/>
          <a:p>
            <a:pPr eaLnBrk="1" hangingPunct="1"/>
            <a:r>
              <a:rPr lang="es-UY" altLang="es-UY" sz="2400" b="1" dirty="0" smtClean="0">
                <a:latin typeface="Cambria" pitchFamily="18" charset="0"/>
              </a:rPr>
              <a:t>Preferencias del estudiante y su familia</a:t>
            </a:r>
            <a:endParaRPr lang="es-UY" altLang="es-UY" sz="2400" b="1" dirty="0">
              <a:latin typeface="Cambria" pitchFamily="18" charset="0"/>
            </a:endParaRPr>
          </a:p>
        </p:txBody>
      </p:sp>
      <p:sp>
        <p:nvSpPr>
          <p:cNvPr id="23" name="TextBox 22"/>
          <p:cNvSpPr txBox="1">
            <a:spLocks noChangeArrowheads="1"/>
          </p:cNvSpPr>
          <p:nvPr/>
        </p:nvSpPr>
        <p:spPr bwMode="auto">
          <a:xfrm>
            <a:off x="5003800" y="5588001"/>
            <a:ext cx="6903278" cy="461665"/>
          </a:xfrm>
          <a:prstGeom prst="rect">
            <a:avLst/>
          </a:prstGeom>
          <a:noFill/>
          <a:ln w="9525">
            <a:noFill/>
            <a:miter lim="800000"/>
            <a:headEnd/>
            <a:tailEnd/>
          </a:ln>
        </p:spPr>
        <p:txBody>
          <a:bodyPr wrap="square">
            <a:spAutoFit/>
          </a:bodyPr>
          <a:lstStyle/>
          <a:p>
            <a:pPr eaLnBrk="1" hangingPunct="1"/>
            <a:r>
              <a:rPr lang="es-UY" altLang="es-UY" sz="2400" b="1" dirty="0" smtClean="0">
                <a:latin typeface="Cambria" pitchFamily="18" charset="0"/>
              </a:rPr>
              <a:t>Proceso de Planeamiento comienza temprano </a:t>
            </a:r>
            <a:endParaRPr lang="es-UY" altLang="es-UY" sz="2400" b="1" dirty="0">
              <a:latin typeface="Cambria" pitchFamily="18" charset="0"/>
            </a:endParaRPr>
          </a:p>
        </p:txBody>
      </p:sp>
      <p:sp>
        <p:nvSpPr>
          <p:cNvPr id="24" name="TextBox 23"/>
          <p:cNvSpPr txBox="1">
            <a:spLocks noChangeArrowheads="1"/>
          </p:cNvSpPr>
          <p:nvPr/>
        </p:nvSpPr>
        <p:spPr bwMode="auto">
          <a:xfrm>
            <a:off x="6007101" y="4106609"/>
            <a:ext cx="4813300" cy="461963"/>
          </a:xfrm>
          <a:prstGeom prst="rect">
            <a:avLst/>
          </a:prstGeom>
          <a:noFill/>
          <a:ln w="9525">
            <a:noFill/>
            <a:miter lim="800000"/>
            <a:headEnd/>
            <a:tailEnd/>
          </a:ln>
        </p:spPr>
        <p:txBody>
          <a:bodyPr>
            <a:spAutoFit/>
          </a:bodyPr>
          <a:lstStyle/>
          <a:p>
            <a:pPr eaLnBrk="1" hangingPunct="1"/>
            <a:r>
              <a:rPr lang="es-UY" altLang="es-UY" sz="2400" b="1" dirty="0" smtClean="0">
                <a:latin typeface="Cambria" pitchFamily="18" charset="0"/>
              </a:rPr>
              <a:t>Metas, Roles, Proceso</a:t>
            </a:r>
            <a:endParaRPr lang="es-UY" altLang="es-UY" sz="2400" b="1" dirty="0">
              <a:latin typeface="Cambria" pitchFamily="18" charset="0"/>
            </a:endParaRPr>
          </a:p>
        </p:txBody>
      </p:sp>
      <p:sp>
        <p:nvSpPr>
          <p:cNvPr id="25" name="TextBox 24"/>
          <p:cNvSpPr txBox="1">
            <a:spLocks noChangeArrowheads="1"/>
          </p:cNvSpPr>
          <p:nvPr/>
        </p:nvSpPr>
        <p:spPr bwMode="auto">
          <a:xfrm>
            <a:off x="5740401" y="3378201"/>
            <a:ext cx="4813300" cy="461963"/>
          </a:xfrm>
          <a:prstGeom prst="rect">
            <a:avLst/>
          </a:prstGeom>
          <a:noFill/>
          <a:ln w="9525">
            <a:noFill/>
            <a:miter lim="800000"/>
            <a:headEnd/>
            <a:tailEnd/>
          </a:ln>
        </p:spPr>
        <p:txBody>
          <a:bodyPr>
            <a:spAutoFit/>
          </a:bodyPr>
          <a:lstStyle/>
          <a:p>
            <a:pPr eaLnBrk="1" hangingPunct="1"/>
            <a:r>
              <a:rPr lang="es-UY" altLang="es-UY" sz="2400" b="1" dirty="0" smtClean="0">
                <a:latin typeface="Cambria" pitchFamily="18" charset="0"/>
              </a:rPr>
              <a:t>Trabajo colaborativo del equipo</a:t>
            </a:r>
            <a:endParaRPr lang="es-UY" altLang="es-UY" sz="2400" b="1" dirty="0">
              <a:latin typeface="Cambria" pitchFamily="18" charset="0"/>
            </a:endParaRPr>
          </a:p>
        </p:txBody>
      </p:sp>
      <p:sp>
        <p:nvSpPr>
          <p:cNvPr id="26" name="TextBox 25"/>
          <p:cNvSpPr txBox="1">
            <a:spLocks noChangeArrowheads="1"/>
          </p:cNvSpPr>
          <p:nvPr/>
        </p:nvSpPr>
        <p:spPr bwMode="auto">
          <a:xfrm>
            <a:off x="5676901" y="4902201"/>
            <a:ext cx="4813300" cy="461963"/>
          </a:xfrm>
          <a:prstGeom prst="rect">
            <a:avLst/>
          </a:prstGeom>
          <a:noFill/>
          <a:ln w="9525">
            <a:noFill/>
            <a:miter lim="800000"/>
            <a:headEnd/>
            <a:tailEnd/>
          </a:ln>
        </p:spPr>
        <p:txBody>
          <a:bodyPr>
            <a:spAutoFit/>
          </a:bodyPr>
          <a:lstStyle/>
          <a:p>
            <a:pPr eaLnBrk="1" hangingPunct="1"/>
            <a:r>
              <a:rPr lang="es-UY" altLang="es-UY" sz="2400" b="1" dirty="0" smtClean="0">
                <a:latin typeface="Cambria" pitchFamily="18" charset="0"/>
              </a:rPr>
              <a:t>Monitorear el Progreso</a:t>
            </a:r>
            <a:endParaRPr lang="es-UY" altLang="es-UY" sz="2400" b="1" dirty="0">
              <a:latin typeface="Cambria" pitchFamily="18" charset="0"/>
            </a:endParaRPr>
          </a:p>
        </p:txBody>
      </p:sp>
      <p:sp>
        <p:nvSpPr>
          <p:cNvPr id="28" name="Title 27"/>
          <p:cNvSpPr>
            <a:spLocks noGrp="1"/>
          </p:cNvSpPr>
          <p:nvPr>
            <p:ph type="title"/>
          </p:nvPr>
        </p:nvSpPr>
        <p:spPr>
          <a:xfrm>
            <a:off x="861396" y="1016000"/>
            <a:ext cx="10363200" cy="914400"/>
          </a:xfrm>
        </p:spPr>
        <p:txBody>
          <a:bodyPr>
            <a:normAutofit/>
          </a:bodyPr>
          <a:lstStyle/>
          <a:p>
            <a:pPr eaLnBrk="1" fontAlgn="auto" hangingPunct="1">
              <a:spcAft>
                <a:spcPts val="0"/>
              </a:spcAft>
              <a:defRPr/>
            </a:pPr>
            <a:r>
              <a:rPr lang="en-US" sz="4000" b="1" dirty="0" smtClean="0">
                <a:solidFill>
                  <a:schemeClr val="tx1"/>
                </a:solidFill>
                <a:latin typeface="Cambria" pitchFamily="18" charset="0"/>
              </a:rPr>
              <a:t>CLAVES ESENCIALES PARA EL EXITO</a:t>
            </a:r>
            <a:endParaRPr lang="en-US" sz="4000" b="1" dirty="0">
              <a:solidFill>
                <a:schemeClr val="tx2">
                  <a:satMod val="200000"/>
                </a:schemeClr>
              </a:solidFill>
              <a:latin typeface="Cambria" pitchFamily="18" charset="0"/>
            </a:endParaRPr>
          </a:p>
        </p:txBody>
      </p:sp>
      <p:sp>
        <p:nvSpPr>
          <p:cNvPr id="30" name="타원 38"/>
          <p:cNvSpPr/>
          <p:nvPr/>
        </p:nvSpPr>
        <p:spPr>
          <a:xfrm>
            <a:off x="4927600" y="3352830"/>
            <a:ext cx="6096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ko-KR" altLang="en-US">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900" decel="100000" fill="hold"/>
                                        <p:tgtEl>
                                          <p:spTgt spid="2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900" decel="100000" fill="hold"/>
                                        <p:tgtEl>
                                          <p:spTgt spid="2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900" decel="100000" fill="hold"/>
                                        <p:tgtEl>
                                          <p:spTgt spid="3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900" decel="100000" fill="hold"/>
                                        <p:tgtEl>
                                          <p:spTgt spid="2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900" decel="100000" fill="hold"/>
                                        <p:tgtEl>
                                          <p:spTgt spid="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900" decel="100000" fill="hold"/>
                                        <p:tgtEl>
                                          <p:spTgt spid="2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900" decel="100000" fill="hold"/>
                                        <p:tgtEl>
                                          <p:spTgt spid="1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900" decel="100000" fill="hold"/>
                                        <p:tgtEl>
                                          <p:spTgt spid="23"/>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900" decel="100000" fill="hold"/>
                                        <p:tgtEl>
                                          <p:spTgt spid="19"/>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Cambria" panose="02040503050406030204" pitchFamily="18" charset="0"/>
              </a:rPr>
              <a:t/>
            </a:r>
            <a:br>
              <a:rPr lang="en-US" sz="4000" b="1" dirty="0" smtClean="0">
                <a:latin typeface="Cambria" panose="02040503050406030204" pitchFamily="18" charset="0"/>
              </a:rPr>
            </a:br>
            <a:r>
              <a:rPr lang="en-US" sz="4000" b="1" dirty="0">
                <a:latin typeface="Cambria" panose="02040503050406030204" pitchFamily="18" charset="0"/>
              </a:rPr>
              <a:t/>
            </a:r>
            <a:br>
              <a:rPr lang="en-US" sz="4000" b="1" dirty="0">
                <a:latin typeface="Cambria" panose="02040503050406030204" pitchFamily="18" charset="0"/>
              </a:rPr>
            </a:br>
            <a:r>
              <a:rPr lang="en-US" sz="4000" b="1" dirty="0" smtClean="0">
                <a:latin typeface="Cambria" panose="02040503050406030204" pitchFamily="18" charset="0"/>
              </a:rPr>
              <a:t/>
            </a:r>
            <a:br>
              <a:rPr lang="en-US" sz="4000" b="1" dirty="0" smtClean="0">
                <a:latin typeface="Cambria" panose="02040503050406030204" pitchFamily="18" charset="0"/>
              </a:rPr>
            </a:br>
            <a:r>
              <a:rPr lang="en-US" sz="4000" b="1" dirty="0">
                <a:latin typeface="Cambria" panose="02040503050406030204" pitchFamily="18" charset="0"/>
              </a:rPr>
              <a:t/>
            </a:r>
            <a:br>
              <a:rPr lang="en-US" sz="4000" b="1" dirty="0">
                <a:latin typeface="Cambria" panose="02040503050406030204" pitchFamily="18" charset="0"/>
              </a:rPr>
            </a:br>
            <a:r>
              <a:rPr lang="en-US" sz="4000" b="1" dirty="0" smtClean="0">
                <a:solidFill>
                  <a:srgbClr val="7030A0"/>
                </a:solidFill>
                <a:latin typeface="Cambria" panose="02040503050406030204" pitchFamily="18" charset="0"/>
              </a:rPr>
              <a:t>LAS METAS DE TRANSICION DEBEN SER CONCRETAS, PRECISAS Y ALCANZABLES</a:t>
            </a:r>
            <a:r>
              <a:rPr lang="en-US" sz="4000" b="1" dirty="0" smtClean="0">
                <a:latin typeface="Cambria" panose="02040503050406030204" pitchFamily="18" charset="0"/>
              </a:rPr>
              <a:t/>
            </a:r>
            <a:br>
              <a:rPr lang="en-US" sz="4000" b="1" dirty="0" smtClean="0">
                <a:latin typeface="Cambria" panose="02040503050406030204" pitchFamily="18" charset="0"/>
              </a:rPr>
            </a:br>
            <a:r>
              <a:rPr lang="en-US" sz="4000" b="1" dirty="0">
                <a:latin typeface="Cambria" panose="02040503050406030204" pitchFamily="18" charset="0"/>
              </a:rPr>
              <a:t/>
            </a:r>
            <a:br>
              <a:rPr lang="en-US" sz="4000" b="1" dirty="0">
                <a:latin typeface="Cambria" panose="02040503050406030204" pitchFamily="18" charset="0"/>
              </a:rPr>
            </a:br>
            <a:r>
              <a:rPr lang="en-US" sz="4000" b="1" dirty="0" smtClean="0">
                <a:latin typeface="Cambria" panose="02040503050406030204" pitchFamily="18" charset="0"/>
              </a:rPr>
              <a:t/>
            </a:r>
            <a:br>
              <a:rPr lang="en-US" sz="4000" b="1" dirty="0" smtClean="0">
                <a:latin typeface="Cambria" panose="02040503050406030204" pitchFamily="18" charset="0"/>
              </a:rPr>
            </a:br>
            <a:r>
              <a:rPr lang="en-US" sz="4000" b="1" dirty="0" smtClean="0">
                <a:solidFill>
                  <a:srgbClr val="C00000"/>
                </a:solidFill>
                <a:latin typeface="Cambria" panose="02040503050406030204" pitchFamily="18" charset="0"/>
              </a:rPr>
              <a:t>EVITAR METAS QUE SON VAGAS, NO DESCRIPTIVAS, E IMPOSIBLE TO OBTENER</a:t>
            </a:r>
            <a:endParaRPr lang="es-UY" sz="4000" b="1" dirty="0">
              <a:solidFill>
                <a:srgbClr val="C00000"/>
              </a:solidFill>
              <a:latin typeface="Cambria" panose="02040503050406030204" pitchFamily="18" charset="0"/>
            </a:endParaRPr>
          </a:p>
        </p:txBody>
      </p:sp>
      <p:sp>
        <p:nvSpPr>
          <p:cNvPr id="3" name="Footer Placeholder 2"/>
          <p:cNvSpPr>
            <a:spLocks noGrp="1"/>
          </p:cNvSpPr>
          <p:nvPr>
            <p:ph type="ftr" sz="quarter" idx="11"/>
          </p:nvPr>
        </p:nvSpPr>
        <p:spPr/>
        <p:txBody>
          <a:bodyPr/>
          <a:lstStyle/>
          <a:p>
            <a:pPr>
              <a:defRPr/>
            </a:pPr>
            <a:r>
              <a:rPr lang="en-US" smtClean="0"/>
              <a:t>Myrna Medina &amp; Clara Berg</a:t>
            </a:r>
            <a:endParaRPr lang="en-US"/>
          </a:p>
        </p:txBody>
      </p:sp>
      <p:sp>
        <p:nvSpPr>
          <p:cNvPr id="4" name="Slide Number Placeholder 3"/>
          <p:cNvSpPr>
            <a:spLocks noGrp="1"/>
          </p:cNvSpPr>
          <p:nvPr>
            <p:ph type="sldNum" sz="quarter" idx="12"/>
          </p:nvPr>
        </p:nvSpPr>
        <p:spPr/>
        <p:txBody>
          <a:bodyPr/>
          <a:lstStyle/>
          <a:p>
            <a:pPr>
              <a:defRPr/>
            </a:pPr>
            <a:fld id="{239BB08F-3E84-4606-ACEC-D612A5AC2C93}" type="slidenum">
              <a:rPr lang="en-US" smtClean="0"/>
              <a:pPr>
                <a:defRPr/>
              </a:pPr>
              <a:t>23</a:t>
            </a:fld>
            <a:endParaRPr lang="en-US"/>
          </a:p>
        </p:txBody>
      </p:sp>
    </p:spTree>
    <p:extLst>
      <p:ext uri="{BB962C8B-B14F-4D97-AF65-F5344CB8AC3E}">
        <p14:creationId xmlns:p14="http://schemas.microsoft.com/office/powerpoint/2010/main" val="2843394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lgn="ctr"/>
            <a:r>
              <a:rPr lang="es-UY" altLang="es-MX" sz="4000" b="1" dirty="0" smtClean="0">
                <a:latin typeface="Cambria" panose="02040503050406030204" pitchFamily="18" charset="0"/>
              </a:rPr>
              <a:t>Comenzar el Proceso Anticipadamente</a:t>
            </a:r>
          </a:p>
        </p:txBody>
      </p:sp>
      <p:sp>
        <p:nvSpPr>
          <p:cNvPr id="9219" name="Content Placeholder 2"/>
          <p:cNvSpPr>
            <a:spLocks noGrp="1"/>
          </p:cNvSpPr>
          <p:nvPr>
            <p:ph sz="half" idx="1"/>
          </p:nvPr>
        </p:nvSpPr>
        <p:spPr/>
        <p:txBody>
          <a:bodyPr>
            <a:normAutofit lnSpcReduction="10000"/>
          </a:bodyPr>
          <a:lstStyle/>
          <a:p>
            <a:pPr>
              <a:buNone/>
            </a:pPr>
            <a:r>
              <a:rPr lang="es-UY" altLang="es-MX" b="1" dirty="0" smtClean="0">
                <a:latin typeface="Cambria" panose="02040503050406030204" pitchFamily="18" charset="0"/>
              </a:rPr>
              <a:t>  </a:t>
            </a:r>
            <a:endParaRPr lang="es-UY" altLang="es-MX" sz="2400" dirty="0" smtClean="0">
              <a:latin typeface="Cambria" panose="02040503050406030204" pitchFamily="18" charset="0"/>
            </a:endParaRPr>
          </a:p>
        </p:txBody>
      </p:sp>
      <p:sp>
        <p:nvSpPr>
          <p:cNvPr id="4" name="Content Placeholder 3"/>
          <p:cNvSpPr>
            <a:spLocks noGrp="1"/>
          </p:cNvSpPr>
          <p:nvPr>
            <p:ph sz="half" idx="2"/>
          </p:nvPr>
        </p:nvSpPr>
        <p:spPr>
          <a:xfrm>
            <a:off x="5791200" y="2560320"/>
            <a:ext cx="5108448" cy="3310128"/>
          </a:xfrm>
        </p:spPr>
        <p:txBody>
          <a:bodyPr>
            <a:normAutofit lnSpcReduction="10000"/>
          </a:bodyPr>
          <a:lstStyle/>
          <a:p>
            <a:pPr marL="0" indent="0">
              <a:buNone/>
            </a:pPr>
            <a:r>
              <a:rPr lang="es-UY" altLang="es-MX" b="1" dirty="0" smtClean="0">
                <a:latin typeface="Cambria" panose="02040503050406030204" pitchFamily="18" charset="0"/>
              </a:rPr>
              <a:t> </a:t>
            </a:r>
            <a:r>
              <a:rPr lang="en-US" altLang="es-MX" b="1" dirty="0" smtClean="0">
                <a:latin typeface="Cambria" panose="02040503050406030204" pitchFamily="18" charset="0"/>
              </a:rPr>
              <a:t> </a:t>
            </a:r>
            <a:endParaRPr lang="es-MX" altLang="es-MX" sz="2400" dirty="0">
              <a:latin typeface="Cambria" panose="02040503050406030204" pitchFamily="18" charset="0"/>
            </a:endParaRPr>
          </a:p>
          <a:p>
            <a:pPr>
              <a:buNone/>
            </a:pPr>
            <a:r>
              <a:rPr lang="es-UY" sz="4000" dirty="0" smtClean="0">
                <a:latin typeface="Cambria" pitchFamily="18" charset="0"/>
              </a:rPr>
              <a:t>TIC     TAC     TIC    TAC</a:t>
            </a:r>
          </a:p>
          <a:p>
            <a:pPr>
              <a:buNone/>
            </a:pPr>
            <a:endParaRPr lang="es-UY" sz="4000" dirty="0" smtClean="0">
              <a:latin typeface="Cambria" pitchFamily="18" charset="0"/>
            </a:endParaRPr>
          </a:p>
          <a:p>
            <a:pPr>
              <a:buNone/>
            </a:pPr>
            <a:r>
              <a:rPr lang="es-UY" sz="4000" dirty="0" smtClean="0">
                <a:latin typeface="Cambria" pitchFamily="18" charset="0"/>
              </a:rPr>
              <a:t>Comenzando la cuenta regresiva!</a:t>
            </a:r>
            <a:endParaRPr lang="es-UY" sz="4000" dirty="0">
              <a:latin typeface="Cambria" pitchFamily="18" charset="0"/>
            </a:endParaRPr>
          </a:p>
        </p:txBody>
      </p:sp>
      <p:sp>
        <p:nvSpPr>
          <p:cNvPr id="2" name="Footer Placeholder 1"/>
          <p:cNvSpPr>
            <a:spLocks noGrp="1"/>
          </p:cNvSpPr>
          <p:nvPr>
            <p:ph type="ftr" sz="quarter" idx="11"/>
          </p:nvPr>
        </p:nvSpPr>
        <p:spPr>
          <a:xfrm>
            <a:off x="515919" y="6403713"/>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24</a:t>
            </a:fld>
            <a:endParaRPr lang="en-US"/>
          </a:p>
        </p:txBody>
      </p:sp>
      <p:pic>
        <p:nvPicPr>
          <p:cNvPr id="2052" name="Picture 4" descr="C:\Users\Clarita\AppData\Local\Microsoft\Windows\Temporary Internet Files\Content.IE5\8BU8FNKI\About-A-Minute-Podcast-Icon-1400[1].png"/>
          <p:cNvPicPr>
            <a:picLocks noChangeAspect="1" noChangeArrowheads="1"/>
          </p:cNvPicPr>
          <p:nvPr/>
        </p:nvPicPr>
        <p:blipFill>
          <a:blip r:embed="rId3" cstate="print"/>
          <a:srcRect/>
          <a:stretch>
            <a:fillRect/>
          </a:stretch>
        </p:blipFill>
        <p:spPr bwMode="auto">
          <a:xfrm>
            <a:off x="945093" y="2770722"/>
            <a:ext cx="2749550" cy="2749550"/>
          </a:xfrm>
          <a:prstGeom prst="rect">
            <a:avLst/>
          </a:prstGeom>
          <a:noFill/>
        </p:spPr>
      </p:pic>
      <p:sp>
        <p:nvSpPr>
          <p:cNvPr id="10" name="Down Arrow 9"/>
          <p:cNvSpPr/>
          <p:nvPr/>
        </p:nvSpPr>
        <p:spPr>
          <a:xfrm rot="16200000">
            <a:off x="4470387" y="3048002"/>
            <a:ext cx="1026499" cy="22992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Key Players.JPG"/>
          <p:cNvPicPr>
            <a:picLocks noChangeAspect="1"/>
          </p:cNvPicPr>
          <p:nvPr/>
        </p:nvPicPr>
        <p:blipFill>
          <a:blip r:embed="rId2" cstate="print"/>
          <a:srcRect/>
          <a:stretch>
            <a:fillRect/>
          </a:stretch>
        </p:blipFill>
        <p:spPr bwMode="auto">
          <a:xfrm>
            <a:off x="0" y="1"/>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Myrna Medina &amp; Clara Berg</a:t>
            </a:r>
            <a:endParaRPr lang="en-US"/>
          </a:p>
        </p:txBody>
      </p:sp>
      <p:sp>
        <p:nvSpPr>
          <p:cNvPr id="3" name="Slide Number Placeholder 2"/>
          <p:cNvSpPr>
            <a:spLocks noGrp="1"/>
          </p:cNvSpPr>
          <p:nvPr>
            <p:ph type="sldNum" sz="quarter" idx="12"/>
          </p:nvPr>
        </p:nvSpPr>
        <p:spPr/>
        <p:txBody>
          <a:bodyPr/>
          <a:lstStyle/>
          <a:p>
            <a:pPr>
              <a:defRPr/>
            </a:pPr>
            <a:fld id="{27CEF550-92FC-4DD4-8AD5-2F342390A2DC}" type="slidenum">
              <a:rPr lang="en-US" smtClean="0"/>
              <a:pPr>
                <a:defRPr/>
              </a:pPr>
              <a:t>26</a:t>
            </a:fld>
            <a:endParaRPr lang="en-US"/>
          </a:p>
        </p:txBody>
      </p:sp>
      <p:sp>
        <p:nvSpPr>
          <p:cNvPr id="4" name="Rectangle 3"/>
          <p:cNvSpPr/>
          <p:nvPr/>
        </p:nvSpPr>
        <p:spPr>
          <a:xfrm>
            <a:off x="1489587" y="958645"/>
            <a:ext cx="9778181" cy="1323439"/>
          </a:xfrm>
          <a:prstGeom prst="rect">
            <a:avLst/>
          </a:prstGeom>
        </p:spPr>
        <p:txBody>
          <a:bodyPr wrap="square">
            <a:spAutoFit/>
          </a:bodyPr>
          <a:lstStyle/>
          <a:p>
            <a:pPr marL="342900" indent="-342900" algn="ctr" eaLnBrk="1" hangingPunct="1">
              <a:buClr>
                <a:schemeClr val="accent1"/>
              </a:buClr>
            </a:pPr>
            <a:r>
              <a:rPr lang="es-UY" altLang="es-MX" sz="4000" dirty="0" smtClean="0">
                <a:solidFill>
                  <a:srgbClr val="0070C0"/>
                </a:solidFill>
                <a:latin typeface="Cambria" panose="02040503050406030204" pitchFamily="18" charset="0"/>
              </a:rPr>
              <a:t>DE UN SISTEMA </a:t>
            </a:r>
            <a:r>
              <a:rPr lang="es-UY" altLang="es-MX" sz="4000" b="1" dirty="0" smtClean="0">
                <a:solidFill>
                  <a:srgbClr val="800000"/>
                </a:solidFill>
                <a:latin typeface="Copperplate Gothic Bold" pitchFamily="34" charset="0"/>
              </a:rPr>
              <a:t>DE ELEGIBILIDAD </a:t>
            </a:r>
          </a:p>
          <a:p>
            <a:pPr marL="342900" indent="-342900" algn="ctr" eaLnBrk="1" hangingPunct="1">
              <a:buClr>
                <a:schemeClr val="accent1"/>
              </a:buClr>
            </a:pPr>
            <a:r>
              <a:rPr lang="es-UY" altLang="es-MX" sz="4000" b="1" dirty="0" smtClean="0">
                <a:solidFill>
                  <a:schemeClr val="accent4"/>
                </a:solidFill>
                <a:latin typeface="Goudy Old Style" pitchFamily="18" charset="0"/>
              </a:rPr>
              <a:t>A UN SISTEMA </a:t>
            </a:r>
            <a:r>
              <a:rPr lang="es-UY" altLang="es-MX" sz="4000" dirty="0" smtClean="0">
                <a:solidFill>
                  <a:srgbClr val="009900"/>
                </a:solidFill>
                <a:latin typeface="Showcard Gothic" pitchFamily="82" charset="0"/>
              </a:rPr>
              <a:t>DE DERECHO </a:t>
            </a:r>
          </a:p>
        </p:txBody>
      </p:sp>
      <p:sp>
        <p:nvSpPr>
          <p:cNvPr id="5" name="Rectangle 4"/>
          <p:cNvSpPr/>
          <p:nvPr/>
        </p:nvSpPr>
        <p:spPr>
          <a:xfrm>
            <a:off x="1651819" y="4152943"/>
            <a:ext cx="9261987" cy="1323439"/>
          </a:xfrm>
          <a:prstGeom prst="rect">
            <a:avLst/>
          </a:prstGeom>
        </p:spPr>
        <p:txBody>
          <a:bodyPr wrap="square">
            <a:spAutoFit/>
          </a:bodyPr>
          <a:lstStyle/>
          <a:p>
            <a:pPr marL="342900" indent="-342900" algn="ctr" eaLnBrk="1" hangingPunct="1">
              <a:buClr>
                <a:schemeClr val="accent1"/>
              </a:buClr>
            </a:pPr>
            <a:r>
              <a:rPr lang="es-UY" altLang="es-MX" sz="4000" dirty="0" smtClean="0">
                <a:solidFill>
                  <a:srgbClr val="0070C0"/>
                </a:solidFill>
                <a:latin typeface="Cambria" panose="02040503050406030204" pitchFamily="18" charset="0"/>
              </a:rPr>
              <a:t>DE UN SISTEMA </a:t>
            </a:r>
            <a:r>
              <a:rPr lang="es-UY" altLang="es-MX" sz="4000" dirty="0" smtClean="0">
                <a:solidFill>
                  <a:srgbClr val="009900"/>
                </a:solidFill>
                <a:latin typeface="Showcard Gothic" pitchFamily="82" charset="0"/>
              </a:rPr>
              <a:t>DE DERECHO</a:t>
            </a:r>
            <a:endParaRPr lang="es-UY" altLang="es-MX" sz="4000" b="1" dirty="0" smtClean="0">
              <a:solidFill>
                <a:srgbClr val="800000"/>
              </a:solidFill>
              <a:latin typeface="Copperplate Gothic Bold" pitchFamily="34" charset="0"/>
            </a:endParaRPr>
          </a:p>
          <a:p>
            <a:pPr marL="342900" indent="-342900" algn="ctr" eaLnBrk="1" hangingPunct="1">
              <a:buClr>
                <a:schemeClr val="accent1"/>
              </a:buClr>
            </a:pPr>
            <a:r>
              <a:rPr lang="es-UY" altLang="es-MX" sz="4000" b="1" dirty="0" smtClean="0">
                <a:solidFill>
                  <a:schemeClr val="accent4"/>
                </a:solidFill>
                <a:latin typeface="Goudy Old Style" pitchFamily="18" charset="0"/>
              </a:rPr>
              <a:t>A UN SISTEMA </a:t>
            </a:r>
            <a:r>
              <a:rPr lang="es-UY" altLang="es-MX" sz="4000" b="1" dirty="0" smtClean="0">
                <a:solidFill>
                  <a:srgbClr val="800000"/>
                </a:solidFill>
                <a:latin typeface="Copperplate Gothic Bold" pitchFamily="34" charset="0"/>
              </a:rPr>
              <a:t>DE ELEGIBILIDAD </a:t>
            </a:r>
            <a:endParaRPr lang="es-UY" altLang="es-MX" sz="4000" dirty="0" smtClean="0">
              <a:solidFill>
                <a:srgbClr val="009900"/>
              </a:solidFill>
              <a:latin typeface="Showcard Gothic" pitchFamily="82" charset="0"/>
            </a:endParaRPr>
          </a:p>
        </p:txBody>
      </p:sp>
      <p:sp>
        <p:nvSpPr>
          <p:cNvPr id="6" name="Curved Right Arrow 5"/>
          <p:cNvSpPr/>
          <p:nvPr/>
        </p:nvSpPr>
        <p:spPr>
          <a:xfrm>
            <a:off x="2020110" y="2213135"/>
            <a:ext cx="731520" cy="1819072"/>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solidFill>
                <a:schemeClr val="tx1"/>
              </a:solidFill>
            </a:endParaRPr>
          </a:p>
        </p:txBody>
      </p:sp>
      <p:sp>
        <p:nvSpPr>
          <p:cNvPr id="7" name="Curved Right Arrow 6"/>
          <p:cNvSpPr/>
          <p:nvPr/>
        </p:nvSpPr>
        <p:spPr>
          <a:xfrm rot="10800000">
            <a:off x="9934866" y="2163971"/>
            <a:ext cx="731520" cy="1819072"/>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solidFill>
                <a:schemeClr val="tx1"/>
              </a:solidFill>
            </a:endParaRPr>
          </a:p>
        </p:txBody>
      </p:sp>
      <p:pic>
        <p:nvPicPr>
          <p:cNvPr id="8" name="Picture 2" descr="C:\Users\Clarita\AppData\Local\Microsoft\Windows\Temporary Internet Files\Content.IE5\H4NKAFBE\taking_notes[1].jpg"/>
          <p:cNvPicPr>
            <a:picLocks noChangeAspect="1" noChangeArrowheads="1"/>
          </p:cNvPicPr>
          <p:nvPr/>
        </p:nvPicPr>
        <p:blipFill>
          <a:blip r:embed="rId2" cstate="print"/>
          <a:srcRect/>
          <a:stretch>
            <a:fillRect/>
          </a:stretch>
        </p:blipFill>
        <p:spPr bwMode="auto">
          <a:xfrm>
            <a:off x="5398697" y="2325821"/>
            <a:ext cx="1719072" cy="16459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Y" b="1" dirty="0" smtClean="0">
                <a:latin typeface="Cambria" pitchFamily="18" charset="0"/>
              </a:rPr>
              <a:t>DESAFÍOS  &amp; LOGROS </a:t>
            </a:r>
            <a:br>
              <a:rPr lang="es-UY" b="1" dirty="0" smtClean="0">
                <a:latin typeface="Cambria" pitchFamily="18" charset="0"/>
              </a:rPr>
            </a:br>
            <a:r>
              <a:rPr lang="es-UY" sz="4000" b="1" dirty="0" smtClean="0">
                <a:latin typeface="Cambria" pitchFamily="18" charset="0"/>
              </a:rPr>
              <a:t>PARA ESTUDIANTES CON SORDO-CEGUERA</a:t>
            </a:r>
            <a:endParaRPr lang="en-US" sz="4000" dirty="0"/>
          </a:p>
        </p:txBody>
      </p:sp>
      <p:sp>
        <p:nvSpPr>
          <p:cNvPr id="3" name="Content Placeholder 2"/>
          <p:cNvSpPr>
            <a:spLocks noGrp="1"/>
          </p:cNvSpPr>
          <p:nvPr>
            <p:ph sz="half" idx="1"/>
          </p:nvPr>
        </p:nvSpPr>
        <p:spPr/>
        <p:txBody>
          <a:bodyPr>
            <a:normAutofit fontScale="62500" lnSpcReduction="20000"/>
          </a:bodyPr>
          <a:lstStyle/>
          <a:p>
            <a:pPr>
              <a:buNone/>
            </a:pPr>
            <a:r>
              <a:rPr lang="es-UY" sz="3800" b="1" dirty="0" smtClean="0">
                <a:latin typeface="Cambria" pitchFamily="18" charset="0"/>
              </a:rPr>
              <a:t>No hay agencias  con especializaciones especificas</a:t>
            </a:r>
          </a:p>
          <a:p>
            <a:pPr lvl="1">
              <a:buClr>
                <a:srgbClr val="C00000"/>
              </a:buClr>
              <a:buFont typeface="Wingdings" pitchFamily="2" charset="2"/>
              <a:buChar char="Ø"/>
            </a:pPr>
            <a:r>
              <a:rPr lang="es-UY" sz="3200" dirty="0" smtClean="0">
                <a:latin typeface="Cambria" pitchFamily="18" charset="0"/>
              </a:rPr>
              <a:t>Comisión de Ciegos, no conoce Sordera</a:t>
            </a:r>
          </a:p>
          <a:p>
            <a:pPr lvl="1">
              <a:buClr>
                <a:srgbClr val="C00000"/>
              </a:buClr>
              <a:buFont typeface="Wingdings" pitchFamily="2" charset="2"/>
              <a:buChar char="Ø"/>
            </a:pPr>
            <a:r>
              <a:rPr lang="es-UY" sz="3200" dirty="0" smtClean="0">
                <a:latin typeface="Cambria" pitchFamily="18" charset="0"/>
              </a:rPr>
              <a:t> Comisión de Sordos, no conoce Ceguera</a:t>
            </a:r>
          </a:p>
          <a:p>
            <a:pPr lvl="1">
              <a:buClr>
                <a:srgbClr val="C00000"/>
              </a:buClr>
              <a:buFont typeface="Wingdings" pitchFamily="2" charset="2"/>
              <a:buChar char="Ø"/>
            </a:pPr>
            <a:r>
              <a:rPr lang="es-UY" sz="3200" dirty="0" smtClean="0">
                <a:latin typeface="Cambria" pitchFamily="18" charset="0"/>
              </a:rPr>
              <a:t>Agencias estatales no están familiarizadas con las necesidades especificas de estudiantes con sordo-ceguera</a:t>
            </a:r>
          </a:p>
          <a:p>
            <a:endParaRPr lang="en-US" dirty="0"/>
          </a:p>
        </p:txBody>
      </p:sp>
      <p:sp>
        <p:nvSpPr>
          <p:cNvPr id="4" name="Content Placeholder 3"/>
          <p:cNvSpPr>
            <a:spLocks noGrp="1"/>
          </p:cNvSpPr>
          <p:nvPr>
            <p:ph sz="half" idx="2"/>
          </p:nvPr>
        </p:nvSpPr>
        <p:spPr>
          <a:xfrm>
            <a:off x="6181343" y="2560320"/>
            <a:ext cx="5328169" cy="3310128"/>
          </a:xfrm>
        </p:spPr>
        <p:txBody>
          <a:bodyPr>
            <a:normAutofit fontScale="62500" lnSpcReduction="20000"/>
          </a:bodyPr>
          <a:lstStyle/>
          <a:p>
            <a:pPr>
              <a:buNone/>
            </a:pPr>
            <a:r>
              <a:rPr lang="es-UY" sz="3800" b="1" dirty="0" smtClean="0">
                <a:latin typeface="Cambria" pitchFamily="18" charset="0"/>
              </a:rPr>
              <a:t>Como se enfrentan esos desafíos</a:t>
            </a:r>
          </a:p>
          <a:p>
            <a:pPr>
              <a:buClr>
                <a:srgbClr val="FF0000"/>
              </a:buClr>
              <a:buFont typeface="Wingdings" pitchFamily="2" charset="2"/>
              <a:buChar char="Ø"/>
            </a:pPr>
            <a:r>
              <a:rPr lang="es-UY" sz="3200" dirty="0" smtClean="0">
                <a:latin typeface="Cambria" pitchFamily="18" charset="0"/>
              </a:rPr>
              <a:t>Padres Abogando por servicios apropiados</a:t>
            </a:r>
          </a:p>
          <a:p>
            <a:pPr>
              <a:buClr>
                <a:srgbClr val="FF0000"/>
              </a:buClr>
              <a:buFont typeface="Wingdings" pitchFamily="2" charset="2"/>
              <a:buChar char="Ø"/>
            </a:pPr>
            <a:r>
              <a:rPr lang="es-UY" sz="3200" dirty="0" smtClean="0">
                <a:latin typeface="Cambria" pitchFamily="18" charset="0"/>
              </a:rPr>
              <a:t>Conociendo el diagnostico especifico</a:t>
            </a:r>
          </a:p>
          <a:p>
            <a:pPr>
              <a:buClr>
                <a:srgbClr val="FF0000"/>
              </a:buClr>
              <a:buFont typeface="Wingdings" pitchFamily="2" charset="2"/>
              <a:buChar char="Ø"/>
            </a:pPr>
            <a:r>
              <a:rPr lang="es-UY" sz="3200" dirty="0" smtClean="0">
                <a:latin typeface="Cambria" pitchFamily="18" charset="0"/>
              </a:rPr>
              <a:t>Buscando informacion</a:t>
            </a:r>
          </a:p>
          <a:p>
            <a:pPr>
              <a:buClr>
                <a:srgbClr val="FF0000"/>
              </a:buClr>
              <a:buFont typeface="Wingdings" pitchFamily="2" charset="2"/>
              <a:buChar char="Ø"/>
            </a:pPr>
            <a:r>
              <a:rPr lang="es-UY" sz="3200" dirty="0" smtClean="0">
                <a:latin typeface="Cambria" pitchFamily="18" charset="0"/>
              </a:rPr>
              <a:t>Perseverancia</a:t>
            </a:r>
          </a:p>
          <a:p>
            <a:pPr>
              <a:buClr>
                <a:srgbClr val="FF0000"/>
              </a:buClr>
              <a:buFont typeface="Wingdings" pitchFamily="2" charset="2"/>
              <a:buChar char="Ø"/>
            </a:pPr>
            <a:r>
              <a:rPr lang="es-UY" sz="3200" dirty="0" smtClean="0">
                <a:latin typeface="Cambria" pitchFamily="18" charset="0"/>
              </a:rPr>
              <a:t>Creando un Capital Social</a:t>
            </a:r>
          </a:p>
          <a:p>
            <a:pPr>
              <a:buClr>
                <a:srgbClr val="FF0000"/>
              </a:buClr>
              <a:buFont typeface="Wingdings" pitchFamily="2" charset="2"/>
              <a:buChar char="Ø"/>
            </a:pPr>
            <a:r>
              <a:rPr lang="es-UY" sz="3200" dirty="0" smtClean="0">
                <a:latin typeface="Cambria" pitchFamily="18" charset="0"/>
              </a:rPr>
              <a:t>Buscando recursos adecuados</a:t>
            </a:r>
          </a:p>
          <a:p>
            <a:pPr>
              <a:buNone/>
            </a:pPr>
            <a:endParaRPr lang="es-UY" sz="3200" dirty="0" smtClean="0">
              <a:latin typeface="Cambria" pitchFamily="18" charset="0"/>
            </a:endParaRPr>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BE8F70AF-DE9F-4AC9-99A8-654B23814D38}" type="slidenum">
              <a:rPr lang="en-US" smtClean="0"/>
              <a:pPr>
                <a:defRPr/>
              </a:pPr>
              <a:t>27</a:t>
            </a:fld>
            <a:endParaRPr lang="en-US"/>
          </a:p>
        </p:txBody>
      </p:sp>
      <p:pic>
        <p:nvPicPr>
          <p:cNvPr id="7" name="Picture 3" descr="C:\Users\Clarita\AppData\Local\Microsoft\Windows\Temporary Internet Files\Content.IE5\H4NKAFBE\Fotolia_23486211_XS-300x244[1].jpg"/>
          <p:cNvPicPr>
            <a:picLocks noChangeAspect="1" noChangeArrowheads="1"/>
          </p:cNvPicPr>
          <p:nvPr/>
        </p:nvPicPr>
        <p:blipFill>
          <a:blip r:embed="rId2" cstate="print"/>
          <a:srcRect/>
          <a:stretch>
            <a:fillRect/>
          </a:stretch>
        </p:blipFill>
        <p:spPr bwMode="auto">
          <a:xfrm>
            <a:off x="10371543" y="4948534"/>
            <a:ext cx="1198933" cy="975132"/>
          </a:xfrm>
          <a:prstGeom prst="rect">
            <a:avLst/>
          </a:prstGeom>
          <a:noFill/>
        </p:spPr>
      </p:pic>
      <p:pic>
        <p:nvPicPr>
          <p:cNvPr id="8" name="Picture 4" descr="C:\Users\Clarita\AppData\Local\Microsoft\Windows\Temporary Internet Files\Content.IE5\450GRSU1\46247-Royalty-Free-RF-Clipart-Illustration-Of-A-White-Smartoon-Character-Construction-Worker[1].jpg"/>
          <p:cNvPicPr>
            <a:picLocks noChangeAspect="1" noChangeArrowheads="1"/>
          </p:cNvPicPr>
          <p:nvPr/>
        </p:nvPicPr>
        <p:blipFill>
          <a:blip r:embed="rId3" cstate="print"/>
          <a:srcRect/>
          <a:stretch>
            <a:fillRect/>
          </a:stretch>
        </p:blipFill>
        <p:spPr bwMode="auto">
          <a:xfrm>
            <a:off x="639421" y="648288"/>
            <a:ext cx="968203" cy="108112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Myrna Medina &amp; Clara Berg</a:t>
            </a:r>
            <a:endParaRPr lang="en-US"/>
          </a:p>
        </p:txBody>
      </p:sp>
      <p:sp>
        <p:nvSpPr>
          <p:cNvPr id="3" name="Slide Number Placeholder 2"/>
          <p:cNvSpPr>
            <a:spLocks noGrp="1"/>
          </p:cNvSpPr>
          <p:nvPr>
            <p:ph type="sldNum" sz="quarter" idx="12"/>
          </p:nvPr>
        </p:nvSpPr>
        <p:spPr/>
        <p:txBody>
          <a:bodyPr/>
          <a:lstStyle/>
          <a:p>
            <a:pPr>
              <a:defRPr/>
            </a:pPr>
            <a:fld id="{27CEF550-92FC-4DD4-8AD5-2F342390A2DC}" type="slidenum">
              <a:rPr lang="en-US" smtClean="0"/>
              <a:pPr>
                <a:defRPr/>
              </a:pPr>
              <a:t>28</a:t>
            </a:fld>
            <a:endParaRPr lang="en-US"/>
          </a:p>
        </p:txBody>
      </p:sp>
      <p:sp>
        <p:nvSpPr>
          <p:cNvPr id="4" name="TextBox 3"/>
          <p:cNvSpPr txBox="1"/>
          <p:nvPr/>
        </p:nvSpPr>
        <p:spPr>
          <a:xfrm>
            <a:off x="1419845" y="967221"/>
            <a:ext cx="9613144" cy="1600438"/>
          </a:xfrm>
          <a:prstGeom prst="rect">
            <a:avLst/>
          </a:prstGeom>
          <a:noFill/>
        </p:spPr>
        <p:txBody>
          <a:bodyPr wrap="none" rtlCol="0">
            <a:spAutoFit/>
          </a:bodyPr>
          <a:lstStyle/>
          <a:p>
            <a:r>
              <a:rPr lang="en-US" sz="4000" b="1" dirty="0" smtClean="0">
                <a:latin typeface="Cambria" pitchFamily="18" charset="0"/>
              </a:rPr>
              <a:t>CUALES SON LOS SERVICIOS ESENCIALES</a:t>
            </a:r>
          </a:p>
          <a:p>
            <a:r>
              <a:rPr lang="en-US" sz="4000" b="1" dirty="0" smtClean="0">
                <a:latin typeface="Cambria" pitchFamily="18" charset="0"/>
              </a:rPr>
              <a:t>PARA UN ENFOQUE COMPRENSIVO?</a:t>
            </a:r>
            <a:endParaRPr lang="en-US" dirty="0" smtClean="0"/>
          </a:p>
          <a:p>
            <a:endParaRPr lang="es-UY" dirty="0"/>
          </a:p>
        </p:txBody>
      </p:sp>
      <p:pic>
        <p:nvPicPr>
          <p:cNvPr id="3074" name="Picture 2" descr="C:\Users\Clarita\AppData\Local\Microsoft\Windows\Temporary Internet Files\Content.IE5\8BU8FNKI\3598066924_3a8f05988f[1].jpg"/>
          <p:cNvPicPr>
            <a:picLocks noChangeAspect="1" noChangeArrowheads="1"/>
          </p:cNvPicPr>
          <p:nvPr/>
        </p:nvPicPr>
        <p:blipFill>
          <a:blip r:embed="rId2" cstate="print"/>
          <a:srcRect/>
          <a:stretch>
            <a:fillRect/>
          </a:stretch>
        </p:blipFill>
        <p:spPr bwMode="auto">
          <a:xfrm>
            <a:off x="4368566" y="2763080"/>
            <a:ext cx="3101572" cy="2623930"/>
          </a:xfrm>
          <a:prstGeom prst="rect">
            <a:avLst/>
          </a:prstGeom>
          <a:noFill/>
        </p:spPr>
      </p:pic>
    </p:spTree>
    <p:extLst>
      <p:ext uri="{BB962C8B-B14F-4D97-AF65-F5344CB8AC3E}">
        <p14:creationId xmlns:p14="http://schemas.microsoft.com/office/powerpoint/2010/main" val="946259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Users\Stephen\AppData\Local\Microsoft\Windows\Temporary Internet Files\Content.IE5\M47B8TEP\MCj03118180000[1].wmf"/>
          <p:cNvPicPr>
            <a:picLocks noChangeAspect="1" noChangeArrowheads="1"/>
          </p:cNvPicPr>
          <p:nvPr/>
        </p:nvPicPr>
        <p:blipFill>
          <a:blip r:embed="rId2" cstate="print"/>
          <a:srcRect/>
          <a:stretch>
            <a:fillRect/>
          </a:stretch>
        </p:blipFill>
        <p:spPr bwMode="auto">
          <a:xfrm>
            <a:off x="4454006" y="2949678"/>
            <a:ext cx="3042537" cy="2330245"/>
          </a:xfrm>
          <a:prstGeom prst="rect">
            <a:avLst/>
          </a:prstGeom>
          <a:noFill/>
          <a:ln w="9525">
            <a:noFill/>
            <a:miter lim="800000"/>
            <a:headEnd/>
            <a:tailEnd/>
          </a:ln>
        </p:spPr>
      </p:pic>
      <p:sp>
        <p:nvSpPr>
          <p:cNvPr id="5" name="Down Arrow 4"/>
          <p:cNvSpPr/>
          <p:nvPr/>
        </p:nvSpPr>
        <p:spPr>
          <a:xfrm rot="5894517">
            <a:off x="1752323" y="2391110"/>
            <a:ext cx="1076288" cy="2765975"/>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algn="ctr" eaLnBrk="1" fontAlgn="auto" hangingPunct="1">
              <a:spcBef>
                <a:spcPts val="0"/>
              </a:spcBef>
              <a:spcAft>
                <a:spcPts val="0"/>
              </a:spcAft>
              <a:defRPr/>
            </a:pPr>
            <a:r>
              <a:rPr lang="en-US" sz="2400" b="1" dirty="0" smtClean="0"/>
              <a:t>ESCOLARIDAD</a:t>
            </a:r>
            <a:endParaRPr lang="en-US" sz="2400" b="1" dirty="0"/>
          </a:p>
        </p:txBody>
      </p:sp>
      <p:sp>
        <p:nvSpPr>
          <p:cNvPr id="7" name="Down Arrow 6"/>
          <p:cNvSpPr/>
          <p:nvPr/>
        </p:nvSpPr>
        <p:spPr>
          <a:xfrm rot="14175950">
            <a:off x="8778205" y="449187"/>
            <a:ext cx="945888" cy="3585076"/>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own Arrow 7"/>
          <p:cNvSpPr/>
          <p:nvPr/>
        </p:nvSpPr>
        <p:spPr>
          <a:xfrm rot="10010347">
            <a:off x="4446213" y="-33585"/>
            <a:ext cx="916552" cy="2254417"/>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Down Arrow 8"/>
          <p:cNvSpPr/>
          <p:nvPr/>
        </p:nvSpPr>
        <p:spPr>
          <a:xfrm rot="13152775">
            <a:off x="7368450" y="62071"/>
            <a:ext cx="1212940" cy="2853869"/>
          </a:xfrm>
          <a:prstGeom prst="downArrow">
            <a:avLst/>
          </a:prstGeom>
        </p:spPr>
        <p:style>
          <a:lnRef idx="3">
            <a:schemeClr val="lt1"/>
          </a:lnRef>
          <a:fillRef idx="1">
            <a:schemeClr val="dk1"/>
          </a:fillRef>
          <a:effectRef idx="1">
            <a:schemeClr val="dk1"/>
          </a:effectRef>
          <a:fontRef idx="minor">
            <a:schemeClr val="lt1"/>
          </a:fontRef>
        </p:style>
        <p:txBody>
          <a:bodyPr vert="vert" anchor="ctr"/>
          <a:lstStyle/>
          <a:p>
            <a:pPr algn="ctr" eaLnBrk="1" fontAlgn="auto" hangingPunct="1">
              <a:spcBef>
                <a:spcPts val="0"/>
              </a:spcBef>
              <a:spcAft>
                <a:spcPts val="0"/>
              </a:spcAft>
              <a:defRPr/>
            </a:pPr>
            <a:r>
              <a:rPr lang="en-US" sz="2400" b="1" dirty="0" smtClean="0"/>
              <a:t>TRANSPORTE</a:t>
            </a:r>
            <a:endParaRPr lang="en-US" sz="2400" b="1" dirty="0"/>
          </a:p>
        </p:txBody>
      </p:sp>
      <p:sp>
        <p:nvSpPr>
          <p:cNvPr id="10" name="Down Arrow 9"/>
          <p:cNvSpPr/>
          <p:nvPr/>
        </p:nvSpPr>
        <p:spPr>
          <a:xfrm rot="8066826">
            <a:off x="2433481" y="-350298"/>
            <a:ext cx="1231939" cy="3616849"/>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sz="2000" dirty="0">
              <a:cs typeface="Times New Roman" pitchFamily="18" charset="0"/>
            </a:endParaRPr>
          </a:p>
        </p:txBody>
      </p:sp>
      <p:sp>
        <p:nvSpPr>
          <p:cNvPr id="11" name="Down Arrow 10"/>
          <p:cNvSpPr/>
          <p:nvPr/>
        </p:nvSpPr>
        <p:spPr>
          <a:xfrm rot="6871501">
            <a:off x="1733692" y="878648"/>
            <a:ext cx="1043067" cy="3584475"/>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wn Arrow 11"/>
          <p:cNvSpPr/>
          <p:nvPr/>
        </p:nvSpPr>
        <p:spPr>
          <a:xfrm rot="15150266">
            <a:off x="9190257" y="1582720"/>
            <a:ext cx="1043067" cy="3463958"/>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Box 12"/>
          <p:cNvSpPr txBox="1"/>
          <p:nvPr/>
        </p:nvSpPr>
        <p:spPr>
          <a:xfrm rot="1433106">
            <a:off x="668867" y="2487047"/>
            <a:ext cx="3310467"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VIDA INDEPENDIENTE</a:t>
            </a:r>
            <a:endParaRPr lang="es-UY" sz="2400" b="1" dirty="0">
              <a:solidFill>
                <a:schemeClr val="accent6">
                  <a:lumMod val="20000"/>
                  <a:lumOff val="80000"/>
                </a:schemeClr>
              </a:solidFill>
              <a:latin typeface="Cambria" pitchFamily="18" charset="0"/>
              <a:cs typeface="Times New Roman" pitchFamily="18" charset="0"/>
            </a:endParaRPr>
          </a:p>
        </p:txBody>
      </p:sp>
      <p:sp>
        <p:nvSpPr>
          <p:cNvPr id="15" name="TextBox 14"/>
          <p:cNvSpPr txBox="1"/>
          <p:nvPr/>
        </p:nvSpPr>
        <p:spPr>
          <a:xfrm rot="15518766">
            <a:off x="4033927" y="950268"/>
            <a:ext cx="17526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TRABAJO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6" name="TextBox 15"/>
          <p:cNvSpPr txBox="1"/>
          <p:nvPr/>
        </p:nvSpPr>
        <p:spPr>
          <a:xfrm rot="20573223">
            <a:off x="8037534" y="3060401"/>
            <a:ext cx="3365500" cy="461665"/>
          </a:xfrm>
          <a:prstGeom prst="rect">
            <a:avLst/>
          </a:prstGeom>
          <a:noFill/>
        </p:spPr>
        <p:txBody>
          <a:bodyPr>
            <a:spAutoFit/>
          </a:bodyPr>
          <a:lstStyle/>
          <a:p>
            <a:pPr eaLnBrk="1" fontAlgn="auto" hangingPunct="1">
              <a:spcBef>
                <a:spcPts val="0"/>
              </a:spcBef>
              <a:spcAft>
                <a:spcPts val="0"/>
              </a:spcAft>
              <a:defRPr/>
            </a:pPr>
            <a:r>
              <a:rPr lang="en-US" sz="2400" b="1" dirty="0" smtClean="0">
                <a:solidFill>
                  <a:schemeClr val="accent6">
                    <a:lumMod val="20000"/>
                    <a:lumOff val="80000"/>
                  </a:schemeClr>
                </a:solidFill>
                <a:latin typeface="Cambria" pitchFamily="18" charset="0"/>
                <a:cs typeface="Times New Roman" pitchFamily="18" charset="0"/>
              </a:rPr>
              <a:t>RECREACION/OCIO</a:t>
            </a:r>
            <a:endParaRPr lang="en-US" sz="2400" b="1" dirty="0">
              <a:solidFill>
                <a:schemeClr val="accent6">
                  <a:lumMod val="20000"/>
                  <a:lumOff val="80000"/>
                </a:schemeClr>
              </a:solidFill>
              <a:latin typeface="Cambria" pitchFamily="18" charset="0"/>
              <a:cs typeface="Times New Roman" pitchFamily="18" charset="0"/>
            </a:endParaRPr>
          </a:p>
        </p:txBody>
      </p:sp>
      <p:sp>
        <p:nvSpPr>
          <p:cNvPr id="17" name="TextBox 16"/>
          <p:cNvSpPr txBox="1"/>
          <p:nvPr/>
        </p:nvSpPr>
        <p:spPr>
          <a:xfrm rot="19583613">
            <a:off x="7605128" y="2231832"/>
            <a:ext cx="2620433" cy="461963"/>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RESIDENCIA</a:t>
            </a:r>
            <a:endParaRPr lang="es-UY" sz="2400" b="1" dirty="0">
              <a:solidFill>
                <a:schemeClr val="accent6">
                  <a:lumMod val="20000"/>
                  <a:lumOff val="80000"/>
                </a:schemeClr>
              </a:solidFill>
              <a:latin typeface="Cambria" pitchFamily="18" charset="0"/>
              <a:cs typeface="Times New Roman" pitchFamily="18" charset="0"/>
            </a:endParaRPr>
          </a:p>
        </p:txBody>
      </p:sp>
      <p:sp>
        <p:nvSpPr>
          <p:cNvPr id="18" name="TextBox 17"/>
          <p:cNvSpPr txBox="1"/>
          <p:nvPr/>
        </p:nvSpPr>
        <p:spPr>
          <a:xfrm rot="2601582">
            <a:off x="1293285" y="1382714"/>
            <a:ext cx="3848100" cy="46037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SOPORTE FINANCIERO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9" name="Down Arrow 18"/>
          <p:cNvSpPr/>
          <p:nvPr/>
        </p:nvSpPr>
        <p:spPr>
          <a:xfrm rot="5400000">
            <a:off x="1554496" y="3186067"/>
            <a:ext cx="1043067" cy="3172569"/>
          </a:xfrm>
          <a:prstGeom prst="downArrow">
            <a:avLst/>
          </a:prstGeom>
          <a:solidFill>
            <a:srgbClr val="C00000"/>
          </a:solidFill>
        </p:spPr>
        <p:style>
          <a:lnRef idx="3">
            <a:schemeClr val="lt1"/>
          </a:lnRef>
          <a:fillRef idx="1">
            <a:schemeClr val="dk1"/>
          </a:fillRef>
          <a:effectRef idx="1">
            <a:schemeClr val="dk1"/>
          </a:effectRef>
          <a:fontRef idx="minor">
            <a:schemeClr val="lt1"/>
          </a:fontRef>
        </p:style>
        <p:txBody>
          <a:bodyPr vert="vert270" anchor="ct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COMUNICACION</a:t>
            </a:r>
            <a:endParaRPr lang="es-UY" sz="2400" b="1" dirty="0">
              <a:solidFill>
                <a:schemeClr val="accent6">
                  <a:lumMod val="20000"/>
                  <a:lumOff val="80000"/>
                </a:schemeClr>
              </a:solidFill>
              <a:latin typeface="Cambria" pitchFamily="18" charset="0"/>
              <a:cs typeface="Times New Roman" pitchFamily="18" charset="0"/>
            </a:endParaRPr>
          </a:p>
        </p:txBody>
      </p:sp>
      <p:sp>
        <p:nvSpPr>
          <p:cNvPr id="20" name="Down Arrow 19"/>
          <p:cNvSpPr/>
          <p:nvPr/>
        </p:nvSpPr>
        <p:spPr>
          <a:xfrm rot="15997761">
            <a:off x="9344250" y="2999641"/>
            <a:ext cx="1043067" cy="3289684"/>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p:nvPr/>
        </p:nvSpPr>
        <p:spPr>
          <a:xfrm rot="21389031">
            <a:off x="8193893" y="4387775"/>
            <a:ext cx="3365500"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ASUNTOS LEGALES</a:t>
            </a:r>
            <a:endParaRPr lang="es-UY" sz="2400" b="1" dirty="0">
              <a:solidFill>
                <a:schemeClr val="accent6">
                  <a:lumMod val="20000"/>
                  <a:lumOff val="80000"/>
                </a:schemeClr>
              </a:solidFill>
              <a:latin typeface="Cambria" pitchFamily="18" charset="0"/>
              <a:cs typeface="Times New Roman" pitchFamily="18" charset="0"/>
            </a:endParaRPr>
          </a:p>
        </p:txBody>
      </p:sp>
      <p:sp>
        <p:nvSpPr>
          <p:cNvPr id="25" name="Down Arrow 24"/>
          <p:cNvSpPr/>
          <p:nvPr/>
        </p:nvSpPr>
        <p:spPr>
          <a:xfrm rot="11497081">
            <a:off x="5880306" y="-41308"/>
            <a:ext cx="964359" cy="2246081"/>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p:cNvSpPr txBox="1"/>
          <p:nvPr/>
        </p:nvSpPr>
        <p:spPr>
          <a:xfrm rot="16861136">
            <a:off x="5213460" y="890149"/>
            <a:ext cx="22860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APOYO SOCIAL</a:t>
            </a:r>
            <a:endParaRPr lang="es-UY" sz="2400" b="1" dirty="0">
              <a:solidFill>
                <a:schemeClr val="accent6">
                  <a:lumMod val="20000"/>
                  <a:lumOff val="80000"/>
                </a:schemeClr>
              </a:solidFill>
              <a:latin typeface="Cambria" pitchFamily="18" charset="0"/>
              <a:cs typeface="Times New Roman" pitchFamily="18" charset="0"/>
            </a:endParaRPr>
          </a:p>
        </p:txBody>
      </p:sp>
      <p:sp>
        <p:nvSpPr>
          <p:cNvPr id="27" name="TextBox 26"/>
          <p:cNvSpPr txBox="1"/>
          <p:nvPr/>
        </p:nvSpPr>
        <p:spPr>
          <a:xfrm>
            <a:off x="844618" y="5301452"/>
            <a:ext cx="9448800" cy="707886"/>
          </a:xfrm>
          <a:prstGeom prst="rect">
            <a:avLst/>
          </a:prstGeom>
          <a:noFill/>
        </p:spPr>
        <p:txBody>
          <a:bodyPr>
            <a:spAutoFit/>
          </a:bodyPr>
          <a:lstStyle/>
          <a:p>
            <a:pPr algn="ctr" eaLnBrk="1" hangingPunct="1">
              <a:defRPr/>
            </a:pPr>
            <a:r>
              <a:rPr lang="es-UY" sz="4000" dirty="0" smtClean="0">
                <a:solidFill>
                  <a:srgbClr val="FF0000"/>
                </a:solidFill>
                <a:effectLst>
                  <a:outerShdw blurRad="38100" dist="38100" dir="2700000" algn="tl">
                    <a:srgbClr val="000000">
                      <a:alpha val="43137"/>
                    </a:srgbClr>
                  </a:outerShdw>
                </a:effectLst>
                <a:latin typeface="Cambria" pitchFamily="18" charset="0"/>
              </a:rPr>
              <a:t>     </a:t>
            </a:r>
            <a:r>
              <a:rPr lang="es-UY" sz="4000" dirty="0" smtClean="0">
                <a:effectLst>
                  <a:outerShdw blurRad="38100" dist="38100" dir="2700000" algn="tl">
                    <a:srgbClr val="000000">
                      <a:alpha val="43137"/>
                    </a:srgbClr>
                  </a:outerShdw>
                </a:effectLst>
                <a:latin typeface="Cambria" pitchFamily="18" charset="0"/>
              </a:rPr>
              <a:t>Enfoque Comprensivo</a:t>
            </a:r>
            <a:endParaRPr lang="es-UY" sz="40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ctrTitle"/>
          </p:nvPr>
        </p:nvSpPr>
        <p:spPr>
          <a:xfrm>
            <a:off x="914400" y="1420587"/>
            <a:ext cx="10363200" cy="2129064"/>
          </a:xfrm>
        </p:spPr>
        <p:txBody>
          <a:bodyPr anchor="ctr"/>
          <a:lstStyle/>
          <a:p>
            <a:r>
              <a:rPr lang="es-UY" altLang="es-MX" sz="4000" dirty="0" smtClean="0">
                <a:latin typeface="Cambria" panose="02040503050406030204" pitchFamily="18" charset="0"/>
              </a:rPr>
              <a:t>Cuántas Transiciones hay</a:t>
            </a:r>
            <a:br>
              <a:rPr lang="es-UY" altLang="es-MX" sz="4000" dirty="0" smtClean="0">
                <a:latin typeface="Cambria" panose="02040503050406030204" pitchFamily="18" charset="0"/>
              </a:rPr>
            </a:br>
            <a:r>
              <a:rPr lang="es-UY" altLang="es-MX" sz="4000" dirty="0" smtClean="0">
                <a:latin typeface="Cambria" panose="02040503050406030204" pitchFamily="18" charset="0"/>
              </a:rPr>
              <a:t>antes de llegar a la Vida Adulta?</a:t>
            </a:r>
          </a:p>
        </p:txBody>
      </p:sp>
      <p:sp>
        <p:nvSpPr>
          <p:cNvPr id="2" name="Footer Placeholder 1"/>
          <p:cNvSpPr>
            <a:spLocks noGrp="1"/>
          </p:cNvSpPr>
          <p:nvPr>
            <p:ph type="ftr" sz="quarter" idx="11"/>
          </p:nvPr>
        </p:nvSpPr>
        <p:spPr>
          <a:xfrm>
            <a:off x="2212716" y="5517352"/>
            <a:ext cx="5214635"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FE40230-9762-4A5C-890C-15353ADA74FA}" type="slidenum">
              <a:rPr lang="en-US" smtClean="0"/>
              <a:pPr>
                <a:defRPr/>
              </a:pPr>
              <a:t>3</a:t>
            </a:fld>
            <a:endParaRPr lang="en-US"/>
          </a:p>
        </p:txBody>
      </p:sp>
      <p:pic>
        <p:nvPicPr>
          <p:cNvPr id="7" name="Picture 2" descr="C:\Users\Clarita\AppData\Local\Microsoft\Windows\Temporary Internet Files\Content.IE5\8BU8FNKI\GROWING UP[1].jpg"/>
          <p:cNvPicPr>
            <a:picLocks noChangeAspect="1" noChangeArrowheads="1"/>
          </p:cNvPicPr>
          <p:nvPr/>
        </p:nvPicPr>
        <p:blipFill>
          <a:blip r:embed="rId3" cstate="print"/>
          <a:srcRect/>
          <a:stretch>
            <a:fillRect/>
          </a:stretch>
        </p:blipFill>
        <p:spPr bwMode="auto">
          <a:xfrm>
            <a:off x="4426308" y="3530600"/>
            <a:ext cx="3168292" cy="1828801"/>
          </a:xfrm>
          <a:prstGeom prst="rect">
            <a:avLst/>
          </a:prstGeom>
          <a:noFill/>
        </p:spPr>
      </p:pic>
      <p:pic>
        <p:nvPicPr>
          <p:cNvPr id="1026" name="Picture 2" descr="C:\Users\Clarita\AppData\Local\Microsoft\Windows\Temporary Internet Files\Content.IE5\450GRSU1\question_makrs_cutie_mark_by_rildraw-d4byewl[1].png"/>
          <p:cNvPicPr>
            <a:picLocks noChangeAspect="1" noChangeArrowheads="1"/>
          </p:cNvPicPr>
          <p:nvPr/>
        </p:nvPicPr>
        <p:blipFill>
          <a:blip r:embed="rId4" cstate="print"/>
          <a:srcRect/>
          <a:stretch>
            <a:fillRect/>
          </a:stretch>
        </p:blipFill>
        <p:spPr bwMode="auto">
          <a:xfrm>
            <a:off x="4673600" y="3886202"/>
            <a:ext cx="1149905" cy="589720"/>
          </a:xfrm>
          <a:prstGeom prst="rect">
            <a:avLst/>
          </a:prstGeom>
          <a:noFill/>
        </p:spPr>
      </p:pic>
      <p:sp>
        <p:nvSpPr>
          <p:cNvPr id="9" name="Rectangle 8"/>
          <p:cNvSpPr/>
          <p:nvPr/>
        </p:nvSpPr>
        <p:spPr>
          <a:xfrm>
            <a:off x="4711485" y="3719593"/>
            <a:ext cx="1131376" cy="247973"/>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t>
            </a:r>
            <a:r>
              <a:rPr lang="en-US" b="1" dirty="0" smtClean="0">
                <a:solidFill>
                  <a:schemeClr val="tx1"/>
                </a:solidFill>
              </a:rPr>
              <a:t> </a:t>
            </a:r>
            <a:r>
              <a:rPr lang="en-US" b="1" dirty="0" smtClean="0">
                <a:solidFill>
                  <a:srgbClr val="009900"/>
                </a:solidFill>
              </a:rPr>
              <a:t>?</a:t>
            </a:r>
            <a:r>
              <a:rPr lang="en-US" b="1" dirty="0" smtClean="0">
                <a:solidFill>
                  <a:schemeClr val="tx1"/>
                </a:solidFill>
              </a:rPr>
              <a:t> </a:t>
            </a:r>
            <a:r>
              <a:rPr lang="en-US" b="1" dirty="0" smtClean="0">
                <a:solidFill>
                  <a:srgbClr val="FFFF00"/>
                </a:solidFill>
              </a:rPr>
              <a:t>?</a:t>
            </a:r>
            <a:r>
              <a:rPr lang="en-US" b="1" dirty="0" smtClean="0">
                <a:solidFill>
                  <a:schemeClr val="tx1"/>
                </a:solidFill>
              </a:rPr>
              <a:t> </a:t>
            </a:r>
            <a:r>
              <a:rPr lang="en-US" b="1" dirty="0" smtClean="0">
                <a:solidFill>
                  <a:srgbClr val="0000FF"/>
                </a:solidFill>
              </a:rPr>
              <a:t>?</a:t>
            </a:r>
            <a:r>
              <a:rPr lang="en-US" b="1" dirty="0" smtClean="0">
                <a:solidFill>
                  <a:srgbClr val="FF0000"/>
                </a:solidFill>
              </a:rPr>
              <a:t>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Users\Stephen\AppData\Local\Microsoft\Windows\Temporary Internet Files\Content.IE5\M47B8TEP\MCj03118180000[1].wmf"/>
          <p:cNvPicPr>
            <a:picLocks noChangeAspect="1" noChangeArrowheads="1"/>
          </p:cNvPicPr>
          <p:nvPr/>
        </p:nvPicPr>
        <p:blipFill>
          <a:blip r:embed="rId2" cstate="print"/>
          <a:srcRect/>
          <a:stretch>
            <a:fillRect/>
          </a:stretch>
        </p:blipFill>
        <p:spPr bwMode="auto">
          <a:xfrm>
            <a:off x="4454006" y="2949678"/>
            <a:ext cx="3042537" cy="2330245"/>
          </a:xfrm>
          <a:prstGeom prst="rect">
            <a:avLst/>
          </a:prstGeom>
          <a:noFill/>
          <a:ln w="9525">
            <a:noFill/>
            <a:miter lim="800000"/>
            <a:headEnd/>
            <a:tailEnd/>
          </a:ln>
        </p:spPr>
      </p:pic>
      <p:sp>
        <p:nvSpPr>
          <p:cNvPr id="5" name="Down Arrow 4"/>
          <p:cNvSpPr/>
          <p:nvPr/>
        </p:nvSpPr>
        <p:spPr>
          <a:xfrm rot="5894517">
            <a:off x="1752323" y="2391110"/>
            <a:ext cx="1076288" cy="2765975"/>
          </a:xfrm>
          <a:prstGeom prst="downArrow">
            <a:avLst/>
          </a:prstGeom>
          <a:solidFill>
            <a:srgbClr val="C00000"/>
          </a:solidFill>
        </p:spPr>
        <p:style>
          <a:lnRef idx="3">
            <a:schemeClr val="lt1"/>
          </a:lnRef>
          <a:fillRef idx="1">
            <a:schemeClr val="dk1"/>
          </a:fillRef>
          <a:effectRef idx="1">
            <a:schemeClr val="dk1"/>
          </a:effectRef>
          <a:fontRef idx="minor">
            <a:schemeClr val="lt1"/>
          </a:fontRef>
        </p:style>
        <p:txBody>
          <a:bodyPr vert="vert270" anchor="ctr"/>
          <a:lstStyle/>
          <a:p>
            <a:pPr algn="ctr" eaLnBrk="1" fontAlgn="auto" hangingPunct="1">
              <a:spcBef>
                <a:spcPts val="0"/>
              </a:spcBef>
              <a:spcAft>
                <a:spcPts val="0"/>
              </a:spcAft>
              <a:defRPr/>
            </a:pPr>
            <a:r>
              <a:rPr lang="en-US" sz="2400" b="1" dirty="0" smtClean="0"/>
              <a:t>ESCOLARIDAD</a:t>
            </a:r>
            <a:endParaRPr lang="en-US" sz="2400" b="1" dirty="0"/>
          </a:p>
        </p:txBody>
      </p:sp>
      <p:sp>
        <p:nvSpPr>
          <p:cNvPr id="7" name="Down Arrow 6"/>
          <p:cNvSpPr/>
          <p:nvPr/>
        </p:nvSpPr>
        <p:spPr>
          <a:xfrm rot="14175950">
            <a:off x="8778205" y="449187"/>
            <a:ext cx="945888" cy="3585076"/>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own Arrow 7"/>
          <p:cNvSpPr/>
          <p:nvPr/>
        </p:nvSpPr>
        <p:spPr>
          <a:xfrm rot="10010347">
            <a:off x="4446213" y="-33585"/>
            <a:ext cx="916552" cy="2254417"/>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Down Arrow 8"/>
          <p:cNvSpPr/>
          <p:nvPr/>
        </p:nvSpPr>
        <p:spPr>
          <a:xfrm rot="13152775">
            <a:off x="7368450" y="62071"/>
            <a:ext cx="1212940" cy="2853869"/>
          </a:xfrm>
          <a:prstGeom prst="downArrow">
            <a:avLst/>
          </a:prstGeom>
        </p:spPr>
        <p:style>
          <a:lnRef idx="3">
            <a:schemeClr val="lt1"/>
          </a:lnRef>
          <a:fillRef idx="1">
            <a:schemeClr val="dk1"/>
          </a:fillRef>
          <a:effectRef idx="1">
            <a:schemeClr val="dk1"/>
          </a:effectRef>
          <a:fontRef idx="minor">
            <a:schemeClr val="lt1"/>
          </a:fontRef>
        </p:style>
        <p:txBody>
          <a:bodyPr vert="vert" anchor="ctr"/>
          <a:lstStyle/>
          <a:p>
            <a:pPr algn="ctr" eaLnBrk="1" fontAlgn="auto" hangingPunct="1">
              <a:spcBef>
                <a:spcPts val="0"/>
              </a:spcBef>
              <a:spcAft>
                <a:spcPts val="0"/>
              </a:spcAft>
              <a:defRPr/>
            </a:pPr>
            <a:r>
              <a:rPr lang="en-US" sz="2400" b="1" dirty="0" smtClean="0"/>
              <a:t>TRANSPORTE</a:t>
            </a:r>
            <a:endParaRPr lang="en-US" sz="2400" b="1" dirty="0"/>
          </a:p>
        </p:txBody>
      </p:sp>
      <p:sp>
        <p:nvSpPr>
          <p:cNvPr id="10" name="Down Arrow 9"/>
          <p:cNvSpPr/>
          <p:nvPr/>
        </p:nvSpPr>
        <p:spPr>
          <a:xfrm rot="8066826">
            <a:off x="2433481" y="-350298"/>
            <a:ext cx="1231939" cy="3616849"/>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sz="2000" dirty="0">
              <a:cs typeface="Times New Roman" pitchFamily="18" charset="0"/>
            </a:endParaRPr>
          </a:p>
        </p:txBody>
      </p:sp>
      <p:sp>
        <p:nvSpPr>
          <p:cNvPr id="11" name="Down Arrow 10"/>
          <p:cNvSpPr/>
          <p:nvPr/>
        </p:nvSpPr>
        <p:spPr>
          <a:xfrm rot="6871501">
            <a:off x="1733692" y="878648"/>
            <a:ext cx="1043067" cy="3584475"/>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wn Arrow 11"/>
          <p:cNvSpPr/>
          <p:nvPr/>
        </p:nvSpPr>
        <p:spPr>
          <a:xfrm rot="15150266">
            <a:off x="9190257" y="1582720"/>
            <a:ext cx="1043067" cy="3463958"/>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Box 12"/>
          <p:cNvSpPr txBox="1"/>
          <p:nvPr/>
        </p:nvSpPr>
        <p:spPr>
          <a:xfrm rot="1433106">
            <a:off x="668867" y="2487047"/>
            <a:ext cx="3310467"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VIDA INDEPENDIENTE</a:t>
            </a:r>
            <a:endParaRPr lang="es-UY" sz="2400" b="1" dirty="0">
              <a:solidFill>
                <a:schemeClr val="accent6">
                  <a:lumMod val="20000"/>
                  <a:lumOff val="80000"/>
                </a:schemeClr>
              </a:solidFill>
              <a:latin typeface="Cambria" pitchFamily="18" charset="0"/>
              <a:cs typeface="Times New Roman" pitchFamily="18" charset="0"/>
            </a:endParaRPr>
          </a:p>
        </p:txBody>
      </p:sp>
      <p:sp>
        <p:nvSpPr>
          <p:cNvPr id="15" name="TextBox 14"/>
          <p:cNvSpPr txBox="1"/>
          <p:nvPr/>
        </p:nvSpPr>
        <p:spPr>
          <a:xfrm rot="15518766">
            <a:off x="4033927" y="950268"/>
            <a:ext cx="17526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TRABAJO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6" name="TextBox 15"/>
          <p:cNvSpPr txBox="1"/>
          <p:nvPr/>
        </p:nvSpPr>
        <p:spPr>
          <a:xfrm rot="20573223">
            <a:off x="8037534" y="3060401"/>
            <a:ext cx="3365500" cy="461665"/>
          </a:xfrm>
          <a:prstGeom prst="rect">
            <a:avLst/>
          </a:prstGeom>
          <a:noFill/>
        </p:spPr>
        <p:txBody>
          <a:bodyPr>
            <a:spAutoFit/>
          </a:bodyPr>
          <a:lstStyle/>
          <a:p>
            <a:pPr eaLnBrk="1" fontAlgn="auto" hangingPunct="1">
              <a:spcBef>
                <a:spcPts val="0"/>
              </a:spcBef>
              <a:spcAft>
                <a:spcPts val="0"/>
              </a:spcAft>
              <a:defRPr/>
            </a:pPr>
            <a:r>
              <a:rPr lang="en-US" sz="2400" b="1" dirty="0" smtClean="0">
                <a:solidFill>
                  <a:schemeClr val="accent6">
                    <a:lumMod val="20000"/>
                    <a:lumOff val="80000"/>
                  </a:schemeClr>
                </a:solidFill>
                <a:latin typeface="Cambria" pitchFamily="18" charset="0"/>
                <a:cs typeface="Times New Roman" pitchFamily="18" charset="0"/>
              </a:rPr>
              <a:t>RECREACION/OCIO</a:t>
            </a:r>
            <a:endParaRPr lang="en-US" sz="2400" b="1" dirty="0">
              <a:solidFill>
                <a:schemeClr val="accent6">
                  <a:lumMod val="20000"/>
                  <a:lumOff val="80000"/>
                </a:schemeClr>
              </a:solidFill>
              <a:latin typeface="Cambria" pitchFamily="18" charset="0"/>
              <a:cs typeface="Times New Roman" pitchFamily="18" charset="0"/>
            </a:endParaRPr>
          </a:p>
        </p:txBody>
      </p:sp>
      <p:sp>
        <p:nvSpPr>
          <p:cNvPr id="17" name="TextBox 16"/>
          <p:cNvSpPr txBox="1"/>
          <p:nvPr/>
        </p:nvSpPr>
        <p:spPr>
          <a:xfrm rot="19583613">
            <a:off x="7605128" y="2231832"/>
            <a:ext cx="2620433" cy="461963"/>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RESIDENCIA</a:t>
            </a:r>
            <a:endParaRPr lang="es-UY" sz="2400" b="1" dirty="0">
              <a:solidFill>
                <a:schemeClr val="accent6">
                  <a:lumMod val="20000"/>
                  <a:lumOff val="80000"/>
                </a:schemeClr>
              </a:solidFill>
              <a:latin typeface="Cambria" pitchFamily="18" charset="0"/>
              <a:cs typeface="Times New Roman" pitchFamily="18" charset="0"/>
            </a:endParaRPr>
          </a:p>
        </p:txBody>
      </p:sp>
      <p:sp>
        <p:nvSpPr>
          <p:cNvPr id="18" name="TextBox 17"/>
          <p:cNvSpPr txBox="1"/>
          <p:nvPr/>
        </p:nvSpPr>
        <p:spPr>
          <a:xfrm rot="2601582">
            <a:off x="1293285" y="1382714"/>
            <a:ext cx="3848100" cy="46037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SOPORTE FINANCIERO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9" name="Down Arrow 18"/>
          <p:cNvSpPr/>
          <p:nvPr/>
        </p:nvSpPr>
        <p:spPr>
          <a:xfrm rot="5400000">
            <a:off x="1554496" y="3186067"/>
            <a:ext cx="1043067" cy="3172569"/>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COMUNICACION</a:t>
            </a:r>
            <a:endParaRPr lang="es-UY" sz="2400" b="1" dirty="0">
              <a:solidFill>
                <a:schemeClr val="accent6">
                  <a:lumMod val="20000"/>
                  <a:lumOff val="80000"/>
                </a:schemeClr>
              </a:solidFill>
              <a:latin typeface="Cambria" pitchFamily="18" charset="0"/>
              <a:cs typeface="Times New Roman" pitchFamily="18" charset="0"/>
            </a:endParaRPr>
          </a:p>
        </p:txBody>
      </p:sp>
      <p:sp>
        <p:nvSpPr>
          <p:cNvPr id="20" name="Down Arrow 19"/>
          <p:cNvSpPr/>
          <p:nvPr/>
        </p:nvSpPr>
        <p:spPr>
          <a:xfrm rot="15997761">
            <a:off x="9344250" y="2999641"/>
            <a:ext cx="1043067" cy="3289684"/>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p:nvPr/>
        </p:nvSpPr>
        <p:spPr>
          <a:xfrm rot="21389031">
            <a:off x="8193893" y="4387775"/>
            <a:ext cx="3365500"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ASUNTOS LEGALES</a:t>
            </a:r>
            <a:endParaRPr lang="es-UY" sz="2400" b="1" dirty="0">
              <a:solidFill>
                <a:schemeClr val="accent6">
                  <a:lumMod val="20000"/>
                  <a:lumOff val="80000"/>
                </a:schemeClr>
              </a:solidFill>
              <a:latin typeface="Cambria" pitchFamily="18" charset="0"/>
              <a:cs typeface="Times New Roman" pitchFamily="18" charset="0"/>
            </a:endParaRPr>
          </a:p>
        </p:txBody>
      </p:sp>
      <p:sp>
        <p:nvSpPr>
          <p:cNvPr id="25" name="Down Arrow 24"/>
          <p:cNvSpPr/>
          <p:nvPr/>
        </p:nvSpPr>
        <p:spPr>
          <a:xfrm rot="11497081">
            <a:off x="5880306" y="-41308"/>
            <a:ext cx="964359" cy="2246081"/>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p:cNvSpPr txBox="1"/>
          <p:nvPr/>
        </p:nvSpPr>
        <p:spPr>
          <a:xfrm rot="16861136">
            <a:off x="5213460" y="890149"/>
            <a:ext cx="22860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APOYO SOCIAL</a:t>
            </a:r>
            <a:endParaRPr lang="es-UY" sz="2400" b="1" dirty="0">
              <a:solidFill>
                <a:schemeClr val="accent6">
                  <a:lumMod val="20000"/>
                  <a:lumOff val="80000"/>
                </a:schemeClr>
              </a:solidFill>
              <a:latin typeface="Cambria" pitchFamily="18" charset="0"/>
              <a:cs typeface="Times New Roman" pitchFamily="18" charset="0"/>
            </a:endParaRPr>
          </a:p>
        </p:txBody>
      </p:sp>
      <p:sp>
        <p:nvSpPr>
          <p:cNvPr id="27" name="TextBox 26"/>
          <p:cNvSpPr txBox="1"/>
          <p:nvPr/>
        </p:nvSpPr>
        <p:spPr>
          <a:xfrm>
            <a:off x="1438787" y="5260258"/>
            <a:ext cx="9448800" cy="707886"/>
          </a:xfrm>
          <a:prstGeom prst="rect">
            <a:avLst/>
          </a:prstGeom>
          <a:noFill/>
        </p:spPr>
        <p:txBody>
          <a:bodyPr>
            <a:spAutoFit/>
          </a:bodyPr>
          <a:lstStyle/>
          <a:p>
            <a:pPr algn="ctr" eaLnBrk="1" hangingPunct="1">
              <a:defRPr/>
            </a:pPr>
            <a:r>
              <a:rPr lang="es-UY" sz="4000" dirty="0" smtClean="0">
                <a:effectLst>
                  <a:outerShdw blurRad="38100" dist="38100" dir="2700000" algn="tl">
                    <a:srgbClr val="000000">
                      <a:alpha val="43137"/>
                    </a:srgbClr>
                  </a:outerShdw>
                </a:effectLst>
                <a:latin typeface="Cambria" pitchFamily="18" charset="0"/>
              </a:rPr>
              <a:t>Enfoque Comprensivo</a:t>
            </a:r>
            <a:endParaRPr lang="es-UY" sz="40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Users\Stephen\AppData\Local\Microsoft\Windows\Temporary Internet Files\Content.IE5\M47B8TEP\MCj03118180000[1].wmf"/>
          <p:cNvPicPr>
            <a:picLocks noChangeAspect="1" noChangeArrowheads="1"/>
          </p:cNvPicPr>
          <p:nvPr/>
        </p:nvPicPr>
        <p:blipFill>
          <a:blip r:embed="rId2" cstate="print"/>
          <a:srcRect/>
          <a:stretch>
            <a:fillRect/>
          </a:stretch>
        </p:blipFill>
        <p:spPr bwMode="auto">
          <a:xfrm>
            <a:off x="4454006" y="2949678"/>
            <a:ext cx="3042537" cy="2330245"/>
          </a:xfrm>
          <a:prstGeom prst="rect">
            <a:avLst/>
          </a:prstGeom>
          <a:noFill/>
          <a:ln w="9525">
            <a:noFill/>
            <a:miter lim="800000"/>
            <a:headEnd/>
            <a:tailEnd/>
          </a:ln>
        </p:spPr>
      </p:pic>
      <p:sp>
        <p:nvSpPr>
          <p:cNvPr id="5" name="Down Arrow 4"/>
          <p:cNvSpPr/>
          <p:nvPr/>
        </p:nvSpPr>
        <p:spPr>
          <a:xfrm rot="5894517">
            <a:off x="1752323" y="2391110"/>
            <a:ext cx="1076288" cy="2765975"/>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algn="ctr" eaLnBrk="1" fontAlgn="auto" hangingPunct="1">
              <a:spcBef>
                <a:spcPts val="0"/>
              </a:spcBef>
              <a:spcAft>
                <a:spcPts val="0"/>
              </a:spcAft>
              <a:defRPr/>
            </a:pPr>
            <a:r>
              <a:rPr lang="en-US" sz="2400" b="1" dirty="0" smtClean="0"/>
              <a:t>ESCOLARIDAD</a:t>
            </a:r>
            <a:endParaRPr lang="en-US" sz="2400" b="1" dirty="0"/>
          </a:p>
        </p:txBody>
      </p:sp>
      <p:sp>
        <p:nvSpPr>
          <p:cNvPr id="7" name="Down Arrow 6"/>
          <p:cNvSpPr/>
          <p:nvPr/>
        </p:nvSpPr>
        <p:spPr>
          <a:xfrm rot="14175950">
            <a:off x="8778205" y="449187"/>
            <a:ext cx="945888" cy="3585076"/>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own Arrow 7"/>
          <p:cNvSpPr/>
          <p:nvPr/>
        </p:nvSpPr>
        <p:spPr>
          <a:xfrm rot="10010347">
            <a:off x="4446213" y="-33585"/>
            <a:ext cx="916552" cy="2254417"/>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Down Arrow 8"/>
          <p:cNvSpPr/>
          <p:nvPr/>
        </p:nvSpPr>
        <p:spPr>
          <a:xfrm rot="13152775">
            <a:off x="7368450" y="62071"/>
            <a:ext cx="1212940" cy="2853869"/>
          </a:xfrm>
          <a:prstGeom prst="downArrow">
            <a:avLst/>
          </a:prstGeom>
        </p:spPr>
        <p:style>
          <a:lnRef idx="3">
            <a:schemeClr val="lt1"/>
          </a:lnRef>
          <a:fillRef idx="1">
            <a:schemeClr val="dk1"/>
          </a:fillRef>
          <a:effectRef idx="1">
            <a:schemeClr val="dk1"/>
          </a:effectRef>
          <a:fontRef idx="minor">
            <a:schemeClr val="lt1"/>
          </a:fontRef>
        </p:style>
        <p:txBody>
          <a:bodyPr vert="vert" anchor="ctr"/>
          <a:lstStyle/>
          <a:p>
            <a:pPr algn="ctr" eaLnBrk="1" fontAlgn="auto" hangingPunct="1">
              <a:spcBef>
                <a:spcPts val="0"/>
              </a:spcBef>
              <a:spcAft>
                <a:spcPts val="0"/>
              </a:spcAft>
              <a:defRPr/>
            </a:pPr>
            <a:r>
              <a:rPr lang="en-US" sz="2400" b="1" dirty="0" smtClean="0"/>
              <a:t>TRANSPORTE</a:t>
            </a:r>
            <a:endParaRPr lang="en-US" sz="2400" b="1" dirty="0"/>
          </a:p>
        </p:txBody>
      </p:sp>
      <p:sp>
        <p:nvSpPr>
          <p:cNvPr id="10" name="Down Arrow 9"/>
          <p:cNvSpPr/>
          <p:nvPr/>
        </p:nvSpPr>
        <p:spPr>
          <a:xfrm rot="8066826">
            <a:off x="2433481" y="-350298"/>
            <a:ext cx="1231939" cy="3616849"/>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sz="2000" dirty="0">
              <a:cs typeface="Times New Roman" pitchFamily="18" charset="0"/>
            </a:endParaRPr>
          </a:p>
        </p:txBody>
      </p:sp>
      <p:sp>
        <p:nvSpPr>
          <p:cNvPr id="11" name="Down Arrow 10"/>
          <p:cNvSpPr/>
          <p:nvPr/>
        </p:nvSpPr>
        <p:spPr>
          <a:xfrm rot="6871501">
            <a:off x="1733692" y="878648"/>
            <a:ext cx="1043067" cy="3584475"/>
          </a:xfrm>
          <a:prstGeom prst="downArrow">
            <a:avLst/>
          </a:prstGeom>
          <a:solidFill>
            <a:srgbClr val="C00000"/>
          </a:solidFill>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2" name="Down Arrow 11"/>
          <p:cNvSpPr/>
          <p:nvPr/>
        </p:nvSpPr>
        <p:spPr>
          <a:xfrm rot="15150266">
            <a:off x="9190257" y="1582720"/>
            <a:ext cx="1043067" cy="3463958"/>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Box 12"/>
          <p:cNvSpPr txBox="1"/>
          <p:nvPr/>
        </p:nvSpPr>
        <p:spPr>
          <a:xfrm rot="1433106">
            <a:off x="668867" y="2487047"/>
            <a:ext cx="3310467" cy="461665"/>
          </a:xfrm>
          <a:prstGeom prst="rect">
            <a:avLst/>
          </a:prstGeom>
          <a:solidFill>
            <a:srgbClr val="C00000"/>
          </a:solidFill>
        </p:spPr>
        <p:txBody>
          <a:bodyPr>
            <a:spAutoFit/>
          </a:bodyPr>
          <a:lstStyle/>
          <a:p>
            <a:pPr eaLnBrk="1" fontAlgn="auto" hangingPunct="1">
              <a:spcBef>
                <a:spcPts val="0"/>
              </a:spcBef>
              <a:spcAft>
                <a:spcPts val="0"/>
              </a:spcAft>
              <a:defRPr/>
            </a:pPr>
            <a:r>
              <a:rPr lang="es-UY" sz="2400" b="1" dirty="0" smtClean="0">
                <a:solidFill>
                  <a:schemeClr val="bg1"/>
                </a:solidFill>
                <a:latin typeface="Cambria" pitchFamily="18" charset="0"/>
                <a:cs typeface="Times New Roman" pitchFamily="18" charset="0"/>
              </a:rPr>
              <a:t>VIDA INDEPENDIENTE</a:t>
            </a:r>
            <a:endParaRPr lang="es-UY" sz="2400" b="1" dirty="0">
              <a:solidFill>
                <a:schemeClr val="bg1"/>
              </a:solidFill>
              <a:latin typeface="Cambria" pitchFamily="18" charset="0"/>
              <a:cs typeface="Times New Roman" pitchFamily="18" charset="0"/>
            </a:endParaRPr>
          </a:p>
        </p:txBody>
      </p:sp>
      <p:sp>
        <p:nvSpPr>
          <p:cNvPr id="15" name="TextBox 14"/>
          <p:cNvSpPr txBox="1"/>
          <p:nvPr/>
        </p:nvSpPr>
        <p:spPr>
          <a:xfrm rot="15518766">
            <a:off x="4033927" y="950268"/>
            <a:ext cx="17526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TRABAJO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6" name="TextBox 15"/>
          <p:cNvSpPr txBox="1"/>
          <p:nvPr/>
        </p:nvSpPr>
        <p:spPr>
          <a:xfrm rot="20573223">
            <a:off x="8037534" y="3060401"/>
            <a:ext cx="3365500" cy="461665"/>
          </a:xfrm>
          <a:prstGeom prst="rect">
            <a:avLst/>
          </a:prstGeom>
          <a:noFill/>
        </p:spPr>
        <p:txBody>
          <a:bodyPr>
            <a:spAutoFit/>
          </a:bodyPr>
          <a:lstStyle/>
          <a:p>
            <a:pPr eaLnBrk="1" fontAlgn="auto" hangingPunct="1">
              <a:spcBef>
                <a:spcPts val="0"/>
              </a:spcBef>
              <a:spcAft>
                <a:spcPts val="0"/>
              </a:spcAft>
              <a:defRPr/>
            </a:pPr>
            <a:r>
              <a:rPr lang="en-US" sz="2400" b="1" dirty="0" smtClean="0">
                <a:solidFill>
                  <a:schemeClr val="accent6">
                    <a:lumMod val="20000"/>
                    <a:lumOff val="80000"/>
                  </a:schemeClr>
                </a:solidFill>
                <a:latin typeface="Cambria" pitchFamily="18" charset="0"/>
                <a:cs typeface="Times New Roman" pitchFamily="18" charset="0"/>
              </a:rPr>
              <a:t>RECREACION/OCIO</a:t>
            </a:r>
            <a:endParaRPr lang="en-US" sz="2400" b="1" dirty="0">
              <a:solidFill>
                <a:schemeClr val="accent6">
                  <a:lumMod val="20000"/>
                  <a:lumOff val="80000"/>
                </a:schemeClr>
              </a:solidFill>
              <a:latin typeface="Cambria" pitchFamily="18" charset="0"/>
              <a:cs typeface="Times New Roman" pitchFamily="18" charset="0"/>
            </a:endParaRPr>
          </a:p>
        </p:txBody>
      </p:sp>
      <p:sp>
        <p:nvSpPr>
          <p:cNvPr id="17" name="TextBox 16"/>
          <p:cNvSpPr txBox="1"/>
          <p:nvPr/>
        </p:nvSpPr>
        <p:spPr>
          <a:xfrm rot="19583613">
            <a:off x="7605128" y="2231832"/>
            <a:ext cx="2620433" cy="461963"/>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RESIDENCIA</a:t>
            </a:r>
            <a:endParaRPr lang="es-UY" sz="2400" b="1" dirty="0">
              <a:solidFill>
                <a:schemeClr val="accent6">
                  <a:lumMod val="20000"/>
                  <a:lumOff val="80000"/>
                </a:schemeClr>
              </a:solidFill>
              <a:latin typeface="Cambria" pitchFamily="18" charset="0"/>
              <a:cs typeface="Times New Roman" pitchFamily="18" charset="0"/>
            </a:endParaRPr>
          </a:p>
        </p:txBody>
      </p:sp>
      <p:sp>
        <p:nvSpPr>
          <p:cNvPr id="18" name="TextBox 17"/>
          <p:cNvSpPr txBox="1"/>
          <p:nvPr/>
        </p:nvSpPr>
        <p:spPr>
          <a:xfrm rot="2601582">
            <a:off x="1293285" y="1382714"/>
            <a:ext cx="3848100" cy="46037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SOPORTE FINANCIERO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9" name="Down Arrow 18"/>
          <p:cNvSpPr/>
          <p:nvPr/>
        </p:nvSpPr>
        <p:spPr>
          <a:xfrm rot="5400000">
            <a:off x="1554496" y="3186067"/>
            <a:ext cx="1043067" cy="3172569"/>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COMUNICACION</a:t>
            </a:r>
            <a:endParaRPr lang="es-UY" sz="2400" b="1" dirty="0">
              <a:solidFill>
                <a:schemeClr val="accent6">
                  <a:lumMod val="20000"/>
                  <a:lumOff val="80000"/>
                </a:schemeClr>
              </a:solidFill>
              <a:latin typeface="Cambria" pitchFamily="18" charset="0"/>
              <a:cs typeface="Times New Roman" pitchFamily="18" charset="0"/>
            </a:endParaRPr>
          </a:p>
        </p:txBody>
      </p:sp>
      <p:sp>
        <p:nvSpPr>
          <p:cNvPr id="20" name="Down Arrow 19"/>
          <p:cNvSpPr/>
          <p:nvPr/>
        </p:nvSpPr>
        <p:spPr>
          <a:xfrm rot="15997761">
            <a:off x="9344250" y="2999641"/>
            <a:ext cx="1043067" cy="3289684"/>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p:nvPr/>
        </p:nvSpPr>
        <p:spPr>
          <a:xfrm rot="21389031">
            <a:off x="8193893" y="4387775"/>
            <a:ext cx="3365500"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ASUNTOS LEGALES</a:t>
            </a:r>
            <a:endParaRPr lang="es-UY" sz="2400" b="1" dirty="0">
              <a:solidFill>
                <a:schemeClr val="accent6">
                  <a:lumMod val="20000"/>
                  <a:lumOff val="80000"/>
                </a:schemeClr>
              </a:solidFill>
              <a:latin typeface="Cambria" pitchFamily="18" charset="0"/>
              <a:cs typeface="Times New Roman" pitchFamily="18" charset="0"/>
            </a:endParaRPr>
          </a:p>
        </p:txBody>
      </p:sp>
      <p:sp>
        <p:nvSpPr>
          <p:cNvPr id="25" name="Down Arrow 24"/>
          <p:cNvSpPr/>
          <p:nvPr/>
        </p:nvSpPr>
        <p:spPr>
          <a:xfrm rot="11497081">
            <a:off x="5880306" y="-41308"/>
            <a:ext cx="964359" cy="2246081"/>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p:cNvSpPr txBox="1"/>
          <p:nvPr/>
        </p:nvSpPr>
        <p:spPr>
          <a:xfrm rot="16861136">
            <a:off x="5213460" y="890149"/>
            <a:ext cx="22860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APOYO SOCIAL</a:t>
            </a:r>
            <a:endParaRPr lang="es-UY" sz="2400" b="1" dirty="0">
              <a:solidFill>
                <a:schemeClr val="accent6">
                  <a:lumMod val="20000"/>
                  <a:lumOff val="80000"/>
                </a:schemeClr>
              </a:solidFill>
              <a:latin typeface="Cambria" pitchFamily="18" charset="0"/>
              <a:cs typeface="Times New Roman" pitchFamily="18" charset="0"/>
            </a:endParaRPr>
          </a:p>
        </p:txBody>
      </p:sp>
      <p:sp>
        <p:nvSpPr>
          <p:cNvPr id="27" name="TextBox 26"/>
          <p:cNvSpPr txBox="1"/>
          <p:nvPr/>
        </p:nvSpPr>
        <p:spPr>
          <a:xfrm>
            <a:off x="1438787" y="5260258"/>
            <a:ext cx="9448800" cy="707886"/>
          </a:xfrm>
          <a:prstGeom prst="rect">
            <a:avLst/>
          </a:prstGeom>
          <a:noFill/>
        </p:spPr>
        <p:txBody>
          <a:bodyPr>
            <a:spAutoFit/>
          </a:bodyPr>
          <a:lstStyle/>
          <a:p>
            <a:pPr algn="ctr" eaLnBrk="1" hangingPunct="1">
              <a:defRPr/>
            </a:pPr>
            <a:r>
              <a:rPr lang="es-UY" sz="4000" dirty="0" smtClean="0">
                <a:effectLst>
                  <a:outerShdw blurRad="38100" dist="38100" dir="2700000" algn="tl">
                    <a:srgbClr val="000000">
                      <a:alpha val="43137"/>
                    </a:srgbClr>
                  </a:outerShdw>
                </a:effectLst>
                <a:latin typeface="Cambria" pitchFamily="18" charset="0"/>
              </a:rPr>
              <a:t>Enfoque Comprensivo</a:t>
            </a:r>
            <a:endParaRPr lang="es-UY" sz="40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Users\Stephen\AppData\Local\Microsoft\Windows\Temporary Internet Files\Content.IE5\M47B8TEP\MCj03118180000[1].wmf"/>
          <p:cNvPicPr>
            <a:picLocks noChangeAspect="1" noChangeArrowheads="1"/>
          </p:cNvPicPr>
          <p:nvPr/>
        </p:nvPicPr>
        <p:blipFill>
          <a:blip r:embed="rId2" cstate="print"/>
          <a:srcRect/>
          <a:stretch>
            <a:fillRect/>
          </a:stretch>
        </p:blipFill>
        <p:spPr bwMode="auto">
          <a:xfrm>
            <a:off x="4454006" y="2949678"/>
            <a:ext cx="3042537" cy="2330245"/>
          </a:xfrm>
          <a:prstGeom prst="rect">
            <a:avLst/>
          </a:prstGeom>
          <a:noFill/>
          <a:ln w="9525">
            <a:noFill/>
            <a:miter lim="800000"/>
            <a:headEnd/>
            <a:tailEnd/>
          </a:ln>
        </p:spPr>
      </p:pic>
      <p:sp>
        <p:nvSpPr>
          <p:cNvPr id="5" name="Down Arrow 4"/>
          <p:cNvSpPr/>
          <p:nvPr/>
        </p:nvSpPr>
        <p:spPr>
          <a:xfrm rot="5894517">
            <a:off x="1752323" y="2391110"/>
            <a:ext cx="1076288" cy="2765975"/>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algn="ctr" eaLnBrk="1" fontAlgn="auto" hangingPunct="1">
              <a:spcBef>
                <a:spcPts val="0"/>
              </a:spcBef>
              <a:spcAft>
                <a:spcPts val="0"/>
              </a:spcAft>
              <a:defRPr/>
            </a:pPr>
            <a:r>
              <a:rPr lang="en-US" sz="2400" b="1" dirty="0" smtClean="0"/>
              <a:t>ESCOLARIDAD</a:t>
            </a:r>
            <a:endParaRPr lang="en-US" sz="2400" b="1" dirty="0"/>
          </a:p>
        </p:txBody>
      </p:sp>
      <p:sp>
        <p:nvSpPr>
          <p:cNvPr id="7" name="Down Arrow 6"/>
          <p:cNvSpPr/>
          <p:nvPr/>
        </p:nvSpPr>
        <p:spPr>
          <a:xfrm rot="14175950">
            <a:off x="8778205" y="449187"/>
            <a:ext cx="945888" cy="3585076"/>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own Arrow 7"/>
          <p:cNvSpPr/>
          <p:nvPr/>
        </p:nvSpPr>
        <p:spPr>
          <a:xfrm rot="10010347">
            <a:off x="4446213" y="-33585"/>
            <a:ext cx="916552" cy="2254417"/>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Down Arrow 8"/>
          <p:cNvSpPr/>
          <p:nvPr/>
        </p:nvSpPr>
        <p:spPr>
          <a:xfrm rot="13152775">
            <a:off x="7368450" y="62071"/>
            <a:ext cx="1212940" cy="2853869"/>
          </a:xfrm>
          <a:prstGeom prst="downArrow">
            <a:avLst/>
          </a:prstGeom>
        </p:spPr>
        <p:style>
          <a:lnRef idx="3">
            <a:schemeClr val="lt1"/>
          </a:lnRef>
          <a:fillRef idx="1">
            <a:schemeClr val="dk1"/>
          </a:fillRef>
          <a:effectRef idx="1">
            <a:schemeClr val="dk1"/>
          </a:effectRef>
          <a:fontRef idx="minor">
            <a:schemeClr val="lt1"/>
          </a:fontRef>
        </p:style>
        <p:txBody>
          <a:bodyPr vert="vert" anchor="ctr"/>
          <a:lstStyle/>
          <a:p>
            <a:pPr algn="ctr" eaLnBrk="1" fontAlgn="auto" hangingPunct="1">
              <a:spcBef>
                <a:spcPts val="0"/>
              </a:spcBef>
              <a:spcAft>
                <a:spcPts val="0"/>
              </a:spcAft>
              <a:defRPr/>
            </a:pPr>
            <a:r>
              <a:rPr lang="en-US" sz="2400" b="1" dirty="0" smtClean="0"/>
              <a:t>TRANSPORTE</a:t>
            </a:r>
            <a:endParaRPr lang="en-US" sz="2400" b="1" dirty="0"/>
          </a:p>
        </p:txBody>
      </p:sp>
      <p:sp>
        <p:nvSpPr>
          <p:cNvPr id="10" name="Down Arrow 9"/>
          <p:cNvSpPr/>
          <p:nvPr/>
        </p:nvSpPr>
        <p:spPr>
          <a:xfrm rot="8066826">
            <a:off x="2433481" y="-350298"/>
            <a:ext cx="1231939" cy="3616849"/>
          </a:xfrm>
          <a:prstGeom prst="downArrow">
            <a:avLst/>
          </a:prstGeom>
          <a:solidFill>
            <a:srgbClr val="C00000"/>
          </a:solidFill>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sz="2000" dirty="0">
              <a:cs typeface="Times New Roman" pitchFamily="18" charset="0"/>
            </a:endParaRPr>
          </a:p>
        </p:txBody>
      </p:sp>
      <p:sp>
        <p:nvSpPr>
          <p:cNvPr id="11" name="Down Arrow 10"/>
          <p:cNvSpPr/>
          <p:nvPr/>
        </p:nvSpPr>
        <p:spPr>
          <a:xfrm rot="6871501">
            <a:off x="1733692" y="878648"/>
            <a:ext cx="1043067" cy="3584475"/>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wn Arrow 11"/>
          <p:cNvSpPr/>
          <p:nvPr/>
        </p:nvSpPr>
        <p:spPr>
          <a:xfrm rot="15150266">
            <a:off x="9190257" y="1582720"/>
            <a:ext cx="1043067" cy="3463958"/>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Box 12"/>
          <p:cNvSpPr txBox="1"/>
          <p:nvPr/>
        </p:nvSpPr>
        <p:spPr>
          <a:xfrm rot="1433106">
            <a:off x="668867" y="2487047"/>
            <a:ext cx="3310467"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VIDA INDEPENDIENTE</a:t>
            </a:r>
            <a:endParaRPr lang="es-UY" sz="2400" b="1" dirty="0">
              <a:solidFill>
                <a:schemeClr val="accent6">
                  <a:lumMod val="20000"/>
                  <a:lumOff val="80000"/>
                </a:schemeClr>
              </a:solidFill>
              <a:latin typeface="Cambria" pitchFamily="18" charset="0"/>
              <a:cs typeface="Times New Roman" pitchFamily="18" charset="0"/>
            </a:endParaRPr>
          </a:p>
        </p:txBody>
      </p:sp>
      <p:sp>
        <p:nvSpPr>
          <p:cNvPr id="15" name="TextBox 14"/>
          <p:cNvSpPr txBox="1"/>
          <p:nvPr/>
        </p:nvSpPr>
        <p:spPr>
          <a:xfrm rot="15518766">
            <a:off x="4033927" y="950268"/>
            <a:ext cx="17526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TRABAJO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6" name="TextBox 15"/>
          <p:cNvSpPr txBox="1"/>
          <p:nvPr/>
        </p:nvSpPr>
        <p:spPr>
          <a:xfrm rot="20573223">
            <a:off x="8037534" y="3060401"/>
            <a:ext cx="3365500" cy="461665"/>
          </a:xfrm>
          <a:prstGeom prst="rect">
            <a:avLst/>
          </a:prstGeom>
          <a:noFill/>
        </p:spPr>
        <p:txBody>
          <a:bodyPr>
            <a:spAutoFit/>
          </a:bodyPr>
          <a:lstStyle/>
          <a:p>
            <a:pPr eaLnBrk="1" fontAlgn="auto" hangingPunct="1">
              <a:spcBef>
                <a:spcPts val="0"/>
              </a:spcBef>
              <a:spcAft>
                <a:spcPts val="0"/>
              </a:spcAft>
              <a:defRPr/>
            </a:pPr>
            <a:r>
              <a:rPr lang="en-US" sz="2400" b="1" dirty="0" smtClean="0">
                <a:solidFill>
                  <a:schemeClr val="accent6">
                    <a:lumMod val="20000"/>
                    <a:lumOff val="80000"/>
                  </a:schemeClr>
                </a:solidFill>
                <a:latin typeface="Cambria" pitchFamily="18" charset="0"/>
                <a:cs typeface="Times New Roman" pitchFamily="18" charset="0"/>
              </a:rPr>
              <a:t>RECREACION/OCIO</a:t>
            </a:r>
            <a:endParaRPr lang="en-US" sz="2400" b="1" dirty="0">
              <a:solidFill>
                <a:schemeClr val="accent6">
                  <a:lumMod val="20000"/>
                  <a:lumOff val="80000"/>
                </a:schemeClr>
              </a:solidFill>
              <a:latin typeface="Cambria" pitchFamily="18" charset="0"/>
              <a:cs typeface="Times New Roman" pitchFamily="18" charset="0"/>
            </a:endParaRPr>
          </a:p>
        </p:txBody>
      </p:sp>
      <p:sp>
        <p:nvSpPr>
          <p:cNvPr id="17" name="TextBox 16"/>
          <p:cNvSpPr txBox="1"/>
          <p:nvPr/>
        </p:nvSpPr>
        <p:spPr>
          <a:xfrm rot="19583613">
            <a:off x="7605128" y="2231832"/>
            <a:ext cx="2620433" cy="461963"/>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RESIDENCIA</a:t>
            </a:r>
            <a:endParaRPr lang="es-UY" sz="2400" b="1" dirty="0">
              <a:solidFill>
                <a:schemeClr val="accent6">
                  <a:lumMod val="20000"/>
                  <a:lumOff val="80000"/>
                </a:schemeClr>
              </a:solidFill>
              <a:latin typeface="Cambria" pitchFamily="18" charset="0"/>
              <a:cs typeface="Times New Roman" pitchFamily="18" charset="0"/>
            </a:endParaRPr>
          </a:p>
        </p:txBody>
      </p:sp>
      <p:sp>
        <p:nvSpPr>
          <p:cNvPr id="18" name="TextBox 17"/>
          <p:cNvSpPr txBox="1"/>
          <p:nvPr/>
        </p:nvSpPr>
        <p:spPr>
          <a:xfrm rot="2601582">
            <a:off x="1221413" y="1258931"/>
            <a:ext cx="3618280" cy="461665"/>
          </a:xfrm>
          <a:prstGeom prst="rect">
            <a:avLst/>
          </a:prstGeom>
          <a:noFill/>
        </p:spPr>
        <p:txBody>
          <a:bodyPr wrap="square">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SOPORTE FINANCIERO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9" name="Down Arrow 18"/>
          <p:cNvSpPr/>
          <p:nvPr/>
        </p:nvSpPr>
        <p:spPr>
          <a:xfrm rot="5400000">
            <a:off x="1554496" y="3186067"/>
            <a:ext cx="1043067" cy="3172569"/>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COMUNICACION</a:t>
            </a:r>
            <a:endParaRPr lang="es-UY" sz="2400" b="1" dirty="0">
              <a:solidFill>
                <a:schemeClr val="accent6">
                  <a:lumMod val="20000"/>
                  <a:lumOff val="80000"/>
                </a:schemeClr>
              </a:solidFill>
              <a:latin typeface="Cambria" pitchFamily="18" charset="0"/>
              <a:cs typeface="Times New Roman" pitchFamily="18" charset="0"/>
            </a:endParaRPr>
          </a:p>
        </p:txBody>
      </p:sp>
      <p:sp>
        <p:nvSpPr>
          <p:cNvPr id="20" name="Down Arrow 19"/>
          <p:cNvSpPr/>
          <p:nvPr/>
        </p:nvSpPr>
        <p:spPr>
          <a:xfrm rot="15997761">
            <a:off x="9344250" y="2999641"/>
            <a:ext cx="1043067" cy="3289684"/>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p:nvPr/>
        </p:nvSpPr>
        <p:spPr>
          <a:xfrm rot="21389031">
            <a:off x="8193893" y="4387775"/>
            <a:ext cx="3365500"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ASUNTOS LEGALES</a:t>
            </a:r>
            <a:endParaRPr lang="es-UY" sz="2400" b="1" dirty="0">
              <a:solidFill>
                <a:schemeClr val="accent6">
                  <a:lumMod val="20000"/>
                  <a:lumOff val="80000"/>
                </a:schemeClr>
              </a:solidFill>
              <a:latin typeface="Cambria" pitchFamily="18" charset="0"/>
              <a:cs typeface="Times New Roman" pitchFamily="18" charset="0"/>
            </a:endParaRPr>
          </a:p>
        </p:txBody>
      </p:sp>
      <p:sp>
        <p:nvSpPr>
          <p:cNvPr id="25" name="Down Arrow 24"/>
          <p:cNvSpPr/>
          <p:nvPr/>
        </p:nvSpPr>
        <p:spPr>
          <a:xfrm rot="11497081">
            <a:off x="5880306" y="-41308"/>
            <a:ext cx="964359" cy="2246081"/>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p:cNvSpPr txBox="1"/>
          <p:nvPr/>
        </p:nvSpPr>
        <p:spPr>
          <a:xfrm rot="16861136">
            <a:off x="5213460" y="890149"/>
            <a:ext cx="22860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APOYO SOCIAL</a:t>
            </a:r>
            <a:endParaRPr lang="es-UY" sz="2400" b="1" dirty="0">
              <a:solidFill>
                <a:schemeClr val="accent6">
                  <a:lumMod val="20000"/>
                  <a:lumOff val="80000"/>
                </a:schemeClr>
              </a:solidFill>
              <a:latin typeface="Cambria" pitchFamily="18" charset="0"/>
              <a:cs typeface="Times New Roman" pitchFamily="18" charset="0"/>
            </a:endParaRPr>
          </a:p>
        </p:txBody>
      </p:sp>
      <p:sp>
        <p:nvSpPr>
          <p:cNvPr id="27" name="TextBox 26"/>
          <p:cNvSpPr txBox="1"/>
          <p:nvPr/>
        </p:nvSpPr>
        <p:spPr>
          <a:xfrm>
            <a:off x="1438787" y="5260258"/>
            <a:ext cx="9448800" cy="707886"/>
          </a:xfrm>
          <a:prstGeom prst="rect">
            <a:avLst/>
          </a:prstGeom>
          <a:noFill/>
        </p:spPr>
        <p:txBody>
          <a:bodyPr>
            <a:spAutoFit/>
          </a:bodyPr>
          <a:lstStyle/>
          <a:p>
            <a:pPr algn="ctr" eaLnBrk="1" hangingPunct="1">
              <a:defRPr/>
            </a:pPr>
            <a:r>
              <a:rPr lang="es-UY" sz="4000" dirty="0" smtClean="0">
                <a:effectLst>
                  <a:outerShdw blurRad="38100" dist="38100" dir="2700000" algn="tl">
                    <a:srgbClr val="000000">
                      <a:alpha val="43137"/>
                    </a:srgbClr>
                  </a:outerShdw>
                </a:effectLst>
                <a:latin typeface="Cambria" pitchFamily="18" charset="0"/>
              </a:rPr>
              <a:t>Enfoque Comprensivo</a:t>
            </a:r>
            <a:endParaRPr lang="es-UY" sz="40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Users\Stephen\AppData\Local\Microsoft\Windows\Temporary Internet Files\Content.IE5\M47B8TEP\MCj03118180000[1].wmf"/>
          <p:cNvPicPr>
            <a:picLocks noChangeAspect="1" noChangeArrowheads="1"/>
          </p:cNvPicPr>
          <p:nvPr/>
        </p:nvPicPr>
        <p:blipFill>
          <a:blip r:embed="rId2" cstate="print"/>
          <a:srcRect/>
          <a:stretch>
            <a:fillRect/>
          </a:stretch>
        </p:blipFill>
        <p:spPr bwMode="auto">
          <a:xfrm>
            <a:off x="4454006" y="2949678"/>
            <a:ext cx="3042537" cy="2330245"/>
          </a:xfrm>
          <a:prstGeom prst="rect">
            <a:avLst/>
          </a:prstGeom>
          <a:noFill/>
          <a:ln w="9525">
            <a:noFill/>
            <a:miter lim="800000"/>
            <a:headEnd/>
            <a:tailEnd/>
          </a:ln>
        </p:spPr>
      </p:pic>
      <p:sp>
        <p:nvSpPr>
          <p:cNvPr id="5" name="Down Arrow 4"/>
          <p:cNvSpPr/>
          <p:nvPr/>
        </p:nvSpPr>
        <p:spPr>
          <a:xfrm rot="5894517">
            <a:off x="1752323" y="2391110"/>
            <a:ext cx="1076288" cy="2765975"/>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algn="ctr" eaLnBrk="1" fontAlgn="auto" hangingPunct="1">
              <a:spcBef>
                <a:spcPts val="0"/>
              </a:spcBef>
              <a:spcAft>
                <a:spcPts val="0"/>
              </a:spcAft>
              <a:defRPr/>
            </a:pPr>
            <a:r>
              <a:rPr lang="en-US" sz="2400" b="1" dirty="0" smtClean="0"/>
              <a:t>ESCOLARIDAD</a:t>
            </a:r>
            <a:endParaRPr lang="en-US" sz="2400" b="1" dirty="0"/>
          </a:p>
        </p:txBody>
      </p:sp>
      <p:sp>
        <p:nvSpPr>
          <p:cNvPr id="7" name="Down Arrow 6"/>
          <p:cNvSpPr/>
          <p:nvPr/>
        </p:nvSpPr>
        <p:spPr>
          <a:xfrm rot="14175950">
            <a:off x="8778205" y="449187"/>
            <a:ext cx="945888" cy="3585076"/>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own Arrow 7"/>
          <p:cNvSpPr/>
          <p:nvPr/>
        </p:nvSpPr>
        <p:spPr>
          <a:xfrm rot="10010347">
            <a:off x="4446213" y="-33585"/>
            <a:ext cx="916552" cy="2254417"/>
          </a:xfrm>
          <a:prstGeom prst="downArrow">
            <a:avLst>
              <a:gd name="adj1" fmla="val 69444"/>
              <a:gd name="adj2" fmla="val 41667"/>
            </a:avLst>
          </a:prstGeom>
          <a:solidFill>
            <a:srgbClr val="C00000"/>
          </a:solidFill>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Down Arrow 8"/>
          <p:cNvSpPr/>
          <p:nvPr/>
        </p:nvSpPr>
        <p:spPr>
          <a:xfrm rot="13152775">
            <a:off x="7368450" y="62071"/>
            <a:ext cx="1212940" cy="2853869"/>
          </a:xfrm>
          <a:prstGeom prst="downArrow">
            <a:avLst/>
          </a:prstGeom>
        </p:spPr>
        <p:style>
          <a:lnRef idx="3">
            <a:schemeClr val="lt1"/>
          </a:lnRef>
          <a:fillRef idx="1">
            <a:schemeClr val="dk1"/>
          </a:fillRef>
          <a:effectRef idx="1">
            <a:schemeClr val="dk1"/>
          </a:effectRef>
          <a:fontRef idx="minor">
            <a:schemeClr val="lt1"/>
          </a:fontRef>
        </p:style>
        <p:txBody>
          <a:bodyPr vert="vert" anchor="ctr"/>
          <a:lstStyle/>
          <a:p>
            <a:pPr algn="ctr" eaLnBrk="1" fontAlgn="auto" hangingPunct="1">
              <a:spcBef>
                <a:spcPts val="0"/>
              </a:spcBef>
              <a:spcAft>
                <a:spcPts val="0"/>
              </a:spcAft>
              <a:defRPr/>
            </a:pPr>
            <a:r>
              <a:rPr lang="en-US" sz="2400" b="1" dirty="0" smtClean="0"/>
              <a:t>TRANSPORTE</a:t>
            </a:r>
            <a:endParaRPr lang="en-US" sz="2400" b="1" dirty="0"/>
          </a:p>
        </p:txBody>
      </p:sp>
      <p:sp>
        <p:nvSpPr>
          <p:cNvPr id="10" name="Down Arrow 9"/>
          <p:cNvSpPr/>
          <p:nvPr/>
        </p:nvSpPr>
        <p:spPr>
          <a:xfrm rot="8066826">
            <a:off x="2433481" y="-350298"/>
            <a:ext cx="1231939" cy="3616849"/>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sz="2000" dirty="0">
              <a:cs typeface="Times New Roman" pitchFamily="18" charset="0"/>
            </a:endParaRPr>
          </a:p>
        </p:txBody>
      </p:sp>
      <p:sp>
        <p:nvSpPr>
          <p:cNvPr id="11" name="Down Arrow 10"/>
          <p:cNvSpPr/>
          <p:nvPr/>
        </p:nvSpPr>
        <p:spPr>
          <a:xfrm rot="6871501">
            <a:off x="1733692" y="878648"/>
            <a:ext cx="1043067" cy="3584475"/>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wn Arrow 11"/>
          <p:cNvSpPr/>
          <p:nvPr/>
        </p:nvSpPr>
        <p:spPr>
          <a:xfrm rot="15150266">
            <a:off x="9190257" y="1582720"/>
            <a:ext cx="1043067" cy="3463958"/>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Box 12"/>
          <p:cNvSpPr txBox="1"/>
          <p:nvPr/>
        </p:nvSpPr>
        <p:spPr>
          <a:xfrm rot="1433106">
            <a:off x="668867" y="2487047"/>
            <a:ext cx="3310467"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VIDA INDEPENDIENTE</a:t>
            </a:r>
            <a:endParaRPr lang="es-UY" sz="2400" b="1" dirty="0">
              <a:solidFill>
                <a:schemeClr val="accent6">
                  <a:lumMod val="20000"/>
                  <a:lumOff val="80000"/>
                </a:schemeClr>
              </a:solidFill>
              <a:latin typeface="Cambria" pitchFamily="18" charset="0"/>
              <a:cs typeface="Times New Roman" pitchFamily="18" charset="0"/>
            </a:endParaRPr>
          </a:p>
        </p:txBody>
      </p:sp>
      <p:sp>
        <p:nvSpPr>
          <p:cNvPr id="15" name="TextBox 14"/>
          <p:cNvSpPr txBox="1"/>
          <p:nvPr/>
        </p:nvSpPr>
        <p:spPr>
          <a:xfrm rot="15518766">
            <a:off x="4033927" y="950268"/>
            <a:ext cx="17526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TRABAJO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6" name="TextBox 15"/>
          <p:cNvSpPr txBox="1"/>
          <p:nvPr/>
        </p:nvSpPr>
        <p:spPr>
          <a:xfrm rot="20573223">
            <a:off x="8037534" y="3060401"/>
            <a:ext cx="3365500" cy="461665"/>
          </a:xfrm>
          <a:prstGeom prst="rect">
            <a:avLst/>
          </a:prstGeom>
          <a:noFill/>
        </p:spPr>
        <p:txBody>
          <a:bodyPr>
            <a:spAutoFit/>
          </a:bodyPr>
          <a:lstStyle/>
          <a:p>
            <a:pPr eaLnBrk="1" fontAlgn="auto" hangingPunct="1">
              <a:spcBef>
                <a:spcPts val="0"/>
              </a:spcBef>
              <a:spcAft>
                <a:spcPts val="0"/>
              </a:spcAft>
              <a:defRPr/>
            </a:pPr>
            <a:r>
              <a:rPr lang="en-US" sz="2400" b="1" dirty="0" smtClean="0">
                <a:solidFill>
                  <a:schemeClr val="accent6">
                    <a:lumMod val="20000"/>
                    <a:lumOff val="80000"/>
                  </a:schemeClr>
                </a:solidFill>
                <a:latin typeface="Cambria" pitchFamily="18" charset="0"/>
                <a:cs typeface="Times New Roman" pitchFamily="18" charset="0"/>
              </a:rPr>
              <a:t>RECREACION/OCIO</a:t>
            </a:r>
            <a:endParaRPr lang="en-US" sz="2400" b="1" dirty="0">
              <a:solidFill>
                <a:schemeClr val="accent6">
                  <a:lumMod val="20000"/>
                  <a:lumOff val="80000"/>
                </a:schemeClr>
              </a:solidFill>
              <a:latin typeface="Cambria" pitchFamily="18" charset="0"/>
              <a:cs typeface="Times New Roman" pitchFamily="18" charset="0"/>
            </a:endParaRPr>
          </a:p>
        </p:txBody>
      </p:sp>
      <p:sp>
        <p:nvSpPr>
          <p:cNvPr id="17" name="TextBox 16"/>
          <p:cNvSpPr txBox="1"/>
          <p:nvPr/>
        </p:nvSpPr>
        <p:spPr>
          <a:xfrm rot="19583613">
            <a:off x="7605128" y="2231832"/>
            <a:ext cx="2620433" cy="461963"/>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RESIDENCIA</a:t>
            </a:r>
            <a:endParaRPr lang="es-UY" sz="2400" b="1" dirty="0">
              <a:solidFill>
                <a:schemeClr val="accent6">
                  <a:lumMod val="20000"/>
                  <a:lumOff val="80000"/>
                </a:schemeClr>
              </a:solidFill>
              <a:latin typeface="Cambria" pitchFamily="18" charset="0"/>
              <a:cs typeface="Times New Roman" pitchFamily="18" charset="0"/>
            </a:endParaRPr>
          </a:p>
        </p:txBody>
      </p:sp>
      <p:sp>
        <p:nvSpPr>
          <p:cNvPr id="18" name="TextBox 17"/>
          <p:cNvSpPr txBox="1"/>
          <p:nvPr/>
        </p:nvSpPr>
        <p:spPr>
          <a:xfrm rot="2601582">
            <a:off x="1293285" y="1382714"/>
            <a:ext cx="3848100" cy="46037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SOPORTE FINANCIERO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9" name="Down Arrow 18"/>
          <p:cNvSpPr/>
          <p:nvPr/>
        </p:nvSpPr>
        <p:spPr>
          <a:xfrm rot="5400000">
            <a:off x="1554496" y="3186067"/>
            <a:ext cx="1043067" cy="3172569"/>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COMUNICACION</a:t>
            </a:r>
            <a:endParaRPr lang="es-UY" sz="2400" b="1" dirty="0">
              <a:solidFill>
                <a:schemeClr val="accent6">
                  <a:lumMod val="20000"/>
                  <a:lumOff val="80000"/>
                </a:schemeClr>
              </a:solidFill>
              <a:latin typeface="Cambria" pitchFamily="18" charset="0"/>
              <a:cs typeface="Times New Roman" pitchFamily="18" charset="0"/>
            </a:endParaRPr>
          </a:p>
        </p:txBody>
      </p:sp>
      <p:sp>
        <p:nvSpPr>
          <p:cNvPr id="20" name="Down Arrow 19"/>
          <p:cNvSpPr/>
          <p:nvPr/>
        </p:nvSpPr>
        <p:spPr>
          <a:xfrm rot="15997761">
            <a:off x="9344250" y="2999641"/>
            <a:ext cx="1043067" cy="3289684"/>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p:nvPr/>
        </p:nvSpPr>
        <p:spPr>
          <a:xfrm rot="21389031">
            <a:off x="8193893" y="4387775"/>
            <a:ext cx="3365500"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ASUNTOS LEGALES</a:t>
            </a:r>
            <a:endParaRPr lang="es-UY" sz="2400" b="1" dirty="0">
              <a:solidFill>
                <a:schemeClr val="accent6">
                  <a:lumMod val="20000"/>
                  <a:lumOff val="80000"/>
                </a:schemeClr>
              </a:solidFill>
              <a:latin typeface="Cambria" pitchFamily="18" charset="0"/>
              <a:cs typeface="Times New Roman" pitchFamily="18" charset="0"/>
            </a:endParaRPr>
          </a:p>
        </p:txBody>
      </p:sp>
      <p:sp>
        <p:nvSpPr>
          <p:cNvPr id="25" name="Down Arrow 24"/>
          <p:cNvSpPr/>
          <p:nvPr/>
        </p:nvSpPr>
        <p:spPr>
          <a:xfrm rot="11497081">
            <a:off x="5880306" y="-41308"/>
            <a:ext cx="964359" cy="2246081"/>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p:cNvSpPr txBox="1"/>
          <p:nvPr/>
        </p:nvSpPr>
        <p:spPr>
          <a:xfrm rot="16861136">
            <a:off x="5213460" y="890149"/>
            <a:ext cx="22860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APOYO SOCIAL</a:t>
            </a:r>
            <a:endParaRPr lang="es-UY" sz="2400" b="1" dirty="0">
              <a:solidFill>
                <a:schemeClr val="accent6">
                  <a:lumMod val="20000"/>
                  <a:lumOff val="80000"/>
                </a:schemeClr>
              </a:solidFill>
              <a:latin typeface="Cambria" pitchFamily="18" charset="0"/>
              <a:cs typeface="Times New Roman" pitchFamily="18" charset="0"/>
            </a:endParaRPr>
          </a:p>
        </p:txBody>
      </p:sp>
      <p:sp>
        <p:nvSpPr>
          <p:cNvPr id="27" name="TextBox 26"/>
          <p:cNvSpPr txBox="1"/>
          <p:nvPr/>
        </p:nvSpPr>
        <p:spPr>
          <a:xfrm>
            <a:off x="1438787" y="5260258"/>
            <a:ext cx="9448800" cy="707886"/>
          </a:xfrm>
          <a:prstGeom prst="rect">
            <a:avLst/>
          </a:prstGeom>
          <a:noFill/>
        </p:spPr>
        <p:txBody>
          <a:bodyPr>
            <a:spAutoFit/>
          </a:bodyPr>
          <a:lstStyle/>
          <a:p>
            <a:pPr algn="ctr" eaLnBrk="1" hangingPunct="1">
              <a:defRPr/>
            </a:pPr>
            <a:r>
              <a:rPr lang="es-UY" sz="4000" dirty="0" smtClean="0">
                <a:effectLst>
                  <a:outerShdw blurRad="38100" dist="38100" dir="2700000" algn="tl">
                    <a:srgbClr val="000000">
                      <a:alpha val="43137"/>
                    </a:srgbClr>
                  </a:outerShdw>
                </a:effectLst>
                <a:latin typeface="Cambria" pitchFamily="18" charset="0"/>
              </a:rPr>
              <a:t>Enfoque Comprensivo</a:t>
            </a:r>
            <a:endParaRPr lang="es-UY" sz="40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Users\Stephen\AppData\Local\Microsoft\Windows\Temporary Internet Files\Content.IE5\M47B8TEP\MCj03118180000[1].wmf"/>
          <p:cNvPicPr>
            <a:picLocks noChangeAspect="1" noChangeArrowheads="1"/>
          </p:cNvPicPr>
          <p:nvPr/>
        </p:nvPicPr>
        <p:blipFill>
          <a:blip r:embed="rId2" cstate="print"/>
          <a:srcRect/>
          <a:stretch>
            <a:fillRect/>
          </a:stretch>
        </p:blipFill>
        <p:spPr bwMode="auto">
          <a:xfrm>
            <a:off x="4454006" y="2949678"/>
            <a:ext cx="3042537" cy="2330245"/>
          </a:xfrm>
          <a:prstGeom prst="rect">
            <a:avLst/>
          </a:prstGeom>
          <a:noFill/>
          <a:ln w="9525">
            <a:noFill/>
            <a:miter lim="800000"/>
            <a:headEnd/>
            <a:tailEnd/>
          </a:ln>
        </p:spPr>
      </p:pic>
      <p:sp>
        <p:nvSpPr>
          <p:cNvPr id="5" name="Down Arrow 4"/>
          <p:cNvSpPr/>
          <p:nvPr/>
        </p:nvSpPr>
        <p:spPr>
          <a:xfrm rot="5894517">
            <a:off x="1752323" y="2391110"/>
            <a:ext cx="1076288" cy="2765975"/>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algn="ctr" eaLnBrk="1" fontAlgn="auto" hangingPunct="1">
              <a:spcBef>
                <a:spcPts val="0"/>
              </a:spcBef>
              <a:spcAft>
                <a:spcPts val="0"/>
              </a:spcAft>
              <a:defRPr/>
            </a:pPr>
            <a:r>
              <a:rPr lang="en-US" sz="2400" b="1" dirty="0" smtClean="0"/>
              <a:t>ESCOLARIDAD</a:t>
            </a:r>
            <a:endParaRPr lang="en-US" sz="2400" b="1" dirty="0"/>
          </a:p>
        </p:txBody>
      </p:sp>
      <p:sp>
        <p:nvSpPr>
          <p:cNvPr id="7" name="Down Arrow 6"/>
          <p:cNvSpPr/>
          <p:nvPr/>
        </p:nvSpPr>
        <p:spPr>
          <a:xfrm rot="14175950">
            <a:off x="8778205" y="449187"/>
            <a:ext cx="945888" cy="3585076"/>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own Arrow 7"/>
          <p:cNvSpPr/>
          <p:nvPr/>
        </p:nvSpPr>
        <p:spPr>
          <a:xfrm rot="10010347">
            <a:off x="4446213" y="-33585"/>
            <a:ext cx="916552" cy="2254417"/>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Down Arrow 8"/>
          <p:cNvSpPr/>
          <p:nvPr/>
        </p:nvSpPr>
        <p:spPr>
          <a:xfrm rot="13152775">
            <a:off x="7368450" y="62071"/>
            <a:ext cx="1212940" cy="2853869"/>
          </a:xfrm>
          <a:prstGeom prst="downArrow">
            <a:avLst/>
          </a:prstGeom>
        </p:spPr>
        <p:style>
          <a:lnRef idx="3">
            <a:schemeClr val="lt1"/>
          </a:lnRef>
          <a:fillRef idx="1">
            <a:schemeClr val="dk1"/>
          </a:fillRef>
          <a:effectRef idx="1">
            <a:schemeClr val="dk1"/>
          </a:effectRef>
          <a:fontRef idx="minor">
            <a:schemeClr val="lt1"/>
          </a:fontRef>
        </p:style>
        <p:txBody>
          <a:bodyPr vert="vert" anchor="ctr"/>
          <a:lstStyle/>
          <a:p>
            <a:pPr algn="ctr" eaLnBrk="1" fontAlgn="auto" hangingPunct="1">
              <a:spcBef>
                <a:spcPts val="0"/>
              </a:spcBef>
              <a:spcAft>
                <a:spcPts val="0"/>
              </a:spcAft>
              <a:defRPr/>
            </a:pPr>
            <a:r>
              <a:rPr lang="en-US" sz="2400" b="1" dirty="0" smtClean="0"/>
              <a:t>TRANSPORTE</a:t>
            </a:r>
            <a:endParaRPr lang="en-US" sz="2400" b="1" dirty="0"/>
          </a:p>
        </p:txBody>
      </p:sp>
      <p:sp>
        <p:nvSpPr>
          <p:cNvPr id="10" name="Down Arrow 9"/>
          <p:cNvSpPr/>
          <p:nvPr/>
        </p:nvSpPr>
        <p:spPr>
          <a:xfrm rot="8066826">
            <a:off x="2433481" y="-350298"/>
            <a:ext cx="1231939" cy="3616849"/>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sz="2000" dirty="0">
              <a:cs typeface="Times New Roman" pitchFamily="18" charset="0"/>
            </a:endParaRPr>
          </a:p>
        </p:txBody>
      </p:sp>
      <p:sp>
        <p:nvSpPr>
          <p:cNvPr id="11" name="Down Arrow 10"/>
          <p:cNvSpPr/>
          <p:nvPr/>
        </p:nvSpPr>
        <p:spPr>
          <a:xfrm rot="6871501">
            <a:off x="1733692" y="878648"/>
            <a:ext cx="1043067" cy="3584475"/>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wn Arrow 11"/>
          <p:cNvSpPr/>
          <p:nvPr/>
        </p:nvSpPr>
        <p:spPr>
          <a:xfrm rot="15150266">
            <a:off x="9190257" y="1582720"/>
            <a:ext cx="1043067" cy="3463958"/>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Box 12"/>
          <p:cNvSpPr txBox="1"/>
          <p:nvPr/>
        </p:nvSpPr>
        <p:spPr>
          <a:xfrm rot="1433106">
            <a:off x="668867" y="2487047"/>
            <a:ext cx="3310467"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VIDA INDEPENDIENTE</a:t>
            </a:r>
            <a:endParaRPr lang="es-UY" sz="2400" b="1" dirty="0">
              <a:solidFill>
                <a:schemeClr val="accent6">
                  <a:lumMod val="20000"/>
                  <a:lumOff val="80000"/>
                </a:schemeClr>
              </a:solidFill>
              <a:latin typeface="Cambria" pitchFamily="18" charset="0"/>
              <a:cs typeface="Times New Roman" pitchFamily="18" charset="0"/>
            </a:endParaRPr>
          </a:p>
        </p:txBody>
      </p:sp>
      <p:sp>
        <p:nvSpPr>
          <p:cNvPr id="15" name="TextBox 14"/>
          <p:cNvSpPr txBox="1"/>
          <p:nvPr/>
        </p:nvSpPr>
        <p:spPr>
          <a:xfrm rot="15518766">
            <a:off x="4033927" y="950268"/>
            <a:ext cx="17526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TRABAJO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6" name="TextBox 15"/>
          <p:cNvSpPr txBox="1"/>
          <p:nvPr/>
        </p:nvSpPr>
        <p:spPr>
          <a:xfrm rot="20573223">
            <a:off x="8037534" y="3060401"/>
            <a:ext cx="3365500" cy="461665"/>
          </a:xfrm>
          <a:prstGeom prst="rect">
            <a:avLst/>
          </a:prstGeom>
          <a:noFill/>
        </p:spPr>
        <p:txBody>
          <a:bodyPr>
            <a:spAutoFit/>
          </a:bodyPr>
          <a:lstStyle/>
          <a:p>
            <a:pPr eaLnBrk="1" fontAlgn="auto" hangingPunct="1">
              <a:spcBef>
                <a:spcPts val="0"/>
              </a:spcBef>
              <a:spcAft>
                <a:spcPts val="0"/>
              </a:spcAft>
              <a:defRPr/>
            </a:pPr>
            <a:r>
              <a:rPr lang="en-US" sz="2400" b="1" dirty="0" smtClean="0">
                <a:solidFill>
                  <a:schemeClr val="accent6">
                    <a:lumMod val="20000"/>
                    <a:lumOff val="80000"/>
                  </a:schemeClr>
                </a:solidFill>
                <a:latin typeface="Cambria" pitchFamily="18" charset="0"/>
                <a:cs typeface="Times New Roman" pitchFamily="18" charset="0"/>
              </a:rPr>
              <a:t>RECREACION/OCIO</a:t>
            </a:r>
            <a:endParaRPr lang="en-US" sz="2400" b="1" dirty="0">
              <a:solidFill>
                <a:schemeClr val="accent6">
                  <a:lumMod val="20000"/>
                  <a:lumOff val="80000"/>
                </a:schemeClr>
              </a:solidFill>
              <a:latin typeface="Cambria" pitchFamily="18" charset="0"/>
              <a:cs typeface="Times New Roman" pitchFamily="18" charset="0"/>
            </a:endParaRPr>
          </a:p>
        </p:txBody>
      </p:sp>
      <p:sp>
        <p:nvSpPr>
          <p:cNvPr id="17" name="TextBox 16"/>
          <p:cNvSpPr txBox="1"/>
          <p:nvPr/>
        </p:nvSpPr>
        <p:spPr>
          <a:xfrm rot="19583613">
            <a:off x="7605128" y="2231832"/>
            <a:ext cx="2620433" cy="461963"/>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RESIDENCIA</a:t>
            </a:r>
            <a:endParaRPr lang="es-UY" sz="2400" b="1" dirty="0">
              <a:solidFill>
                <a:schemeClr val="accent6">
                  <a:lumMod val="20000"/>
                  <a:lumOff val="80000"/>
                </a:schemeClr>
              </a:solidFill>
              <a:latin typeface="Cambria" pitchFamily="18" charset="0"/>
              <a:cs typeface="Times New Roman" pitchFamily="18" charset="0"/>
            </a:endParaRPr>
          </a:p>
        </p:txBody>
      </p:sp>
      <p:sp>
        <p:nvSpPr>
          <p:cNvPr id="18" name="TextBox 17"/>
          <p:cNvSpPr txBox="1"/>
          <p:nvPr/>
        </p:nvSpPr>
        <p:spPr>
          <a:xfrm rot="2601582">
            <a:off x="1293285" y="1382714"/>
            <a:ext cx="3848100" cy="46037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SOPORTE FINANCIERO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9" name="Down Arrow 18"/>
          <p:cNvSpPr/>
          <p:nvPr/>
        </p:nvSpPr>
        <p:spPr>
          <a:xfrm rot="5400000">
            <a:off x="1554496" y="3186067"/>
            <a:ext cx="1043067" cy="3172569"/>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COMUNICACION</a:t>
            </a:r>
            <a:endParaRPr lang="es-UY" sz="2400" b="1" dirty="0">
              <a:solidFill>
                <a:schemeClr val="accent6">
                  <a:lumMod val="20000"/>
                  <a:lumOff val="80000"/>
                </a:schemeClr>
              </a:solidFill>
              <a:latin typeface="Cambria" pitchFamily="18" charset="0"/>
              <a:cs typeface="Times New Roman" pitchFamily="18" charset="0"/>
            </a:endParaRPr>
          </a:p>
        </p:txBody>
      </p:sp>
      <p:sp>
        <p:nvSpPr>
          <p:cNvPr id="20" name="Down Arrow 19"/>
          <p:cNvSpPr/>
          <p:nvPr/>
        </p:nvSpPr>
        <p:spPr>
          <a:xfrm rot="15997761">
            <a:off x="9344250" y="2999641"/>
            <a:ext cx="1043067" cy="3289684"/>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p:nvPr/>
        </p:nvSpPr>
        <p:spPr>
          <a:xfrm rot="21389031">
            <a:off x="8193893" y="4387775"/>
            <a:ext cx="3365500"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ASUNTOS LEGALES</a:t>
            </a:r>
            <a:endParaRPr lang="es-UY" sz="2400" b="1" dirty="0">
              <a:solidFill>
                <a:schemeClr val="accent6">
                  <a:lumMod val="20000"/>
                  <a:lumOff val="80000"/>
                </a:schemeClr>
              </a:solidFill>
              <a:latin typeface="Cambria" pitchFamily="18" charset="0"/>
              <a:cs typeface="Times New Roman" pitchFamily="18" charset="0"/>
            </a:endParaRPr>
          </a:p>
        </p:txBody>
      </p:sp>
      <p:sp>
        <p:nvSpPr>
          <p:cNvPr id="25" name="Down Arrow 24"/>
          <p:cNvSpPr/>
          <p:nvPr/>
        </p:nvSpPr>
        <p:spPr>
          <a:xfrm rot="11497081">
            <a:off x="5880306" y="-41308"/>
            <a:ext cx="964359" cy="2246081"/>
          </a:xfrm>
          <a:prstGeom prst="downArrow">
            <a:avLst>
              <a:gd name="adj1" fmla="val 69444"/>
              <a:gd name="adj2" fmla="val 41667"/>
            </a:avLst>
          </a:prstGeom>
          <a:solidFill>
            <a:srgbClr val="C00000"/>
          </a:solidFill>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p:cNvSpPr txBox="1"/>
          <p:nvPr/>
        </p:nvSpPr>
        <p:spPr>
          <a:xfrm rot="16861136">
            <a:off x="5213460" y="890149"/>
            <a:ext cx="22860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APOYO SOCIAL</a:t>
            </a:r>
            <a:endParaRPr lang="es-UY" sz="2400" b="1" dirty="0">
              <a:solidFill>
                <a:schemeClr val="accent6">
                  <a:lumMod val="20000"/>
                  <a:lumOff val="80000"/>
                </a:schemeClr>
              </a:solidFill>
              <a:latin typeface="Cambria" pitchFamily="18" charset="0"/>
              <a:cs typeface="Times New Roman" pitchFamily="18" charset="0"/>
            </a:endParaRPr>
          </a:p>
        </p:txBody>
      </p:sp>
      <p:sp>
        <p:nvSpPr>
          <p:cNvPr id="27" name="TextBox 26"/>
          <p:cNvSpPr txBox="1"/>
          <p:nvPr/>
        </p:nvSpPr>
        <p:spPr>
          <a:xfrm>
            <a:off x="1438787" y="5260258"/>
            <a:ext cx="9448800" cy="707886"/>
          </a:xfrm>
          <a:prstGeom prst="rect">
            <a:avLst/>
          </a:prstGeom>
          <a:noFill/>
        </p:spPr>
        <p:txBody>
          <a:bodyPr>
            <a:spAutoFit/>
          </a:bodyPr>
          <a:lstStyle/>
          <a:p>
            <a:pPr algn="ctr" eaLnBrk="1" hangingPunct="1">
              <a:defRPr/>
            </a:pPr>
            <a:r>
              <a:rPr lang="es-UY" sz="4000" dirty="0" smtClean="0">
                <a:effectLst>
                  <a:outerShdw blurRad="38100" dist="38100" dir="2700000" algn="tl">
                    <a:srgbClr val="000000">
                      <a:alpha val="43137"/>
                    </a:srgbClr>
                  </a:outerShdw>
                </a:effectLst>
                <a:latin typeface="Cambria" pitchFamily="18" charset="0"/>
              </a:rPr>
              <a:t>Enfoque Comprensivo</a:t>
            </a:r>
            <a:endParaRPr lang="es-UY" sz="40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Users\Stephen\AppData\Local\Microsoft\Windows\Temporary Internet Files\Content.IE5\M47B8TEP\MCj03118180000[1].wmf"/>
          <p:cNvPicPr>
            <a:picLocks noChangeAspect="1" noChangeArrowheads="1"/>
          </p:cNvPicPr>
          <p:nvPr/>
        </p:nvPicPr>
        <p:blipFill>
          <a:blip r:embed="rId2" cstate="print"/>
          <a:srcRect/>
          <a:stretch>
            <a:fillRect/>
          </a:stretch>
        </p:blipFill>
        <p:spPr bwMode="auto">
          <a:xfrm>
            <a:off x="4454006" y="2949678"/>
            <a:ext cx="3042537" cy="2330245"/>
          </a:xfrm>
          <a:prstGeom prst="rect">
            <a:avLst/>
          </a:prstGeom>
          <a:noFill/>
          <a:ln w="9525">
            <a:noFill/>
            <a:miter lim="800000"/>
            <a:headEnd/>
            <a:tailEnd/>
          </a:ln>
        </p:spPr>
      </p:pic>
      <p:sp>
        <p:nvSpPr>
          <p:cNvPr id="5" name="Down Arrow 4"/>
          <p:cNvSpPr/>
          <p:nvPr/>
        </p:nvSpPr>
        <p:spPr>
          <a:xfrm rot="5894517">
            <a:off x="1752323" y="2391110"/>
            <a:ext cx="1076288" cy="2765975"/>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algn="ctr" eaLnBrk="1" fontAlgn="auto" hangingPunct="1">
              <a:spcBef>
                <a:spcPts val="0"/>
              </a:spcBef>
              <a:spcAft>
                <a:spcPts val="0"/>
              </a:spcAft>
              <a:defRPr/>
            </a:pPr>
            <a:r>
              <a:rPr lang="en-US" sz="2400" b="1" dirty="0" smtClean="0"/>
              <a:t>ESCOLARIDAD</a:t>
            </a:r>
            <a:endParaRPr lang="en-US" sz="2400" b="1" dirty="0"/>
          </a:p>
        </p:txBody>
      </p:sp>
      <p:sp>
        <p:nvSpPr>
          <p:cNvPr id="7" name="Down Arrow 6"/>
          <p:cNvSpPr/>
          <p:nvPr/>
        </p:nvSpPr>
        <p:spPr>
          <a:xfrm rot="14175950">
            <a:off x="8778205" y="449187"/>
            <a:ext cx="945888" cy="3585076"/>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own Arrow 7"/>
          <p:cNvSpPr/>
          <p:nvPr/>
        </p:nvSpPr>
        <p:spPr>
          <a:xfrm rot="10010347">
            <a:off x="4446213" y="-33585"/>
            <a:ext cx="916552" cy="2254417"/>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Down Arrow 8"/>
          <p:cNvSpPr/>
          <p:nvPr/>
        </p:nvSpPr>
        <p:spPr>
          <a:xfrm rot="13152775">
            <a:off x="7368450" y="62071"/>
            <a:ext cx="1212940" cy="2853869"/>
          </a:xfrm>
          <a:prstGeom prst="downArrow">
            <a:avLst/>
          </a:prstGeom>
          <a:solidFill>
            <a:srgbClr val="C00000"/>
          </a:solidFill>
        </p:spPr>
        <p:style>
          <a:lnRef idx="3">
            <a:schemeClr val="lt1"/>
          </a:lnRef>
          <a:fillRef idx="1">
            <a:schemeClr val="dk1"/>
          </a:fillRef>
          <a:effectRef idx="1">
            <a:schemeClr val="dk1"/>
          </a:effectRef>
          <a:fontRef idx="minor">
            <a:schemeClr val="lt1"/>
          </a:fontRef>
        </p:style>
        <p:txBody>
          <a:bodyPr vert="vert" anchor="ctr"/>
          <a:lstStyle/>
          <a:p>
            <a:pPr algn="ctr" eaLnBrk="1" fontAlgn="auto" hangingPunct="1">
              <a:spcBef>
                <a:spcPts val="0"/>
              </a:spcBef>
              <a:spcAft>
                <a:spcPts val="0"/>
              </a:spcAft>
              <a:defRPr/>
            </a:pPr>
            <a:r>
              <a:rPr lang="en-US" sz="2400" b="1" dirty="0" smtClean="0"/>
              <a:t>TRANSPORTE</a:t>
            </a:r>
            <a:endParaRPr lang="en-US" sz="2400" b="1" dirty="0"/>
          </a:p>
        </p:txBody>
      </p:sp>
      <p:sp>
        <p:nvSpPr>
          <p:cNvPr id="10" name="Down Arrow 9"/>
          <p:cNvSpPr/>
          <p:nvPr/>
        </p:nvSpPr>
        <p:spPr>
          <a:xfrm rot="8066826">
            <a:off x="2433481" y="-350298"/>
            <a:ext cx="1231939" cy="3616849"/>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sz="2000" dirty="0">
              <a:cs typeface="Times New Roman" pitchFamily="18" charset="0"/>
            </a:endParaRPr>
          </a:p>
        </p:txBody>
      </p:sp>
      <p:sp>
        <p:nvSpPr>
          <p:cNvPr id="11" name="Down Arrow 10"/>
          <p:cNvSpPr/>
          <p:nvPr/>
        </p:nvSpPr>
        <p:spPr>
          <a:xfrm rot="6871501">
            <a:off x="1733692" y="878648"/>
            <a:ext cx="1043067" cy="3584475"/>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wn Arrow 11"/>
          <p:cNvSpPr/>
          <p:nvPr/>
        </p:nvSpPr>
        <p:spPr>
          <a:xfrm rot="15150266">
            <a:off x="9190257" y="1582720"/>
            <a:ext cx="1043067" cy="3463958"/>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Box 12"/>
          <p:cNvSpPr txBox="1"/>
          <p:nvPr/>
        </p:nvSpPr>
        <p:spPr>
          <a:xfrm rot="1433106">
            <a:off x="668867" y="2487047"/>
            <a:ext cx="3310467"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VIDA INDEPENDIENTE</a:t>
            </a:r>
            <a:endParaRPr lang="es-UY" sz="2400" b="1" dirty="0">
              <a:solidFill>
                <a:schemeClr val="accent6">
                  <a:lumMod val="20000"/>
                  <a:lumOff val="80000"/>
                </a:schemeClr>
              </a:solidFill>
              <a:latin typeface="Cambria" pitchFamily="18" charset="0"/>
              <a:cs typeface="Times New Roman" pitchFamily="18" charset="0"/>
            </a:endParaRPr>
          </a:p>
        </p:txBody>
      </p:sp>
      <p:sp>
        <p:nvSpPr>
          <p:cNvPr id="15" name="TextBox 14"/>
          <p:cNvSpPr txBox="1"/>
          <p:nvPr/>
        </p:nvSpPr>
        <p:spPr>
          <a:xfrm rot="15518766">
            <a:off x="4033927" y="950268"/>
            <a:ext cx="17526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TRABAJO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6" name="TextBox 15"/>
          <p:cNvSpPr txBox="1"/>
          <p:nvPr/>
        </p:nvSpPr>
        <p:spPr>
          <a:xfrm rot="20573223">
            <a:off x="8037534" y="3060401"/>
            <a:ext cx="3365500" cy="461665"/>
          </a:xfrm>
          <a:prstGeom prst="rect">
            <a:avLst/>
          </a:prstGeom>
          <a:noFill/>
        </p:spPr>
        <p:txBody>
          <a:bodyPr>
            <a:spAutoFit/>
          </a:bodyPr>
          <a:lstStyle/>
          <a:p>
            <a:pPr eaLnBrk="1" fontAlgn="auto" hangingPunct="1">
              <a:spcBef>
                <a:spcPts val="0"/>
              </a:spcBef>
              <a:spcAft>
                <a:spcPts val="0"/>
              </a:spcAft>
              <a:defRPr/>
            </a:pPr>
            <a:r>
              <a:rPr lang="en-US" sz="2400" b="1" dirty="0" smtClean="0">
                <a:solidFill>
                  <a:schemeClr val="accent6">
                    <a:lumMod val="20000"/>
                    <a:lumOff val="80000"/>
                  </a:schemeClr>
                </a:solidFill>
                <a:latin typeface="Cambria" pitchFamily="18" charset="0"/>
                <a:cs typeface="Times New Roman" pitchFamily="18" charset="0"/>
              </a:rPr>
              <a:t>RECREACION/OCIO</a:t>
            </a:r>
            <a:endParaRPr lang="en-US" sz="2400" b="1" dirty="0">
              <a:solidFill>
                <a:schemeClr val="accent6">
                  <a:lumMod val="20000"/>
                  <a:lumOff val="80000"/>
                </a:schemeClr>
              </a:solidFill>
              <a:latin typeface="Cambria" pitchFamily="18" charset="0"/>
              <a:cs typeface="Times New Roman" pitchFamily="18" charset="0"/>
            </a:endParaRPr>
          </a:p>
        </p:txBody>
      </p:sp>
      <p:sp>
        <p:nvSpPr>
          <p:cNvPr id="17" name="TextBox 16"/>
          <p:cNvSpPr txBox="1"/>
          <p:nvPr/>
        </p:nvSpPr>
        <p:spPr>
          <a:xfrm rot="19583613">
            <a:off x="7605128" y="2231832"/>
            <a:ext cx="2620433" cy="461963"/>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RESIDENCIA</a:t>
            </a:r>
            <a:endParaRPr lang="es-UY" sz="2400" b="1" dirty="0">
              <a:solidFill>
                <a:schemeClr val="accent6">
                  <a:lumMod val="20000"/>
                  <a:lumOff val="80000"/>
                </a:schemeClr>
              </a:solidFill>
              <a:latin typeface="Cambria" pitchFamily="18" charset="0"/>
              <a:cs typeface="Times New Roman" pitchFamily="18" charset="0"/>
            </a:endParaRPr>
          </a:p>
        </p:txBody>
      </p:sp>
      <p:sp>
        <p:nvSpPr>
          <p:cNvPr id="18" name="TextBox 17"/>
          <p:cNvSpPr txBox="1"/>
          <p:nvPr/>
        </p:nvSpPr>
        <p:spPr>
          <a:xfrm rot="2601582">
            <a:off x="1293285" y="1382714"/>
            <a:ext cx="3848100" cy="46037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SOPORTE FINANCIERO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9" name="Down Arrow 18"/>
          <p:cNvSpPr/>
          <p:nvPr/>
        </p:nvSpPr>
        <p:spPr>
          <a:xfrm rot="5400000">
            <a:off x="1554496" y="3186067"/>
            <a:ext cx="1043067" cy="3172569"/>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COMUNICACION</a:t>
            </a:r>
            <a:endParaRPr lang="es-UY" sz="2400" b="1" dirty="0">
              <a:solidFill>
                <a:schemeClr val="accent6">
                  <a:lumMod val="20000"/>
                  <a:lumOff val="80000"/>
                </a:schemeClr>
              </a:solidFill>
              <a:latin typeface="Cambria" pitchFamily="18" charset="0"/>
              <a:cs typeface="Times New Roman" pitchFamily="18" charset="0"/>
            </a:endParaRPr>
          </a:p>
        </p:txBody>
      </p:sp>
      <p:sp>
        <p:nvSpPr>
          <p:cNvPr id="20" name="Down Arrow 19"/>
          <p:cNvSpPr/>
          <p:nvPr/>
        </p:nvSpPr>
        <p:spPr>
          <a:xfrm rot="15997761">
            <a:off x="9344250" y="2999641"/>
            <a:ext cx="1043067" cy="3289684"/>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p:nvPr/>
        </p:nvSpPr>
        <p:spPr>
          <a:xfrm rot="21389031">
            <a:off x="8193893" y="4387775"/>
            <a:ext cx="3365500"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ASUNTOS LEGALES</a:t>
            </a:r>
            <a:endParaRPr lang="es-UY" sz="2400" b="1" dirty="0">
              <a:solidFill>
                <a:schemeClr val="accent6">
                  <a:lumMod val="20000"/>
                  <a:lumOff val="80000"/>
                </a:schemeClr>
              </a:solidFill>
              <a:latin typeface="Cambria" pitchFamily="18" charset="0"/>
              <a:cs typeface="Times New Roman" pitchFamily="18" charset="0"/>
            </a:endParaRPr>
          </a:p>
        </p:txBody>
      </p:sp>
      <p:sp>
        <p:nvSpPr>
          <p:cNvPr id="25" name="Down Arrow 24"/>
          <p:cNvSpPr/>
          <p:nvPr/>
        </p:nvSpPr>
        <p:spPr>
          <a:xfrm rot="11497081">
            <a:off x="5880306" y="-41308"/>
            <a:ext cx="964359" cy="2246081"/>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p:cNvSpPr txBox="1"/>
          <p:nvPr/>
        </p:nvSpPr>
        <p:spPr>
          <a:xfrm rot="16861136">
            <a:off x="5213460" y="890149"/>
            <a:ext cx="22860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APOYO SOCIAL</a:t>
            </a:r>
            <a:endParaRPr lang="es-UY" sz="2400" b="1" dirty="0">
              <a:solidFill>
                <a:schemeClr val="accent6">
                  <a:lumMod val="20000"/>
                  <a:lumOff val="80000"/>
                </a:schemeClr>
              </a:solidFill>
              <a:latin typeface="Cambria" pitchFamily="18" charset="0"/>
              <a:cs typeface="Times New Roman" pitchFamily="18" charset="0"/>
            </a:endParaRPr>
          </a:p>
        </p:txBody>
      </p:sp>
      <p:sp>
        <p:nvSpPr>
          <p:cNvPr id="27" name="TextBox 26"/>
          <p:cNvSpPr txBox="1"/>
          <p:nvPr/>
        </p:nvSpPr>
        <p:spPr>
          <a:xfrm>
            <a:off x="1438787" y="5260258"/>
            <a:ext cx="9448800" cy="707886"/>
          </a:xfrm>
          <a:prstGeom prst="rect">
            <a:avLst/>
          </a:prstGeom>
          <a:noFill/>
        </p:spPr>
        <p:txBody>
          <a:bodyPr>
            <a:spAutoFit/>
          </a:bodyPr>
          <a:lstStyle/>
          <a:p>
            <a:pPr algn="ctr" eaLnBrk="1" hangingPunct="1">
              <a:defRPr/>
            </a:pPr>
            <a:r>
              <a:rPr lang="es-UY" sz="4000" dirty="0" smtClean="0">
                <a:effectLst>
                  <a:outerShdw blurRad="38100" dist="38100" dir="2700000" algn="tl">
                    <a:srgbClr val="000000">
                      <a:alpha val="43137"/>
                    </a:srgbClr>
                  </a:outerShdw>
                </a:effectLst>
                <a:latin typeface="Cambria" pitchFamily="18" charset="0"/>
              </a:rPr>
              <a:t>Enfoque Comprensivo</a:t>
            </a:r>
            <a:endParaRPr lang="es-UY" sz="40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Users\Stephen\AppData\Local\Microsoft\Windows\Temporary Internet Files\Content.IE5\M47B8TEP\MCj03118180000[1].wmf"/>
          <p:cNvPicPr>
            <a:picLocks noChangeAspect="1" noChangeArrowheads="1"/>
          </p:cNvPicPr>
          <p:nvPr/>
        </p:nvPicPr>
        <p:blipFill>
          <a:blip r:embed="rId2" cstate="print"/>
          <a:srcRect/>
          <a:stretch>
            <a:fillRect/>
          </a:stretch>
        </p:blipFill>
        <p:spPr bwMode="auto">
          <a:xfrm>
            <a:off x="4454006" y="2949678"/>
            <a:ext cx="3042537" cy="2330245"/>
          </a:xfrm>
          <a:prstGeom prst="rect">
            <a:avLst/>
          </a:prstGeom>
          <a:noFill/>
          <a:ln w="9525">
            <a:noFill/>
            <a:miter lim="800000"/>
            <a:headEnd/>
            <a:tailEnd/>
          </a:ln>
        </p:spPr>
      </p:pic>
      <p:sp>
        <p:nvSpPr>
          <p:cNvPr id="5" name="Down Arrow 4"/>
          <p:cNvSpPr/>
          <p:nvPr/>
        </p:nvSpPr>
        <p:spPr>
          <a:xfrm rot="5894517">
            <a:off x="1752323" y="2391110"/>
            <a:ext cx="1076288" cy="2765975"/>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algn="ctr" eaLnBrk="1" fontAlgn="auto" hangingPunct="1">
              <a:spcBef>
                <a:spcPts val="0"/>
              </a:spcBef>
              <a:spcAft>
                <a:spcPts val="0"/>
              </a:spcAft>
              <a:defRPr/>
            </a:pPr>
            <a:r>
              <a:rPr lang="en-US" sz="2400" b="1" dirty="0" smtClean="0"/>
              <a:t>ESCOLARIDAD</a:t>
            </a:r>
            <a:endParaRPr lang="en-US" sz="2400" b="1" dirty="0"/>
          </a:p>
        </p:txBody>
      </p:sp>
      <p:sp>
        <p:nvSpPr>
          <p:cNvPr id="7" name="Down Arrow 6"/>
          <p:cNvSpPr/>
          <p:nvPr/>
        </p:nvSpPr>
        <p:spPr>
          <a:xfrm rot="14175950">
            <a:off x="8778205" y="449187"/>
            <a:ext cx="945888" cy="3585076"/>
          </a:xfrm>
          <a:prstGeom prst="downArrow">
            <a:avLst/>
          </a:prstGeom>
          <a:solidFill>
            <a:srgbClr val="C00000"/>
          </a:solidFill>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own Arrow 7"/>
          <p:cNvSpPr/>
          <p:nvPr/>
        </p:nvSpPr>
        <p:spPr>
          <a:xfrm rot="10010347">
            <a:off x="4446213" y="-33585"/>
            <a:ext cx="916552" cy="2254417"/>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Down Arrow 8"/>
          <p:cNvSpPr/>
          <p:nvPr/>
        </p:nvSpPr>
        <p:spPr>
          <a:xfrm rot="13152775">
            <a:off x="7368450" y="62071"/>
            <a:ext cx="1212940" cy="2853869"/>
          </a:xfrm>
          <a:prstGeom prst="downArrow">
            <a:avLst/>
          </a:prstGeom>
        </p:spPr>
        <p:style>
          <a:lnRef idx="3">
            <a:schemeClr val="lt1"/>
          </a:lnRef>
          <a:fillRef idx="1">
            <a:schemeClr val="dk1"/>
          </a:fillRef>
          <a:effectRef idx="1">
            <a:schemeClr val="dk1"/>
          </a:effectRef>
          <a:fontRef idx="minor">
            <a:schemeClr val="lt1"/>
          </a:fontRef>
        </p:style>
        <p:txBody>
          <a:bodyPr vert="vert" anchor="ctr"/>
          <a:lstStyle/>
          <a:p>
            <a:pPr algn="ctr" eaLnBrk="1" fontAlgn="auto" hangingPunct="1">
              <a:spcBef>
                <a:spcPts val="0"/>
              </a:spcBef>
              <a:spcAft>
                <a:spcPts val="0"/>
              </a:spcAft>
              <a:defRPr/>
            </a:pPr>
            <a:r>
              <a:rPr lang="en-US" sz="2400" b="1" dirty="0" smtClean="0"/>
              <a:t>TRANSPORTE</a:t>
            </a:r>
            <a:endParaRPr lang="en-US" sz="2400" b="1" dirty="0"/>
          </a:p>
        </p:txBody>
      </p:sp>
      <p:sp>
        <p:nvSpPr>
          <p:cNvPr id="10" name="Down Arrow 9"/>
          <p:cNvSpPr/>
          <p:nvPr/>
        </p:nvSpPr>
        <p:spPr>
          <a:xfrm rot="8066826">
            <a:off x="2433481" y="-350298"/>
            <a:ext cx="1231939" cy="3616849"/>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sz="2000" dirty="0">
              <a:cs typeface="Times New Roman" pitchFamily="18" charset="0"/>
            </a:endParaRPr>
          </a:p>
        </p:txBody>
      </p:sp>
      <p:sp>
        <p:nvSpPr>
          <p:cNvPr id="11" name="Down Arrow 10"/>
          <p:cNvSpPr/>
          <p:nvPr/>
        </p:nvSpPr>
        <p:spPr>
          <a:xfrm rot="6871501">
            <a:off x="1733692" y="878648"/>
            <a:ext cx="1043067" cy="3584475"/>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wn Arrow 11"/>
          <p:cNvSpPr/>
          <p:nvPr/>
        </p:nvSpPr>
        <p:spPr>
          <a:xfrm rot="15150266">
            <a:off x="9190257" y="1582720"/>
            <a:ext cx="1043067" cy="3463958"/>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Box 12"/>
          <p:cNvSpPr txBox="1"/>
          <p:nvPr/>
        </p:nvSpPr>
        <p:spPr>
          <a:xfrm rot="1433106">
            <a:off x="668867" y="2487047"/>
            <a:ext cx="3310467"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VIDA INDEPENDIENTE</a:t>
            </a:r>
            <a:endParaRPr lang="es-UY" sz="2400" b="1" dirty="0">
              <a:solidFill>
                <a:schemeClr val="accent6">
                  <a:lumMod val="20000"/>
                  <a:lumOff val="80000"/>
                </a:schemeClr>
              </a:solidFill>
              <a:latin typeface="Cambria" pitchFamily="18" charset="0"/>
              <a:cs typeface="Times New Roman" pitchFamily="18" charset="0"/>
            </a:endParaRPr>
          </a:p>
        </p:txBody>
      </p:sp>
      <p:sp>
        <p:nvSpPr>
          <p:cNvPr id="15" name="TextBox 14"/>
          <p:cNvSpPr txBox="1"/>
          <p:nvPr/>
        </p:nvSpPr>
        <p:spPr>
          <a:xfrm rot="15518766">
            <a:off x="4033927" y="950268"/>
            <a:ext cx="17526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TRABAJO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6" name="TextBox 15"/>
          <p:cNvSpPr txBox="1"/>
          <p:nvPr/>
        </p:nvSpPr>
        <p:spPr>
          <a:xfrm rot="20573223">
            <a:off x="8037534" y="3060401"/>
            <a:ext cx="3365500" cy="461665"/>
          </a:xfrm>
          <a:prstGeom prst="rect">
            <a:avLst/>
          </a:prstGeom>
          <a:noFill/>
        </p:spPr>
        <p:txBody>
          <a:bodyPr>
            <a:spAutoFit/>
          </a:bodyPr>
          <a:lstStyle/>
          <a:p>
            <a:pPr eaLnBrk="1" fontAlgn="auto" hangingPunct="1">
              <a:spcBef>
                <a:spcPts val="0"/>
              </a:spcBef>
              <a:spcAft>
                <a:spcPts val="0"/>
              </a:spcAft>
              <a:defRPr/>
            </a:pPr>
            <a:r>
              <a:rPr lang="en-US" sz="2400" b="1" dirty="0" smtClean="0">
                <a:solidFill>
                  <a:schemeClr val="accent6">
                    <a:lumMod val="20000"/>
                    <a:lumOff val="80000"/>
                  </a:schemeClr>
                </a:solidFill>
                <a:latin typeface="Cambria" pitchFamily="18" charset="0"/>
                <a:cs typeface="Times New Roman" pitchFamily="18" charset="0"/>
              </a:rPr>
              <a:t>RECREACION/OCIO</a:t>
            </a:r>
            <a:endParaRPr lang="en-US" sz="2400" b="1" dirty="0">
              <a:solidFill>
                <a:schemeClr val="accent6">
                  <a:lumMod val="20000"/>
                  <a:lumOff val="80000"/>
                </a:schemeClr>
              </a:solidFill>
              <a:latin typeface="Cambria" pitchFamily="18" charset="0"/>
              <a:cs typeface="Times New Roman" pitchFamily="18" charset="0"/>
            </a:endParaRPr>
          </a:p>
        </p:txBody>
      </p:sp>
      <p:sp>
        <p:nvSpPr>
          <p:cNvPr id="17" name="TextBox 16"/>
          <p:cNvSpPr txBox="1"/>
          <p:nvPr/>
        </p:nvSpPr>
        <p:spPr>
          <a:xfrm rot="19583613">
            <a:off x="7605128" y="2231832"/>
            <a:ext cx="2620433" cy="461963"/>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RESIDENCIA</a:t>
            </a:r>
            <a:endParaRPr lang="es-UY" sz="2400" b="1" dirty="0">
              <a:solidFill>
                <a:schemeClr val="accent6">
                  <a:lumMod val="20000"/>
                  <a:lumOff val="80000"/>
                </a:schemeClr>
              </a:solidFill>
              <a:latin typeface="Cambria" pitchFamily="18" charset="0"/>
              <a:cs typeface="Times New Roman" pitchFamily="18" charset="0"/>
            </a:endParaRPr>
          </a:p>
        </p:txBody>
      </p:sp>
      <p:sp>
        <p:nvSpPr>
          <p:cNvPr id="18" name="TextBox 17"/>
          <p:cNvSpPr txBox="1"/>
          <p:nvPr/>
        </p:nvSpPr>
        <p:spPr>
          <a:xfrm rot="2601582">
            <a:off x="1293285" y="1382714"/>
            <a:ext cx="3848100" cy="46037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SOPORTE FINANCIERO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9" name="Down Arrow 18"/>
          <p:cNvSpPr/>
          <p:nvPr/>
        </p:nvSpPr>
        <p:spPr>
          <a:xfrm rot="5400000">
            <a:off x="1554496" y="3186067"/>
            <a:ext cx="1043067" cy="3172569"/>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COMUNICACION</a:t>
            </a:r>
            <a:endParaRPr lang="es-UY" sz="2400" b="1" dirty="0">
              <a:solidFill>
                <a:schemeClr val="accent6">
                  <a:lumMod val="20000"/>
                  <a:lumOff val="80000"/>
                </a:schemeClr>
              </a:solidFill>
              <a:latin typeface="Cambria" pitchFamily="18" charset="0"/>
              <a:cs typeface="Times New Roman" pitchFamily="18" charset="0"/>
            </a:endParaRPr>
          </a:p>
        </p:txBody>
      </p:sp>
      <p:sp>
        <p:nvSpPr>
          <p:cNvPr id="20" name="Down Arrow 19"/>
          <p:cNvSpPr/>
          <p:nvPr/>
        </p:nvSpPr>
        <p:spPr>
          <a:xfrm rot="15997761">
            <a:off x="9344250" y="2999641"/>
            <a:ext cx="1043067" cy="3289684"/>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p:nvPr/>
        </p:nvSpPr>
        <p:spPr>
          <a:xfrm rot="21389031">
            <a:off x="8193893" y="4387775"/>
            <a:ext cx="3365500"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ASUNTOS LEGALES</a:t>
            </a:r>
            <a:endParaRPr lang="es-UY" sz="2400" b="1" dirty="0">
              <a:solidFill>
                <a:schemeClr val="accent6">
                  <a:lumMod val="20000"/>
                  <a:lumOff val="80000"/>
                </a:schemeClr>
              </a:solidFill>
              <a:latin typeface="Cambria" pitchFamily="18" charset="0"/>
              <a:cs typeface="Times New Roman" pitchFamily="18" charset="0"/>
            </a:endParaRPr>
          </a:p>
        </p:txBody>
      </p:sp>
      <p:sp>
        <p:nvSpPr>
          <p:cNvPr id="25" name="Down Arrow 24"/>
          <p:cNvSpPr/>
          <p:nvPr/>
        </p:nvSpPr>
        <p:spPr>
          <a:xfrm rot="11497081">
            <a:off x="5880306" y="-41308"/>
            <a:ext cx="964359" cy="2246081"/>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p:cNvSpPr txBox="1"/>
          <p:nvPr/>
        </p:nvSpPr>
        <p:spPr>
          <a:xfrm rot="16861136">
            <a:off x="5213460" y="890149"/>
            <a:ext cx="22860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APOYO SOCIAL</a:t>
            </a:r>
            <a:endParaRPr lang="es-UY" sz="2400" b="1" dirty="0">
              <a:solidFill>
                <a:schemeClr val="accent6">
                  <a:lumMod val="20000"/>
                  <a:lumOff val="80000"/>
                </a:schemeClr>
              </a:solidFill>
              <a:latin typeface="Cambria" pitchFamily="18" charset="0"/>
              <a:cs typeface="Times New Roman" pitchFamily="18" charset="0"/>
            </a:endParaRPr>
          </a:p>
        </p:txBody>
      </p:sp>
      <p:sp>
        <p:nvSpPr>
          <p:cNvPr id="27" name="TextBox 26"/>
          <p:cNvSpPr txBox="1"/>
          <p:nvPr/>
        </p:nvSpPr>
        <p:spPr>
          <a:xfrm>
            <a:off x="1438787" y="5260258"/>
            <a:ext cx="9448800" cy="707886"/>
          </a:xfrm>
          <a:prstGeom prst="rect">
            <a:avLst/>
          </a:prstGeom>
          <a:noFill/>
        </p:spPr>
        <p:txBody>
          <a:bodyPr>
            <a:spAutoFit/>
          </a:bodyPr>
          <a:lstStyle/>
          <a:p>
            <a:pPr algn="ctr" eaLnBrk="1" hangingPunct="1">
              <a:defRPr/>
            </a:pPr>
            <a:r>
              <a:rPr lang="es-UY" sz="4000" dirty="0" smtClean="0">
                <a:effectLst>
                  <a:outerShdw blurRad="38100" dist="38100" dir="2700000" algn="tl">
                    <a:srgbClr val="000000">
                      <a:alpha val="43137"/>
                    </a:srgbClr>
                  </a:outerShdw>
                </a:effectLst>
                <a:latin typeface="Cambria" pitchFamily="18" charset="0"/>
              </a:rPr>
              <a:t>Enfoque Comprensivo</a:t>
            </a:r>
            <a:endParaRPr lang="es-UY" sz="40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Users\Stephen\AppData\Local\Microsoft\Windows\Temporary Internet Files\Content.IE5\M47B8TEP\MCj03118180000[1].wmf"/>
          <p:cNvPicPr>
            <a:picLocks noChangeAspect="1" noChangeArrowheads="1"/>
          </p:cNvPicPr>
          <p:nvPr/>
        </p:nvPicPr>
        <p:blipFill>
          <a:blip r:embed="rId2" cstate="print"/>
          <a:srcRect/>
          <a:stretch>
            <a:fillRect/>
          </a:stretch>
        </p:blipFill>
        <p:spPr bwMode="auto">
          <a:xfrm>
            <a:off x="4454006" y="2949678"/>
            <a:ext cx="3042537" cy="2330245"/>
          </a:xfrm>
          <a:prstGeom prst="rect">
            <a:avLst/>
          </a:prstGeom>
          <a:noFill/>
          <a:ln w="9525">
            <a:noFill/>
            <a:miter lim="800000"/>
            <a:headEnd/>
            <a:tailEnd/>
          </a:ln>
        </p:spPr>
      </p:pic>
      <p:sp>
        <p:nvSpPr>
          <p:cNvPr id="5" name="Down Arrow 4"/>
          <p:cNvSpPr/>
          <p:nvPr/>
        </p:nvSpPr>
        <p:spPr>
          <a:xfrm rot="5894517">
            <a:off x="1752323" y="2391110"/>
            <a:ext cx="1076288" cy="2765975"/>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algn="ctr" eaLnBrk="1" fontAlgn="auto" hangingPunct="1">
              <a:spcBef>
                <a:spcPts val="0"/>
              </a:spcBef>
              <a:spcAft>
                <a:spcPts val="0"/>
              </a:spcAft>
              <a:defRPr/>
            </a:pPr>
            <a:r>
              <a:rPr lang="en-US" sz="2400" b="1" dirty="0" smtClean="0"/>
              <a:t>ESCOLARIDAD</a:t>
            </a:r>
            <a:endParaRPr lang="en-US" sz="2400" b="1" dirty="0"/>
          </a:p>
        </p:txBody>
      </p:sp>
      <p:sp>
        <p:nvSpPr>
          <p:cNvPr id="7" name="Down Arrow 6"/>
          <p:cNvSpPr/>
          <p:nvPr/>
        </p:nvSpPr>
        <p:spPr>
          <a:xfrm rot="14175950">
            <a:off x="8778205" y="449187"/>
            <a:ext cx="945888" cy="3585076"/>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own Arrow 7"/>
          <p:cNvSpPr/>
          <p:nvPr/>
        </p:nvSpPr>
        <p:spPr>
          <a:xfrm rot="10010347">
            <a:off x="4446213" y="-33585"/>
            <a:ext cx="916552" cy="2254417"/>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Down Arrow 8"/>
          <p:cNvSpPr/>
          <p:nvPr/>
        </p:nvSpPr>
        <p:spPr>
          <a:xfrm rot="13152775">
            <a:off x="7368450" y="62071"/>
            <a:ext cx="1212940" cy="2853869"/>
          </a:xfrm>
          <a:prstGeom prst="downArrow">
            <a:avLst/>
          </a:prstGeom>
        </p:spPr>
        <p:style>
          <a:lnRef idx="3">
            <a:schemeClr val="lt1"/>
          </a:lnRef>
          <a:fillRef idx="1">
            <a:schemeClr val="dk1"/>
          </a:fillRef>
          <a:effectRef idx="1">
            <a:schemeClr val="dk1"/>
          </a:effectRef>
          <a:fontRef idx="minor">
            <a:schemeClr val="lt1"/>
          </a:fontRef>
        </p:style>
        <p:txBody>
          <a:bodyPr vert="vert" anchor="ctr"/>
          <a:lstStyle/>
          <a:p>
            <a:pPr algn="ctr" eaLnBrk="1" fontAlgn="auto" hangingPunct="1">
              <a:spcBef>
                <a:spcPts val="0"/>
              </a:spcBef>
              <a:spcAft>
                <a:spcPts val="0"/>
              </a:spcAft>
              <a:defRPr/>
            </a:pPr>
            <a:r>
              <a:rPr lang="en-US" sz="2400" b="1" dirty="0" smtClean="0"/>
              <a:t>TRANSPORTE</a:t>
            </a:r>
            <a:endParaRPr lang="en-US" sz="2400" b="1" dirty="0"/>
          </a:p>
        </p:txBody>
      </p:sp>
      <p:sp>
        <p:nvSpPr>
          <p:cNvPr id="10" name="Down Arrow 9"/>
          <p:cNvSpPr/>
          <p:nvPr/>
        </p:nvSpPr>
        <p:spPr>
          <a:xfrm rot="8066826">
            <a:off x="2433481" y="-350298"/>
            <a:ext cx="1231939" cy="3616849"/>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sz="2000" dirty="0">
              <a:cs typeface="Times New Roman" pitchFamily="18" charset="0"/>
            </a:endParaRPr>
          </a:p>
        </p:txBody>
      </p:sp>
      <p:sp>
        <p:nvSpPr>
          <p:cNvPr id="11" name="Down Arrow 10"/>
          <p:cNvSpPr/>
          <p:nvPr/>
        </p:nvSpPr>
        <p:spPr>
          <a:xfrm rot="6871501">
            <a:off x="1733692" y="878648"/>
            <a:ext cx="1043067" cy="3584475"/>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wn Arrow 11"/>
          <p:cNvSpPr/>
          <p:nvPr/>
        </p:nvSpPr>
        <p:spPr>
          <a:xfrm rot="15150266">
            <a:off x="9190257" y="1582720"/>
            <a:ext cx="1043067" cy="3463958"/>
          </a:xfrm>
          <a:prstGeom prst="downArrow">
            <a:avLst/>
          </a:prstGeom>
          <a:solidFill>
            <a:srgbClr val="C00000"/>
          </a:solidFill>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Box 12"/>
          <p:cNvSpPr txBox="1"/>
          <p:nvPr/>
        </p:nvSpPr>
        <p:spPr>
          <a:xfrm rot="1433106">
            <a:off x="668867" y="2487047"/>
            <a:ext cx="3310467"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VIDA INDEPENDIENTE</a:t>
            </a:r>
            <a:endParaRPr lang="es-UY" sz="2400" b="1" dirty="0">
              <a:solidFill>
                <a:schemeClr val="accent6">
                  <a:lumMod val="20000"/>
                  <a:lumOff val="80000"/>
                </a:schemeClr>
              </a:solidFill>
              <a:latin typeface="Cambria" pitchFamily="18" charset="0"/>
              <a:cs typeface="Times New Roman" pitchFamily="18" charset="0"/>
            </a:endParaRPr>
          </a:p>
        </p:txBody>
      </p:sp>
      <p:sp>
        <p:nvSpPr>
          <p:cNvPr id="15" name="TextBox 14"/>
          <p:cNvSpPr txBox="1"/>
          <p:nvPr/>
        </p:nvSpPr>
        <p:spPr>
          <a:xfrm rot="15518766">
            <a:off x="4033927" y="950268"/>
            <a:ext cx="17526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TRABAJO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6" name="TextBox 15"/>
          <p:cNvSpPr txBox="1"/>
          <p:nvPr/>
        </p:nvSpPr>
        <p:spPr>
          <a:xfrm rot="20573223">
            <a:off x="8037534" y="3060401"/>
            <a:ext cx="3365500" cy="461665"/>
          </a:xfrm>
          <a:prstGeom prst="rect">
            <a:avLst/>
          </a:prstGeom>
          <a:noFill/>
        </p:spPr>
        <p:txBody>
          <a:bodyPr>
            <a:spAutoFit/>
          </a:bodyPr>
          <a:lstStyle/>
          <a:p>
            <a:pPr eaLnBrk="1" fontAlgn="auto" hangingPunct="1">
              <a:spcBef>
                <a:spcPts val="0"/>
              </a:spcBef>
              <a:spcAft>
                <a:spcPts val="0"/>
              </a:spcAft>
              <a:defRPr/>
            </a:pPr>
            <a:r>
              <a:rPr lang="en-US" sz="2400" b="1" dirty="0" smtClean="0">
                <a:solidFill>
                  <a:schemeClr val="accent6">
                    <a:lumMod val="20000"/>
                    <a:lumOff val="80000"/>
                  </a:schemeClr>
                </a:solidFill>
                <a:latin typeface="Cambria" pitchFamily="18" charset="0"/>
                <a:cs typeface="Times New Roman" pitchFamily="18" charset="0"/>
              </a:rPr>
              <a:t>RECREACION/OCIO</a:t>
            </a:r>
            <a:endParaRPr lang="en-US" sz="2400" b="1" dirty="0">
              <a:solidFill>
                <a:schemeClr val="accent6">
                  <a:lumMod val="20000"/>
                  <a:lumOff val="80000"/>
                </a:schemeClr>
              </a:solidFill>
              <a:latin typeface="Cambria" pitchFamily="18" charset="0"/>
              <a:cs typeface="Times New Roman" pitchFamily="18" charset="0"/>
            </a:endParaRPr>
          </a:p>
        </p:txBody>
      </p:sp>
      <p:sp>
        <p:nvSpPr>
          <p:cNvPr id="17" name="TextBox 16"/>
          <p:cNvSpPr txBox="1"/>
          <p:nvPr/>
        </p:nvSpPr>
        <p:spPr>
          <a:xfrm rot="19583613">
            <a:off x="7605128" y="2231832"/>
            <a:ext cx="2620433" cy="461963"/>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RESIDENCIA</a:t>
            </a:r>
            <a:endParaRPr lang="es-UY" sz="2400" b="1" dirty="0">
              <a:solidFill>
                <a:schemeClr val="accent6">
                  <a:lumMod val="20000"/>
                  <a:lumOff val="80000"/>
                </a:schemeClr>
              </a:solidFill>
              <a:latin typeface="Cambria" pitchFamily="18" charset="0"/>
              <a:cs typeface="Times New Roman" pitchFamily="18" charset="0"/>
            </a:endParaRPr>
          </a:p>
        </p:txBody>
      </p:sp>
      <p:sp>
        <p:nvSpPr>
          <p:cNvPr id="18" name="TextBox 17"/>
          <p:cNvSpPr txBox="1"/>
          <p:nvPr/>
        </p:nvSpPr>
        <p:spPr>
          <a:xfrm rot="2601582">
            <a:off x="1293285" y="1382714"/>
            <a:ext cx="3848100" cy="46037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SOPORTE FINANCIERO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9" name="Down Arrow 18"/>
          <p:cNvSpPr/>
          <p:nvPr/>
        </p:nvSpPr>
        <p:spPr>
          <a:xfrm rot="5400000">
            <a:off x="1554496" y="3186067"/>
            <a:ext cx="1043067" cy="3172569"/>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COMUNICACION</a:t>
            </a:r>
            <a:endParaRPr lang="es-UY" sz="2400" b="1" dirty="0">
              <a:solidFill>
                <a:schemeClr val="accent6">
                  <a:lumMod val="20000"/>
                  <a:lumOff val="80000"/>
                </a:schemeClr>
              </a:solidFill>
              <a:latin typeface="Cambria" pitchFamily="18" charset="0"/>
              <a:cs typeface="Times New Roman" pitchFamily="18" charset="0"/>
            </a:endParaRPr>
          </a:p>
        </p:txBody>
      </p:sp>
      <p:sp>
        <p:nvSpPr>
          <p:cNvPr id="20" name="Down Arrow 19"/>
          <p:cNvSpPr/>
          <p:nvPr/>
        </p:nvSpPr>
        <p:spPr>
          <a:xfrm rot="15997761">
            <a:off x="9344250" y="2999641"/>
            <a:ext cx="1043067" cy="3289684"/>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p:nvPr/>
        </p:nvSpPr>
        <p:spPr>
          <a:xfrm rot="21389031">
            <a:off x="8193893" y="4387775"/>
            <a:ext cx="3365500"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ASUNTOS LEGALES</a:t>
            </a:r>
            <a:endParaRPr lang="es-UY" sz="2400" b="1" dirty="0">
              <a:solidFill>
                <a:schemeClr val="accent6">
                  <a:lumMod val="20000"/>
                  <a:lumOff val="80000"/>
                </a:schemeClr>
              </a:solidFill>
              <a:latin typeface="Cambria" pitchFamily="18" charset="0"/>
              <a:cs typeface="Times New Roman" pitchFamily="18" charset="0"/>
            </a:endParaRPr>
          </a:p>
        </p:txBody>
      </p:sp>
      <p:sp>
        <p:nvSpPr>
          <p:cNvPr id="25" name="Down Arrow 24"/>
          <p:cNvSpPr/>
          <p:nvPr/>
        </p:nvSpPr>
        <p:spPr>
          <a:xfrm rot="11497081">
            <a:off x="5880306" y="-41308"/>
            <a:ext cx="964359" cy="2246081"/>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p:cNvSpPr txBox="1"/>
          <p:nvPr/>
        </p:nvSpPr>
        <p:spPr>
          <a:xfrm rot="16861136">
            <a:off x="5213460" y="890149"/>
            <a:ext cx="22860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APOYO SOCIAL</a:t>
            </a:r>
            <a:endParaRPr lang="es-UY" sz="2400" b="1" dirty="0">
              <a:solidFill>
                <a:schemeClr val="accent6">
                  <a:lumMod val="20000"/>
                  <a:lumOff val="80000"/>
                </a:schemeClr>
              </a:solidFill>
              <a:latin typeface="Cambria" pitchFamily="18" charset="0"/>
              <a:cs typeface="Times New Roman" pitchFamily="18" charset="0"/>
            </a:endParaRPr>
          </a:p>
        </p:txBody>
      </p:sp>
      <p:sp>
        <p:nvSpPr>
          <p:cNvPr id="27" name="TextBox 26"/>
          <p:cNvSpPr txBox="1"/>
          <p:nvPr/>
        </p:nvSpPr>
        <p:spPr>
          <a:xfrm>
            <a:off x="1438787" y="5260258"/>
            <a:ext cx="9448800" cy="707886"/>
          </a:xfrm>
          <a:prstGeom prst="rect">
            <a:avLst/>
          </a:prstGeom>
          <a:noFill/>
        </p:spPr>
        <p:txBody>
          <a:bodyPr>
            <a:spAutoFit/>
          </a:bodyPr>
          <a:lstStyle/>
          <a:p>
            <a:pPr algn="ctr" eaLnBrk="1" hangingPunct="1">
              <a:defRPr/>
            </a:pPr>
            <a:r>
              <a:rPr lang="es-UY" sz="4000" dirty="0" smtClean="0">
                <a:effectLst>
                  <a:outerShdw blurRad="38100" dist="38100" dir="2700000" algn="tl">
                    <a:srgbClr val="000000">
                      <a:alpha val="43137"/>
                    </a:srgbClr>
                  </a:outerShdw>
                </a:effectLst>
                <a:latin typeface="Cambria" pitchFamily="18" charset="0"/>
              </a:rPr>
              <a:t>Enfoque Comprensivo</a:t>
            </a:r>
            <a:endParaRPr lang="es-UY" sz="40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Users\Stephen\AppData\Local\Microsoft\Windows\Temporary Internet Files\Content.IE5\M47B8TEP\MCj03118180000[1].wmf"/>
          <p:cNvPicPr>
            <a:picLocks noChangeAspect="1" noChangeArrowheads="1"/>
          </p:cNvPicPr>
          <p:nvPr/>
        </p:nvPicPr>
        <p:blipFill>
          <a:blip r:embed="rId2" cstate="print"/>
          <a:srcRect/>
          <a:stretch>
            <a:fillRect/>
          </a:stretch>
        </p:blipFill>
        <p:spPr bwMode="auto">
          <a:xfrm>
            <a:off x="4454006" y="2949678"/>
            <a:ext cx="3042537" cy="2330245"/>
          </a:xfrm>
          <a:prstGeom prst="rect">
            <a:avLst/>
          </a:prstGeom>
          <a:noFill/>
          <a:ln w="9525">
            <a:noFill/>
            <a:miter lim="800000"/>
            <a:headEnd/>
            <a:tailEnd/>
          </a:ln>
        </p:spPr>
      </p:pic>
      <p:sp>
        <p:nvSpPr>
          <p:cNvPr id="5" name="Down Arrow 4"/>
          <p:cNvSpPr/>
          <p:nvPr/>
        </p:nvSpPr>
        <p:spPr>
          <a:xfrm rot="5894517">
            <a:off x="1752323" y="2391110"/>
            <a:ext cx="1076288" cy="2765975"/>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algn="ctr" eaLnBrk="1" fontAlgn="auto" hangingPunct="1">
              <a:spcBef>
                <a:spcPts val="0"/>
              </a:spcBef>
              <a:spcAft>
                <a:spcPts val="0"/>
              </a:spcAft>
              <a:defRPr/>
            </a:pPr>
            <a:r>
              <a:rPr lang="en-US" sz="2400" b="1" dirty="0" smtClean="0"/>
              <a:t>ESCOLARIDAD</a:t>
            </a:r>
            <a:endParaRPr lang="en-US" sz="2400" b="1" dirty="0"/>
          </a:p>
        </p:txBody>
      </p:sp>
      <p:sp>
        <p:nvSpPr>
          <p:cNvPr id="7" name="Down Arrow 6"/>
          <p:cNvSpPr/>
          <p:nvPr/>
        </p:nvSpPr>
        <p:spPr>
          <a:xfrm rot="14175950">
            <a:off x="8778205" y="449187"/>
            <a:ext cx="945888" cy="3585076"/>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own Arrow 7"/>
          <p:cNvSpPr/>
          <p:nvPr/>
        </p:nvSpPr>
        <p:spPr>
          <a:xfrm rot="10010347">
            <a:off x="4446213" y="-33585"/>
            <a:ext cx="916552" cy="2254417"/>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Down Arrow 8"/>
          <p:cNvSpPr/>
          <p:nvPr/>
        </p:nvSpPr>
        <p:spPr>
          <a:xfrm rot="13152775">
            <a:off x="7368450" y="62071"/>
            <a:ext cx="1212940" cy="2853869"/>
          </a:xfrm>
          <a:prstGeom prst="downArrow">
            <a:avLst/>
          </a:prstGeom>
        </p:spPr>
        <p:style>
          <a:lnRef idx="3">
            <a:schemeClr val="lt1"/>
          </a:lnRef>
          <a:fillRef idx="1">
            <a:schemeClr val="dk1"/>
          </a:fillRef>
          <a:effectRef idx="1">
            <a:schemeClr val="dk1"/>
          </a:effectRef>
          <a:fontRef idx="minor">
            <a:schemeClr val="lt1"/>
          </a:fontRef>
        </p:style>
        <p:txBody>
          <a:bodyPr vert="vert" anchor="ctr"/>
          <a:lstStyle/>
          <a:p>
            <a:pPr algn="ctr" eaLnBrk="1" fontAlgn="auto" hangingPunct="1">
              <a:spcBef>
                <a:spcPts val="0"/>
              </a:spcBef>
              <a:spcAft>
                <a:spcPts val="0"/>
              </a:spcAft>
              <a:defRPr/>
            </a:pPr>
            <a:r>
              <a:rPr lang="en-US" sz="2400" b="1" dirty="0" smtClean="0"/>
              <a:t>TRANSPORTE</a:t>
            </a:r>
            <a:endParaRPr lang="en-US" sz="2400" b="1" dirty="0"/>
          </a:p>
        </p:txBody>
      </p:sp>
      <p:sp>
        <p:nvSpPr>
          <p:cNvPr id="10" name="Down Arrow 9"/>
          <p:cNvSpPr/>
          <p:nvPr/>
        </p:nvSpPr>
        <p:spPr>
          <a:xfrm rot="8066826">
            <a:off x="2433481" y="-350298"/>
            <a:ext cx="1231939" cy="3616849"/>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sz="2000" dirty="0">
              <a:cs typeface="Times New Roman" pitchFamily="18" charset="0"/>
            </a:endParaRPr>
          </a:p>
        </p:txBody>
      </p:sp>
      <p:sp>
        <p:nvSpPr>
          <p:cNvPr id="11" name="Down Arrow 10"/>
          <p:cNvSpPr/>
          <p:nvPr/>
        </p:nvSpPr>
        <p:spPr>
          <a:xfrm rot="6871501">
            <a:off x="1733692" y="878648"/>
            <a:ext cx="1043067" cy="3584475"/>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wn Arrow 11"/>
          <p:cNvSpPr/>
          <p:nvPr/>
        </p:nvSpPr>
        <p:spPr>
          <a:xfrm rot="15150266">
            <a:off x="9190257" y="1582720"/>
            <a:ext cx="1043067" cy="3463958"/>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extBox 12"/>
          <p:cNvSpPr txBox="1"/>
          <p:nvPr/>
        </p:nvSpPr>
        <p:spPr>
          <a:xfrm rot="1433106">
            <a:off x="668867" y="2487047"/>
            <a:ext cx="3310467"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VIDA INDEPENDIENTE</a:t>
            </a:r>
            <a:endParaRPr lang="es-UY" sz="2400" b="1" dirty="0">
              <a:solidFill>
                <a:schemeClr val="accent6">
                  <a:lumMod val="20000"/>
                  <a:lumOff val="80000"/>
                </a:schemeClr>
              </a:solidFill>
              <a:latin typeface="Cambria" pitchFamily="18" charset="0"/>
              <a:cs typeface="Times New Roman" pitchFamily="18" charset="0"/>
            </a:endParaRPr>
          </a:p>
        </p:txBody>
      </p:sp>
      <p:sp>
        <p:nvSpPr>
          <p:cNvPr id="15" name="TextBox 14"/>
          <p:cNvSpPr txBox="1"/>
          <p:nvPr/>
        </p:nvSpPr>
        <p:spPr>
          <a:xfrm rot="15518766">
            <a:off x="4033927" y="950268"/>
            <a:ext cx="17526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TRABAJO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6" name="TextBox 15"/>
          <p:cNvSpPr txBox="1"/>
          <p:nvPr/>
        </p:nvSpPr>
        <p:spPr>
          <a:xfrm rot="20573223">
            <a:off x="8037534" y="3060401"/>
            <a:ext cx="3365500" cy="461665"/>
          </a:xfrm>
          <a:prstGeom prst="rect">
            <a:avLst/>
          </a:prstGeom>
          <a:noFill/>
        </p:spPr>
        <p:txBody>
          <a:bodyPr>
            <a:spAutoFit/>
          </a:bodyPr>
          <a:lstStyle/>
          <a:p>
            <a:pPr eaLnBrk="1" fontAlgn="auto" hangingPunct="1">
              <a:spcBef>
                <a:spcPts val="0"/>
              </a:spcBef>
              <a:spcAft>
                <a:spcPts val="0"/>
              </a:spcAft>
              <a:defRPr/>
            </a:pPr>
            <a:r>
              <a:rPr lang="en-US" sz="2400" b="1" dirty="0" smtClean="0">
                <a:solidFill>
                  <a:schemeClr val="accent6">
                    <a:lumMod val="20000"/>
                    <a:lumOff val="80000"/>
                  </a:schemeClr>
                </a:solidFill>
                <a:latin typeface="Cambria" pitchFamily="18" charset="0"/>
                <a:cs typeface="Times New Roman" pitchFamily="18" charset="0"/>
              </a:rPr>
              <a:t>RECREACION/OCIO</a:t>
            </a:r>
            <a:endParaRPr lang="en-US" sz="2400" b="1" dirty="0">
              <a:solidFill>
                <a:schemeClr val="accent6">
                  <a:lumMod val="20000"/>
                  <a:lumOff val="80000"/>
                </a:schemeClr>
              </a:solidFill>
              <a:latin typeface="Cambria" pitchFamily="18" charset="0"/>
              <a:cs typeface="Times New Roman" pitchFamily="18" charset="0"/>
            </a:endParaRPr>
          </a:p>
        </p:txBody>
      </p:sp>
      <p:sp>
        <p:nvSpPr>
          <p:cNvPr id="17" name="TextBox 16"/>
          <p:cNvSpPr txBox="1"/>
          <p:nvPr/>
        </p:nvSpPr>
        <p:spPr>
          <a:xfrm rot="19583613">
            <a:off x="7605128" y="2231832"/>
            <a:ext cx="2620433" cy="461963"/>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RESIDENCIA</a:t>
            </a:r>
            <a:endParaRPr lang="es-UY" sz="2400" b="1" dirty="0">
              <a:solidFill>
                <a:schemeClr val="accent6">
                  <a:lumMod val="20000"/>
                  <a:lumOff val="80000"/>
                </a:schemeClr>
              </a:solidFill>
              <a:latin typeface="Cambria" pitchFamily="18" charset="0"/>
              <a:cs typeface="Times New Roman" pitchFamily="18" charset="0"/>
            </a:endParaRPr>
          </a:p>
        </p:txBody>
      </p:sp>
      <p:sp>
        <p:nvSpPr>
          <p:cNvPr id="18" name="TextBox 17"/>
          <p:cNvSpPr txBox="1"/>
          <p:nvPr/>
        </p:nvSpPr>
        <p:spPr>
          <a:xfrm rot="2601582">
            <a:off x="1293285" y="1382714"/>
            <a:ext cx="3848100" cy="46037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SOPORTE FINANCIERO</a:t>
            </a:r>
            <a:endParaRPr lang="es-UY" sz="2400" b="1" dirty="0">
              <a:solidFill>
                <a:schemeClr val="accent6">
                  <a:lumMod val="20000"/>
                  <a:lumOff val="80000"/>
                </a:schemeClr>
              </a:solidFill>
              <a:latin typeface="Cambria" pitchFamily="18" charset="0"/>
              <a:cs typeface="Times New Roman" pitchFamily="18" charset="0"/>
            </a:endParaRPr>
          </a:p>
        </p:txBody>
      </p:sp>
      <p:sp>
        <p:nvSpPr>
          <p:cNvPr id="19" name="Down Arrow 18"/>
          <p:cNvSpPr/>
          <p:nvPr/>
        </p:nvSpPr>
        <p:spPr>
          <a:xfrm rot="5400000">
            <a:off x="1554496" y="3186067"/>
            <a:ext cx="1043067" cy="3172569"/>
          </a:xfrm>
          <a:prstGeom prst="downArrow">
            <a:avLst/>
          </a:prstGeom>
          <a:solidFill>
            <a:schemeClr val="tx1"/>
          </a:solidFill>
        </p:spPr>
        <p:style>
          <a:lnRef idx="3">
            <a:schemeClr val="lt1"/>
          </a:lnRef>
          <a:fillRef idx="1">
            <a:schemeClr val="dk1"/>
          </a:fillRef>
          <a:effectRef idx="1">
            <a:schemeClr val="dk1"/>
          </a:effectRef>
          <a:fontRef idx="minor">
            <a:schemeClr val="lt1"/>
          </a:fontRef>
        </p:style>
        <p:txBody>
          <a:bodyPr vert="vert270" anchor="ct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      COMUNICACION</a:t>
            </a:r>
            <a:endParaRPr lang="es-UY" sz="2400" b="1" dirty="0">
              <a:solidFill>
                <a:schemeClr val="accent6">
                  <a:lumMod val="20000"/>
                  <a:lumOff val="80000"/>
                </a:schemeClr>
              </a:solidFill>
              <a:latin typeface="Cambria" pitchFamily="18" charset="0"/>
              <a:cs typeface="Times New Roman" pitchFamily="18" charset="0"/>
            </a:endParaRPr>
          </a:p>
        </p:txBody>
      </p:sp>
      <p:sp>
        <p:nvSpPr>
          <p:cNvPr id="20" name="Down Arrow 19"/>
          <p:cNvSpPr/>
          <p:nvPr/>
        </p:nvSpPr>
        <p:spPr>
          <a:xfrm rot="15997761">
            <a:off x="9344250" y="2999641"/>
            <a:ext cx="1043067" cy="3289684"/>
          </a:xfrm>
          <a:prstGeom prst="downArrow">
            <a:avLst/>
          </a:prstGeom>
          <a:solidFill>
            <a:srgbClr val="C00000"/>
          </a:solidFill>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p:nvPr/>
        </p:nvSpPr>
        <p:spPr>
          <a:xfrm rot="21389031">
            <a:off x="8193893" y="4387775"/>
            <a:ext cx="3365500" cy="461665"/>
          </a:xfrm>
          <a:prstGeom prst="rect">
            <a:avLst/>
          </a:prstGeom>
          <a:noFill/>
        </p:spPr>
        <p:txBody>
          <a:bodyPr>
            <a:spAutoFit/>
          </a:bodyPr>
          <a:lstStyle/>
          <a:p>
            <a:pP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ASUNTOS LEGALES</a:t>
            </a:r>
            <a:endParaRPr lang="es-UY" sz="2400" b="1" dirty="0">
              <a:solidFill>
                <a:schemeClr val="accent6">
                  <a:lumMod val="20000"/>
                  <a:lumOff val="80000"/>
                </a:schemeClr>
              </a:solidFill>
              <a:latin typeface="Cambria" pitchFamily="18" charset="0"/>
              <a:cs typeface="Times New Roman" pitchFamily="18" charset="0"/>
            </a:endParaRPr>
          </a:p>
        </p:txBody>
      </p:sp>
      <p:sp>
        <p:nvSpPr>
          <p:cNvPr id="25" name="Down Arrow 24"/>
          <p:cNvSpPr/>
          <p:nvPr/>
        </p:nvSpPr>
        <p:spPr>
          <a:xfrm rot="11497081">
            <a:off x="5880306" y="-41308"/>
            <a:ext cx="964359" cy="2246081"/>
          </a:xfrm>
          <a:prstGeom prst="downArrow">
            <a:avLst>
              <a:gd name="adj1" fmla="val 69444"/>
              <a:gd name="adj2" fmla="val 41667"/>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p:cNvSpPr txBox="1"/>
          <p:nvPr/>
        </p:nvSpPr>
        <p:spPr>
          <a:xfrm rot="16861136">
            <a:off x="5213460" y="890149"/>
            <a:ext cx="2286000" cy="461665"/>
          </a:xfrm>
          <a:prstGeom prst="rect">
            <a:avLst/>
          </a:prstGeom>
          <a:noFill/>
        </p:spPr>
        <p:txBody>
          <a:bodyPr>
            <a:spAutoFit/>
          </a:bodyPr>
          <a:lstStyle/>
          <a:p>
            <a:pPr algn="ctr" eaLnBrk="1" fontAlgn="auto" hangingPunct="1">
              <a:spcBef>
                <a:spcPts val="0"/>
              </a:spcBef>
              <a:spcAft>
                <a:spcPts val="0"/>
              </a:spcAft>
              <a:defRPr/>
            </a:pPr>
            <a:r>
              <a:rPr lang="es-UY" sz="2400" b="1" dirty="0" smtClean="0">
                <a:solidFill>
                  <a:schemeClr val="accent6">
                    <a:lumMod val="20000"/>
                    <a:lumOff val="80000"/>
                  </a:schemeClr>
                </a:solidFill>
                <a:latin typeface="Cambria" pitchFamily="18" charset="0"/>
                <a:cs typeface="Times New Roman" pitchFamily="18" charset="0"/>
              </a:rPr>
              <a:t>APOYO SOCIAL</a:t>
            </a:r>
            <a:endParaRPr lang="es-UY" sz="2400" b="1" dirty="0">
              <a:solidFill>
                <a:schemeClr val="accent6">
                  <a:lumMod val="20000"/>
                  <a:lumOff val="80000"/>
                </a:schemeClr>
              </a:solidFill>
              <a:latin typeface="Cambria" pitchFamily="18" charset="0"/>
              <a:cs typeface="Times New Roman" pitchFamily="18" charset="0"/>
            </a:endParaRPr>
          </a:p>
        </p:txBody>
      </p:sp>
      <p:sp>
        <p:nvSpPr>
          <p:cNvPr id="27" name="TextBox 26"/>
          <p:cNvSpPr txBox="1"/>
          <p:nvPr/>
        </p:nvSpPr>
        <p:spPr>
          <a:xfrm>
            <a:off x="1438787" y="5260258"/>
            <a:ext cx="9448800" cy="707886"/>
          </a:xfrm>
          <a:prstGeom prst="rect">
            <a:avLst/>
          </a:prstGeom>
          <a:noFill/>
        </p:spPr>
        <p:txBody>
          <a:bodyPr>
            <a:spAutoFit/>
          </a:bodyPr>
          <a:lstStyle/>
          <a:p>
            <a:pPr algn="ctr" eaLnBrk="1" hangingPunct="1">
              <a:defRPr/>
            </a:pPr>
            <a:r>
              <a:rPr lang="es-UY" sz="4000" dirty="0" smtClean="0">
                <a:effectLst>
                  <a:outerShdw blurRad="38100" dist="38100" dir="2700000" algn="tl">
                    <a:srgbClr val="000000">
                      <a:alpha val="43137"/>
                    </a:srgbClr>
                  </a:outerShdw>
                </a:effectLst>
                <a:latin typeface="Cambria" pitchFamily="18" charset="0"/>
              </a:rPr>
              <a:t>Enfoque Comprensivo</a:t>
            </a:r>
            <a:endParaRPr lang="es-UY" sz="40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pPr eaLnBrk="1" hangingPunct="1"/>
            <a:endParaRPr lang="es-UY" altLang="es-UY"/>
          </a:p>
        </p:txBody>
      </p:sp>
      <p:sp>
        <p:nvSpPr>
          <p:cNvPr id="2" name="Rectangle 1"/>
          <p:cNvSpPr/>
          <p:nvPr/>
        </p:nvSpPr>
        <p:spPr>
          <a:xfrm>
            <a:off x="2134687" y="1205676"/>
            <a:ext cx="7817140" cy="707886"/>
          </a:xfrm>
          <a:prstGeom prst="rect">
            <a:avLst/>
          </a:prstGeom>
        </p:spPr>
        <p:txBody>
          <a:bodyPr wrap="none">
            <a:spAutoFit/>
          </a:bodyPr>
          <a:lstStyle/>
          <a:p>
            <a:r>
              <a:rPr lang="en-US" sz="4000" b="1" dirty="0" smtClean="0">
                <a:latin typeface="Cambria" pitchFamily="18" charset="0"/>
              </a:rPr>
              <a:t>TRANSICION A LA VIDA ADULTA:</a:t>
            </a:r>
            <a:endParaRPr lang="es-UY" dirty="0"/>
          </a:p>
        </p:txBody>
      </p:sp>
      <p:sp>
        <p:nvSpPr>
          <p:cNvPr id="3" name="TextBox 2"/>
          <p:cNvSpPr txBox="1"/>
          <p:nvPr/>
        </p:nvSpPr>
        <p:spPr>
          <a:xfrm>
            <a:off x="839448" y="1993698"/>
            <a:ext cx="6910467" cy="4647426"/>
          </a:xfrm>
          <a:prstGeom prst="rect">
            <a:avLst/>
          </a:prstGeom>
          <a:noFill/>
        </p:spPr>
        <p:txBody>
          <a:bodyPr wrap="square" rtlCol="0">
            <a:spAutoFit/>
          </a:bodyPr>
          <a:lstStyle/>
          <a:p>
            <a:r>
              <a:rPr lang="es-UY" sz="2800" b="1" dirty="0" smtClean="0">
                <a:solidFill>
                  <a:srgbClr val="C00000"/>
                </a:solidFill>
                <a:latin typeface="Cambria" panose="02040503050406030204" pitchFamily="18" charset="0"/>
              </a:rPr>
              <a:t>Chequear:</a:t>
            </a:r>
          </a:p>
          <a:p>
            <a:endParaRPr lang="es-UY" sz="800" b="1" dirty="0" smtClean="0">
              <a:solidFill>
                <a:srgbClr val="C00000"/>
              </a:solidFill>
              <a:latin typeface="Cambria" panose="02040503050406030204" pitchFamily="18" charset="0"/>
            </a:endParaRPr>
          </a:p>
          <a:p>
            <a:pPr marL="342900" indent="-342900">
              <a:buClr>
                <a:srgbClr val="C00000"/>
              </a:buClr>
              <a:buFont typeface="Courier New" panose="02070309020205020404" pitchFamily="49" charset="0"/>
              <a:buChar char="o"/>
            </a:pPr>
            <a:r>
              <a:rPr lang="es-UY" sz="2400" dirty="0" smtClean="0">
                <a:latin typeface="Cambria" panose="02040503050406030204" pitchFamily="18" charset="0"/>
              </a:rPr>
              <a:t>Planeamiento Personal de Futuro (PCP)</a:t>
            </a:r>
          </a:p>
          <a:p>
            <a:pPr marL="342900" indent="-342900">
              <a:buClr>
                <a:srgbClr val="C00000"/>
              </a:buClr>
              <a:buFont typeface="Courier New" panose="02070309020205020404" pitchFamily="49" charset="0"/>
              <a:buChar char="o"/>
            </a:pPr>
            <a:r>
              <a:rPr lang="es-UY" sz="2400" dirty="0" smtClean="0">
                <a:latin typeface="Cambria" panose="02040503050406030204" pitchFamily="18" charset="0"/>
              </a:rPr>
              <a:t>Una persona que provea Habilitación Residencial</a:t>
            </a:r>
          </a:p>
          <a:p>
            <a:pPr marL="342900" indent="-342900">
              <a:buClr>
                <a:srgbClr val="C00000"/>
              </a:buClr>
              <a:buFont typeface="Courier New" panose="02070309020205020404" pitchFamily="49" charset="0"/>
              <a:buChar char="o"/>
            </a:pPr>
            <a:r>
              <a:rPr lang="es-UY" sz="2400" dirty="0" smtClean="0">
                <a:latin typeface="Cambria" panose="02040503050406030204" pitchFamily="18" charset="0"/>
              </a:rPr>
              <a:t>Social Security (SSI)</a:t>
            </a:r>
          </a:p>
          <a:p>
            <a:pPr marL="342900" indent="-342900">
              <a:buClr>
                <a:srgbClr val="C00000"/>
              </a:buClr>
              <a:buFont typeface="Courier New" panose="02070309020205020404" pitchFamily="49" charset="0"/>
              <a:buChar char="o"/>
            </a:pPr>
            <a:r>
              <a:rPr lang="es-UY" sz="2400" dirty="0" smtClean="0">
                <a:latin typeface="Cambria" panose="02040503050406030204" pitchFamily="18" charset="0"/>
              </a:rPr>
              <a:t>Lugar para trabajar</a:t>
            </a:r>
          </a:p>
          <a:p>
            <a:pPr marL="342900" indent="-342900">
              <a:buClr>
                <a:srgbClr val="C00000"/>
              </a:buClr>
              <a:buFont typeface="Courier New" panose="02070309020205020404" pitchFamily="49" charset="0"/>
              <a:buChar char="o"/>
            </a:pPr>
            <a:r>
              <a:rPr lang="es-UY" sz="2400" dirty="0" smtClean="0">
                <a:latin typeface="Cambria" panose="02040503050406030204" pitchFamily="18" charset="0"/>
              </a:rPr>
              <a:t>Transporte</a:t>
            </a:r>
          </a:p>
          <a:p>
            <a:pPr marL="342900" indent="-342900">
              <a:buClr>
                <a:srgbClr val="C00000"/>
              </a:buClr>
              <a:buFont typeface="Courier New" panose="02070309020205020404" pitchFamily="49" charset="0"/>
              <a:buChar char="o"/>
            </a:pPr>
            <a:r>
              <a:rPr lang="es-UY" sz="2400" dirty="0">
                <a:latin typeface="Cambria" panose="02040503050406030204" pitchFamily="18" charset="0"/>
              </a:rPr>
              <a:t>Asistente consejero de una agencia de DD	</a:t>
            </a:r>
            <a:endParaRPr lang="es-UY" sz="2400" dirty="0" smtClean="0">
              <a:latin typeface="Cambria" panose="02040503050406030204" pitchFamily="18" charset="0"/>
            </a:endParaRPr>
          </a:p>
          <a:p>
            <a:pPr marL="342900" indent="-342900">
              <a:buClr>
                <a:srgbClr val="C00000"/>
              </a:buClr>
              <a:buFont typeface="Courier New" panose="02070309020205020404" pitchFamily="49" charset="0"/>
              <a:buChar char="o"/>
            </a:pPr>
            <a:r>
              <a:rPr lang="es-UY" sz="2400" dirty="0" smtClean="0">
                <a:latin typeface="Cambria" panose="02040503050406030204" pitchFamily="18" charset="0"/>
              </a:rPr>
              <a:t>Una agenda con Actividades físicas supervisadas</a:t>
            </a:r>
          </a:p>
          <a:p>
            <a:pPr marL="342900" indent="-342900">
              <a:buClr>
                <a:srgbClr val="C00000"/>
              </a:buClr>
              <a:buFont typeface="Courier New" panose="02070309020205020404" pitchFamily="49" charset="0"/>
              <a:buChar char="o"/>
            </a:pPr>
            <a:r>
              <a:rPr lang="es-UY" sz="2400" dirty="0" smtClean="0">
                <a:latin typeface="Cambria" panose="02040503050406030204" pitchFamily="18" charset="0"/>
              </a:rPr>
              <a:t>Oftalmólogo</a:t>
            </a:r>
            <a:r>
              <a:rPr lang="en-US" sz="2400" dirty="0" smtClean="0">
                <a:latin typeface="Cambria" panose="02040503050406030204" pitchFamily="18" charset="0"/>
              </a:rPr>
              <a:t>, </a:t>
            </a:r>
            <a:r>
              <a:rPr lang="es-UY" sz="2400" dirty="0" smtClean="0">
                <a:latin typeface="Cambria" panose="02040503050406030204" pitchFamily="18" charset="0"/>
              </a:rPr>
              <a:t>Audiologo</a:t>
            </a:r>
            <a:r>
              <a:rPr lang="en-US" sz="2400" dirty="0" smtClean="0">
                <a:latin typeface="Cambria" panose="02040503050406030204" pitchFamily="18" charset="0"/>
              </a:rPr>
              <a:t>, </a:t>
            </a:r>
            <a:r>
              <a:rPr lang="es-UY" sz="2400" dirty="0" smtClean="0">
                <a:latin typeface="Cambria" panose="02040503050406030204" pitchFamily="18" charset="0"/>
              </a:rPr>
              <a:t>Podiatra</a:t>
            </a:r>
            <a:r>
              <a:rPr lang="en-US" sz="2400" dirty="0" smtClean="0">
                <a:latin typeface="Cambria" panose="02040503050406030204" pitchFamily="18" charset="0"/>
              </a:rPr>
              <a:t>, Dentista</a:t>
            </a:r>
          </a:p>
          <a:p>
            <a:pPr marL="342900" indent="-342900">
              <a:buClr>
                <a:srgbClr val="C00000"/>
              </a:buClr>
              <a:buFont typeface="Courier New" panose="02070309020205020404" pitchFamily="49" charset="0"/>
              <a:buChar char="o"/>
            </a:pPr>
            <a:r>
              <a:rPr lang="es-UY" sz="2400" dirty="0">
                <a:latin typeface="Cambria" panose="02040503050406030204" pitchFamily="18" charset="0"/>
              </a:rPr>
              <a:t>Trabajando con una Agencia</a:t>
            </a:r>
          </a:p>
          <a:p>
            <a:pPr marL="342900" indent="-342900">
              <a:buClr>
                <a:srgbClr val="C00000"/>
              </a:buClr>
              <a:buFont typeface="Courier New" panose="02070309020205020404" pitchFamily="49" charset="0"/>
              <a:buChar char="o"/>
            </a:pPr>
            <a:endParaRPr lang="es-UY" sz="2400" dirty="0" smtClean="0">
              <a:latin typeface="Cambria" panose="02040503050406030204" pitchFamily="18" charset="0"/>
            </a:endParaRPr>
          </a:p>
          <a:p>
            <a:r>
              <a:rPr lang="es-UY" sz="2000" dirty="0" smtClean="0">
                <a:latin typeface="Cambria" panose="02040503050406030204" pitchFamily="18" charset="0"/>
              </a:rPr>
              <a:t> </a:t>
            </a:r>
            <a:endParaRPr lang="es-UY" sz="2000" dirty="0">
              <a:latin typeface="Cambria" panose="02040503050406030204" pitchFamily="18" charset="0"/>
            </a:endParaRPr>
          </a:p>
        </p:txBody>
      </p:sp>
      <p:sp>
        <p:nvSpPr>
          <p:cNvPr id="4" name="Rectangle 3"/>
          <p:cNvSpPr/>
          <p:nvPr/>
        </p:nvSpPr>
        <p:spPr>
          <a:xfrm>
            <a:off x="7944787" y="2612118"/>
            <a:ext cx="3717561" cy="3416320"/>
          </a:xfrm>
          <a:prstGeom prst="rect">
            <a:avLst/>
          </a:prstGeom>
        </p:spPr>
        <p:txBody>
          <a:bodyPr wrap="square">
            <a:spAutoFit/>
          </a:bodyPr>
          <a:lstStyle/>
          <a:p>
            <a:pPr marL="342900" indent="-342900">
              <a:buClr>
                <a:srgbClr val="C00000"/>
              </a:buClr>
              <a:buFont typeface="Courier New" panose="02070309020205020404" pitchFamily="49" charset="0"/>
              <a:buChar char="o"/>
            </a:pPr>
            <a:r>
              <a:rPr lang="es-UY" sz="2400" dirty="0">
                <a:latin typeface="Cambria" panose="02040503050406030204" pitchFamily="18" charset="0"/>
              </a:rPr>
              <a:t>Responsabilidades</a:t>
            </a:r>
          </a:p>
          <a:p>
            <a:pPr marL="342900" indent="-342900">
              <a:buClr>
                <a:srgbClr val="C00000"/>
              </a:buClr>
              <a:buFont typeface="Courier New" panose="02070309020205020404" pitchFamily="49" charset="0"/>
              <a:buChar char="o"/>
            </a:pPr>
            <a:r>
              <a:rPr lang="es-UY" sz="2400" dirty="0" smtClean="0">
                <a:latin typeface="Cambria" panose="02040503050406030204" pitchFamily="18" charset="0"/>
              </a:rPr>
              <a:t>Vida </a:t>
            </a:r>
            <a:r>
              <a:rPr lang="es-UY" sz="2400" dirty="0">
                <a:latin typeface="Cambria" panose="02040503050406030204" pitchFamily="18" charset="0"/>
              </a:rPr>
              <a:t>Social / Amigos</a:t>
            </a:r>
          </a:p>
          <a:p>
            <a:pPr marL="342900" indent="-342900">
              <a:buClr>
                <a:srgbClr val="C00000"/>
              </a:buClr>
              <a:buFont typeface="Courier New" panose="02070309020205020404" pitchFamily="49" charset="0"/>
              <a:buChar char="o"/>
            </a:pPr>
            <a:r>
              <a:rPr lang="es-UY" sz="2400" dirty="0" smtClean="0">
                <a:latin typeface="Cambria" panose="02040503050406030204" pitchFamily="18" charset="0"/>
              </a:rPr>
              <a:t>Comunidad</a:t>
            </a:r>
            <a:endParaRPr lang="es-UY" sz="2400" dirty="0">
              <a:latin typeface="Cambria" panose="02040503050406030204" pitchFamily="18" charset="0"/>
            </a:endParaRPr>
          </a:p>
          <a:p>
            <a:pPr marL="342900" indent="-342900">
              <a:buClr>
                <a:srgbClr val="C00000"/>
              </a:buClr>
              <a:buFont typeface="Courier New" panose="02070309020205020404" pitchFamily="49" charset="0"/>
              <a:buChar char="o"/>
            </a:pPr>
            <a:r>
              <a:rPr lang="es-UY" sz="2400" dirty="0" err="1">
                <a:latin typeface="Cambria" panose="02040503050406030204" pitchFamily="18" charset="0"/>
              </a:rPr>
              <a:t>Medicaid</a:t>
            </a:r>
            <a:r>
              <a:rPr lang="es-UY" sz="2400" dirty="0">
                <a:latin typeface="Cambria" panose="02040503050406030204" pitchFamily="18" charset="0"/>
              </a:rPr>
              <a:t> o </a:t>
            </a:r>
            <a:r>
              <a:rPr lang="es-UY" sz="2400" dirty="0" err="1">
                <a:latin typeface="Cambria" panose="02040503050406030204" pitchFamily="18" charset="0"/>
              </a:rPr>
              <a:t>Medicaid</a:t>
            </a:r>
            <a:r>
              <a:rPr lang="es-UY" sz="2400" dirty="0">
                <a:latin typeface="Cambria" panose="02040503050406030204" pitchFamily="18" charset="0"/>
              </a:rPr>
              <a:t> </a:t>
            </a:r>
            <a:r>
              <a:rPr lang="es-UY" sz="2400" dirty="0" err="1" smtClean="0">
                <a:latin typeface="Cambria" panose="02040503050406030204" pitchFamily="18" charset="0"/>
              </a:rPr>
              <a:t>Waiver</a:t>
            </a:r>
            <a:endParaRPr lang="es-UY" sz="2400" dirty="0" smtClean="0">
              <a:latin typeface="Cambria" panose="02040503050406030204" pitchFamily="18" charset="0"/>
            </a:endParaRPr>
          </a:p>
          <a:p>
            <a:pPr marL="342900" indent="-342900">
              <a:buClr>
                <a:srgbClr val="C00000"/>
              </a:buClr>
              <a:buFont typeface="Courier New" panose="02070309020205020404" pitchFamily="49" charset="0"/>
              <a:buChar char="o"/>
            </a:pPr>
            <a:r>
              <a:rPr lang="es-UY" sz="2400" dirty="0" smtClean="0">
                <a:latin typeface="Cambria" panose="02040503050406030204" pitchFamily="18" charset="0"/>
              </a:rPr>
              <a:t>Voluntariados</a:t>
            </a:r>
          </a:p>
          <a:p>
            <a:pPr marL="342900" indent="-342900">
              <a:buClr>
                <a:srgbClr val="C00000"/>
              </a:buClr>
              <a:buFont typeface="Courier New" panose="02070309020205020404" pitchFamily="49" charset="0"/>
              <a:buChar char="o"/>
            </a:pPr>
            <a:r>
              <a:rPr lang="es-UY" sz="2400" dirty="0">
                <a:latin typeface="Cambria" panose="02040503050406030204" pitchFamily="18" charset="0"/>
              </a:rPr>
              <a:t>Seguro medico</a:t>
            </a:r>
          </a:p>
          <a:p>
            <a:pPr marL="342900" indent="-342900">
              <a:buClr>
                <a:srgbClr val="C00000"/>
              </a:buClr>
              <a:buFont typeface="Courier New" panose="02070309020205020404" pitchFamily="49" charset="0"/>
              <a:buChar char="o"/>
            </a:pPr>
            <a:r>
              <a:rPr lang="en-US" sz="2400" dirty="0">
                <a:latin typeface="Cambria" panose="02040503050406030204" pitchFamily="18" charset="0"/>
              </a:rPr>
              <a:t>Doctor </a:t>
            </a:r>
            <a:r>
              <a:rPr lang="es-UY" sz="2400" dirty="0">
                <a:latin typeface="Cambria" panose="02040503050406030204" pitchFamily="18" charset="0"/>
              </a:rPr>
              <a:t>de cabecera</a:t>
            </a:r>
          </a:p>
          <a:p>
            <a:pPr>
              <a:buClr>
                <a:srgbClr val="C00000"/>
              </a:buClr>
            </a:pPr>
            <a:endParaRPr lang="es-UY" sz="24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QUE ES LA TRANSICION</a:t>
            </a:r>
            <a:endParaRPr lang="en-US" sz="4000" b="1" dirty="0">
              <a:latin typeface="Cambria" pitchFamily="18" charset="0"/>
            </a:endParaRPr>
          </a:p>
        </p:txBody>
      </p:sp>
      <p:sp>
        <p:nvSpPr>
          <p:cNvPr id="3" name="Content Placeholder 2"/>
          <p:cNvSpPr>
            <a:spLocks noGrp="1"/>
          </p:cNvSpPr>
          <p:nvPr>
            <p:ph idx="1"/>
          </p:nvPr>
        </p:nvSpPr>
        <p:spPr>
          <a:xfrm>
            <a:off x="1295401" y="2432948"/>
            <a:ext cx="9601196" cy="3318936"/>
          </a:xfrm>
        </p:spPr>
        <p:txBody>
          <a:bodyPr>
            <a:normAutofit/>
          </a:bodyPr>
          <a:lstStyle/>
          <a:p>
            <a:pPr>
              <a:buFont typeface="Arial" panose="020B0604020202020204" pitchFamily="34" charset="0"/>
              <a:buChar char="•"/>
            </a:pPr>
            <a:r>
              <a:rPr lang="es-UY" sz="2800" dirty="0" smtClean="0">
                <a:latin typeface="Cambria" panose="02040503050406030204" pitchFamily="18" charset="0"/>
              </a:rPr>
              <a:t>Transición significa “Cambio”</a:t>
            </a:r>
          </a:p>
          <a:p>
            <a:pPr>
              <a:buFont typeface="Arial" panose="020B0604020202020204" pitchFamily="34" charset="0"/>
              <a:buChar char="•"/>
            </a:pPr>
            <a:r>
              <a:rPr lang="es-UY" sz="2800" dirty="0" smtClean="0">
                <a:latin typeface="Cambria" panose="02040503050406030204" pitchFamily="18" charset="0"/>
              </a:rPr>
              <a:t>Existen varias transiciones durante la vida del estudiante;</a:t>
            </a:r>
          </a:p>
          <a:p>
            <a:pPr>
              <a:buFont typeface="Arial" panose="020B0604020202020204" pitchFamily="34" charset="0"/>
              <a:buChar char="•"/>
            </a:pPr>
            <a:r>
              <a:rPr lang="es-UY" sz="2800" dirty="0" smtClean="0">
                <a:latin typeface="Cambria" panose="02040503050406030204" pitchFamily="18" charset="0"/>
              </a:rPr>
              <a:t>Los Servicios de transición están escritos en la ley;</a:t>
            </a:r>
          </a:p>
          <a:p>
            <a:pPr>
              <a:buFont typeface="Arial" panose="020B0604020202020204" pitchFamily="34" charset="0"/>
              <a:buChar char="•"/>
            </a:pPr>
            <a:r>
              <a:rPr lang="es-UY" sz="2800" dirty="0" smtClean="0">
                <a:latin typeface="Cambria" panose="02040503050406030204" pitchFamily="18" charset="0"/>
              </a:rPr>
              <a:t>Los servicios de transición son ser parte del IEP;</a:t>
            </a:r>
          </a:p>
          <a:p>
            <a:pPr>
              <a:buFont typeface="Arial" panose="020B0604020202020204" pitchFamily="34" charset="0"/>
              <a:buChar char="•"/>
            </a:pPr>
            <a:r>
              <a:rPr lang="es-UY" sz="2800" dirty="0" smtClean="0">
                <a:latin typeface="Cambria" panose="02040503050406030204" pitchFamily="18" charset="0"/>
              </a:rPr>
              <a:t>Existe un plan de transición que se llama ITP (Individual Transición Plan)</a:t>
            </a:r>
            <a:endParaRPr lang="en-US" sz="2800" dirty="0"/>
          </a:p>
        </p:txBody>
      </p:sp>
      <p:sp>
        <p:nvSpPr>
          <p:cNvPr id="4" name="Footer Placeholder 3"/>
          <p:cNvSpPr>
            <a:spLocks noGrp="1"/>
          </p:cNvSpPr>
          <p:nvPr>
            <p:ph type="ftr" sz="quarter" idx="11"/>
          </p:nvPr>
        </p:nvSpPr>
        <p:spPr/>
        <p:txBody>
          <a:bodyPr/>
          <a:lstStyle/>
          <a:p>
            <a:pPr>
              <a:defRPr/>
            </a:pPr>
            <a:r>
              <a:rPr lang="en-US" smtClean="0"/>
              <a:t>Myrna Medina &amp; Clara Berg</a:t>
            </a:r>
            <a:endParaRPr lang="en-US"/>
          </a:p>
        </p:txBody>
      </p:sp>
      <p:sp>
        <p:nvSpPr>
          <p:cNvPr id="5" name="Slide Number Placeholder 4"/>
          <p:cNvSpPr>
            <a:spLocks noGrp="1"/>
          </p:cNvSpPr>
          <p:nvPr>
            <p:ph type="sldNum" sz="quarter" idx="12"/>
          </p:nvPr>
        </p:nvSpPr>
        <p:spPr/>
        <p:txBody>
          <a:bodyPr/>
          <a:lstStyle/>
          <a:p>
            <a:pPr>
              <a:defRPr/>
            </a:pPr>
            <a:fld id="{E4CCF0D9-9618-47B9-88FC-3A72216FD2F3}"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pPr eaLnBrk="1" hangingPunct="1"/>
            <a:endParaRPr lang="es-UY" altLang="es-UY"/>
          </a:p>
        </p:txBody>
      </p:sp>
      <p:sp>
        <p:nvSpPr>
          <p:cNvPr id="2" name="Rectangle 1"/>
          <p:cNvSpPr/>
          <p:nvPr/>
        </p:nvSpPr>
        <p:spPr>
          <a:xfrm>
            <a:off x="2134687" y="1205676"/>
            <a:ext cx="7817140" cy="707886"/>
          </a:xfrm>
          <a:prstGeom prst="rect">
            <a:avLst/>
          </a:prstGeom>
        </p:spPr>
        <p:txBody>
          <a:bodyPr wrap="none">
            <a:spAutoFit/>
          </a:bodyPr>
          <a:lstStyle/>
          <a:p>
            <a:r>
              <a:rPr lang="en-US" sz="4000" b="1" dirty="0" smtClean="0">
                <a:latin typeface="Cambria" pitchFamily="18" charset="0"/>
              </a:rPr>
              <a:t>TRANSICION A LA VIDA ADULTA:</a:t>
            </a:r>
            <a:endParaRPr lang="es-UY" dirty="0"/>
          </a:p>
        </p:txBody>
      </p:sp>
      <p:sp>
        <p:nvSpPr>
          <p:cNvPr id="6" name="TextBox 5"/>
          <p:cNvSpPr txBox="1"/>
          <p:nvPr/>
        </p:nvSpPr>
        <p:spPr>
          <a:xfrm>
            <a:off x="839448" y="1993698"/>
            <a:ext cx="10073391" cy="4893647"/>
          </a:xfrm>
          <a:prstGeom prst="rect">
            <a:avLst/>
          </a:prstGeom>
          <a:noFill/>
        </p:spPr>
        <p:txBody>
          <a:bodyPr wrap="square" rtlCol="0">
            <a:spAutoFit/>
          </a:bodyPr>
          <a:lstStyle/>
          <a:p>
            <a:r>
              <a:rPr lang="es-UY" sz="2800" b="1" dirty="0" smtClean="0">
                <a:solidFill>
                  <a:srgbClr val="C00000"/>
                </a:solidFill>
                <a:latin typeface="Cambria" panose="02040503050406030204" pitchFamily="18" charset="0"/>
              </a:rPr>
              <a:t>Recurso$ Económico</a:t>
            </a:r>
            <a:r>
              <a:rPr lang="en-US" sz="2800" b="1" dirty="0" smtClean="0">
                <a:solidFill>
                  <a:srgbClr val="C00000"/>
                </a:solidFill>
                <a:latin typeface="Cambria" panose="02040503050406030204" pitchFamily="18" charset="0"/>
              </a:rPr>
              <a:t>$</a:t>
            </a:r>
            <a:endParaRPr lang="es-UY" sz="2800" b="1" dirty="0" smtClean="0">
              <a:solidFill>
                <a:srgbClr val="C00000"/>
              </a:solidFill>
              <a:latin typeface="Cambria" panose="02040503050406030204" pitchFamily="18" charset="0"/>
            </a:endParaRPr>
          </a:p>
          <a:p>
            <a:r>
              <a:rPr lang="en-US" sz="2400" dirty="0" smtClean="0">
                <a:latin typeface="Cambria" panose="02040503050406030204" pitchFamily="18" charset="0"/>
              </a:rPr>
              <a:t> </a:t>
            </a:r>
            <a:r>
              <a:rPr lang="es-UY" sz="2400" b="1" dirty="0" smtClean="0">
                <a:solidFill>
                  <a:srgbClr val="C00000"/>
                </a:solidFill>
                <a:latin typeface="Cambria" panose="02040503050406030204" pitchFamily="18" charset="0"/>
              </a:rPr>
              <a:t>Identifique si el estudiante esta recibiendo o registrado para recibir:</a:t>
            </a:r>
          </a:p>
          <a:p>
            <a:pPr>
              <a:buClr>
                <a:srgbClr val="009900"/>
              </a:buClr>
              <a:buFont typeface="Courier New" pitchFamily="49" charset="0"/>
              <a:buChar char="o"/>
            </a:pPr>
            <a:r>
              <a:rPr lang="es-UY" sz="2400" dirty="0" smtClean="0"/>
              <a:t>	</a:t>
            </a:r>
            <a:r>
              <a:rPr lang="es-UY" sz="2400" dirty="0" smtClean="0">
                <a:latin typeface="Cambria" panose="02040503050406030204" pitchFamily="18" charset="0"/>
              </a:rPr>
              <a:t>Rehabilitación vocacional</a:t>
            </a:r>
          </a:p>
          <a:p>
            <a:pPr>
              <a:buClr>
                <a:srgbClr val="009900"/>
              </a:buClr>
              <a:buFont typeface="Courier New" pitchFamily="49" charset="0"/>
              <a:buChar char="o"/>
            </a:pPr>
            <a:r>
              <a:rPr lang="es-UY" sz="2400" dirty="0" smtClean="0">
                <a:latin typeface="Cambria" panose="02040503050406030204" pitchFamily="18" charset="0"/>
              </a:rPr>
              <a:t>	Sistema de discapacidades de desarrollo</a:t>
            </a:r>
          </a:p>
          <a:p>
            <a:pPr>
              <a:buClr>
                <a:srgbClr val="009900"/>
              </a:buClr>
              <a:buFont typeface="Courier New" pitchFamily="49" charset="0"/>
              <a:buChar char="o"/>
            </a:pPr>
            <a:r>
              <a:rPr lang="es-UY" sz="2400" dirty="0" smtClean="0">
                <a:latin typeface="Cambria" panose="02040503050406030204" pitchFamily="18" charset="0"/>
              </a:rPr>
              <a:t>	Sistema de salud mental</a:t>
            </a:r>
          </a:p>
          <a:p>
            <a:pPr>
              <a:buClr>
                <a:srgbClr val="009900"/>
              </a:buClr>
              <a:buFont typeface="Courier New" pitchFamily="49" charset="0"/>
              <a:buChar char="o"/>
            </a:pPr>
            <a:r>
              <a:rPr lang="es-UY" sz="2400" dirty="0" smtClean="0">
                <a:latin typeface="Cambria" panose="02040503050406030204" pitchFamily="18" charset="0"/>
              </a:rPr>
              <a:t>	SSI/SSDI</a:t>
            </a:r>
          </a:p>
          <a:p>
            <a:pPr>
              <a:buClr>
                <a:srgbClr val="009900"/>
              </a:buClr>
              <a:buFont typeface="Courier New" pitchFamily="49" charset="0"/>
              <a:buChar char="o"/>
            </a:pPr>
            <a:r>
              <a:rPr lang="es-UY" sz="2400" dirty="0" smtClean="0">
                <a:latin typeface="Cambria" panose="02040503050406030204" pitchFamily="18" charset="0"/>
              </a:rPr>
              <a:t>	Medicare/</a:t>
            </a:r>
            <a:r>
              <a:rPr lang="es-UY" sz="2400" dirty="0" err="1" smtClean="0">
                <a:latin typeface="Cambria" panose="02040503050406030204" pitchFamily="18" charset="0"/>
              </a:rPr>
              <a:t>Medicaid</a:t>
            </a:r>
            <a:endParaRPr lang="es-UY" sz="2400" dirty="0" smtClean="0">
              <a:latin typeface="Cambria" panose="02040503050406030204" pitchFamily="18" charset="0"/>
            </a:endParaRPr>
          </a:p>
          <a:p>
            <a:pPr>
              <a:buClr>
                <a:srgbClr val="009900"/>
              </a:buClr>
              <a:buFont typeface="Courier New" pitchFamily="49" charset="0"/>
              <a:buChar char="o"/>
            </a:pPr>
            <a:r>
              <a:rPr lang="es-UY" sz="2400" dirty="0" smtClean="0">
                <a:latin typeface="Cambria" panose="02040503050406030204" pitchFamily="18" charset="0"/>
              </a:rPr>
              <a:t>	</a:t>
            </a:r>
            <a:r>
              <a:rPr lang="es-UY" sz="2400" dirty="0" err="1" smtClean="0">
                <a:latin typeface="Cambria" panose="02040503050406030204" pitchFamily="18" charset="0"/>
              </a:rPr>
              <a:t>Medicaid</a:t>
            </a:r>
            <a:r>
              <a:rPr lang="es-UY" sz="2400" dirty="0" smtClean="0">
                <a:latin typeface="Cambria" panose="02040503050406030204" pitchFamily="18" charset="0"/>
              </a:rPr>
              <a:t> </a:t>
            </a:r>
            <a:r>
              <a:rPr lang="es-UY" sz="2400" dirty="0" err="1" smtClean="0">
                <a:latin typeface="Cambria" panose="02040503050406030204" pitchFamily="18" charset="0"/>
              </a:rPr>
              <a:t>Waiver</a:t>
            </a:r>
            <a:endParaRPr lang="es-UY" sz="2400" dirty="0" smtClean="0">
              <a:latin typeface="Cambria" panose="02040503050406030204" pitchFamily="18" charset="0"/>
            </a:endParaRPr>
          </a:p>
          <a:p>
            <a:pPr>
              <a:buClr>
                <a:srgbClr val="009900"/>
              </a:buClr>
              <a:buFont typeface="Courier New" pitchFamily="49" charset="0"/>
              <a:buChar char="o"/>
            </a:pPr>
            <a:r>
              <a:rPr lang="es-UY" sz="2400" dirty="0" smtClean="0">
                <a:latin typeface="Cambria" panose="02040503050406030204" pitchFamily="18" charset="0"/>
              </a:rPr>
              <a:t>	Administración d</a:t>
            </a:r>
            <a:r>
              <a:rPr lang="en-US" sz="2400" dirty="0" smtClean="0">
                <a:latin typeface="Cambria" panose="02040503050406030204" pitchFamily="18" charset="0"/>
              </a:rPr>
              <a:t>e </a:t>
            </a:r>
            <a:r>
              <a:rPr lang="es-UY" sz="2400" dirty="0" smtClean="0">
                <a:latin typeface="Cambria" panose="02040503050406030204" pitchFamily="18" charset="0"/>
              </a:rPr>
              <a:t>Seguro Social de Trabajo con </a:t>
            </a:r>
            <a:r>
              <a:rPr lang="es-UY" sz="2400" dirty="0">
                <a:latin typeface="Cambria" panose="02040503050406030204" pitchFamily="18" charset="0"/>
              </a:rPr>
              <a:t>I</a:t>
            </a:r>
            <a:r>
              <a:rPr lang="es-UY" sz="2400" dirty="0" smtClean="0">
                <a:latin typeface="Cambria" panose="02040503050406030204" pitchFamily="18" charset="0"/>
              </a:rPr>
              <a:t>ncentivos</a:t>
            </a:r>
          </a:p>
          <a:p>
            <a:pPr>
              <a:buClr>
                <a:srgbClr val="009900"/>
              </a:buClr>
              <a:buFont typeface="Courier New" pitchFamily="49" charset="0"/>
              <a:buChar char="o"/>
            </a:pPr>
            <a:r>
              <a:rPr lang="es-UY" sz="2400" dirty="0" smtClean="0">
                <a:latin typeface="Cambria" panose="02040503050406030204" pitchFamily="18" charset="0"/>
              </a:rPr>
              <a:t>	Un fondo económico </a:t>
            </a:r>
            <a:r>
              <a:rPr lang="en-US" sz="2400" dirty="0" smtClean="0">
                <a:latin typeface="Cambria" panose="02040503050406030204" pitchFamily="18" charset="0"/>
              </a:rPr>
              <a:t>especial</a:t>
            </a:r>
            <a:endParaRPr lang="es-UY" sz="2400" dirty="0" smtClean="0">
              <a:latin typeface="Cambria" panose="02040503050406030204" pitchFamily="18" charset="0"/>
            </a:endParaRPr>
          </a:p>
          <a:p>
            <a:pPr marL="342900" indent="-342900">
              <a:buClr>
                <a:srgbClr val="C00000"/>
              </a:buClr>
              <a:buFont typeface="Courier New" panose="02070309020205020404" pitchFamily="49" charset="0"/>
              <a:buChar char="o"/>
            </a:pPr>
            <a:endParaRPr lang="es-UY" sz="2400" dirty="0" smtClean="0">
              <a:latin typeface="Cambria" panose="02040503050406030204" pitchFamily="18" charset="0"/>
            </a:endParaRPr>
          </a:p>
          <a:p>
            <a:pPr marL="342900" indent="-342900">
              <a:buClr>
                <a:srgbClr val="C00000"/>
              </a:buClr>
              <a:buFont typeface="Courier New" panose="02070309020205020404" pitchFamily="49" charset="0"/>
              <a:buChar char="o"/>
            </a:pPr>
            <a:endParaRPr lang="es-UY" sz="2400" dirty="0" smtClean="0">
              <a:latin typeface="Cambria" panose="02040503050406030204" pitchFamily="18" charset="0"/>
            </a:endParaRPr>
          </a:p>
          <a:p>
            <a:r>
              <a:rPr lang="es-UY" sz="2000" dirty="0" smtClean="0">
                <a:latin typeface="Cambria" panose="02040503050406030204" pitchFamily="18" charset="0"/>
              </a:rPr>
              <a:t> </a:t>
            </a:r>
            <a:endParaRPr lang="es-UY" sz="2000" dirty="0">
              <a:latin typeface="Cambria" panose="02040503050406030204" pitchFamily="18" charset="0"/>
            </a:endParaRPr>
          </a:p>
        </p:txBody>
      </p:sp>
    </p:spTree>
    <p:extLst>
      <p:ext uri="{BB962C8B-B14F-4D97-AF65-F5344CB8AC3E}">
        <p14:creationId xmlns:p14="http://schemas.microsoft.com/office/powerpoint/2010/main" val="8941126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smtClean="0">
                <a:latin typeface="Cambria" panose="02040503050406030204" pitchFamily="18" charset="0"/>
              </a:rPr>
              <a:t>REPASANDO LA INFORMACION</a:t>
            </a:r>
            <a:r>
              <a:rPr lang="en-US" b="1" dirty="0" smtClean="0">
                <a:latin typeface="Cambria" panose="02040503050406030204" pitchFamily="18" charset="0"/>
              </a:rPr>
              <a:t/>
            </a:r>
            <a:br>
              <a:rPr lang="en-US" b="1" dirty="0" smtClean="0">
                <a:latin typeface="Cambria" panose="02040503050406030204" pitchFamily="18" charset="0"/>
              </a:rPr>
            </a:br>
            <a:r>
              <a:rPr lang="en-US" sz="2700" b="1" dirty="0" smtClean="0">
                <a:latin typeface="Cambria" panose="02040503050406030204" pitchFamily="18" charset="0"/>
              </a:rPr>
              <a:t>(COSAS QUE HAY QUE SABER)</a:t>
            </a:r>
            <a:endParaRPr lang="en-US" sz="2700" b="1" dirty="0">
              <a:latin typeface="Cambria" panose="02040503050406030204" pitchFamily="18" charset="0"/>
            </a:endParaRPr>
          </a:p>
        </p:txBody>
      </p:sp>
      <p:sp>
        <p:nvSpPr>
          <p:cNvPr id="8" name="Content Placeholder 7"/>
          <p:cNvSpPr>
            <a:spLocks noGrp="1"/>
          </p:cNvSpPr>
          <p:nvPr>
            <p:ph idx="1"/>
          </p:nvPr>
        </p:nvSpPr>
        <p:spPr>
          <a:xfrm>
            <a:off x="1215888" y="2484778"/>
            <a:ext cx="9601196" cy="3933662"/>
          </a:xfrm>
        </p:spPr>
        <p:txBody>
          <a:bodyPr>
            <a:normAutofit fontScale="32500" lnSpcReduction="20000"/>
          </a:bodyPr>
          <a:lstStyle/>
          <a:p>
            <a:r>
              <a:rPr lang="es-UY" sz="7400" dirty="0" smtClean="0">
                <a:latin typeface="Cambria" panose="02040503050406030204" pitchFamily="18" charset="0"/>
              </a:rPr>
              <a:t>Transición significa “Cambio”</a:t>
            </a:r>
          </a:p>
          <a:p>
            <a:r>
              <a:rPr lang="es-UY" sz="7400" dirty="0" smtClean="0">
                <a:latin typeface="Cambria" panose="02040503050406030204" pitchFamily="18" charset="0"/>
              </a:rPr>
              <a:t>Existen varias transiciones durante la vida del estudiante;</a:t>
            </a:r>
          </a:p>
          <a:p>
            <a:r>
              <a:rPr lang="es-UY" sz="7400" dirty="0" smtClean="0">
                <a:latin typeface="Cambria" panose="02040503050406030204" pitchFamily="18" charset="0"/>
              </a:rPr>
              <a:t>Los </a:t>
            </a:r>
            <a:r>
              <a:rPr lang="es-UY" sz="7400" dirty="0">
                <a:latin typeface="Cambria" panose="02040503050406030204" pitchFamily="18" charset="0"/>
              </a:rPr>
              <a:t>s</a:t>
            </a:r>
            <a:r>
              <a:rPr lang="es-UY" sz="7400" dirty="0" smtClean="0">
                <a:latin typeface="Cambria" panose="02040503050406030204" pitchFamily="18" charset="0"/>
              </a:rPr>
              <a:t>ervicios de transición están escritos en la ley;</a:t>
            </a:r>
          </a:p>
          <a:p>
            <a:r>
              <a:rPr lang="es-UY" sz="7400" dirty="0" smtClean="0">
                <a:latin typeface="Cambria" panose="02040503050406030204" pitchFamily="18" charset="0"/>
              </a:rPr>
              <a:t>Los servicios de transición son ser parte del IEP;</a:t>
            </a:r>
          </a:p>
          <a:p>
            <a:r>
              <a:rPr lang="es-UY" sz="7400" dirty="0" smtClean="0">
                <a:latin typeface="Cambria" panose="02040503050406030204" pitchFamily="18" charset="0"/>
              </a:rPr>
              <a:t>Existe un plan de transición que se llama ITP (Individual Transición Plan)</a:t>
            </a:r>
          </a:p>
          <a:p>
            <a:r>
              <a:rPr lang="es-UY" sz="7400" dirty="0" smtClean="0">
                <a:latin typeface="Cambria" panose="02040503050406030204" pitchFamily="18" charset="0"/>
              </a:rPr>
              <a:t>Es un grupo de actividades coordinadas para estudiantes con discapacidades</a:t>
            </a:r>
          </a:p>
          <a:p>
            <a:r>
              <a:rPr lang="es-UY" sz="7400" dirty="0" smtClean="0">
                <a:latin typeface="Cambria" panose="02040503050406030204" pitchFamily="18" charset="0"/>
              </a:rPr>
              <a:t>El estudiante debe ser siempre invitado</a:t>
            </a:r>
          </a:p>
          <a:p>
            <a:pPr lvl="2"/>
            <a:endParaRPr lang="en-US" dirty="0" smtClean="0"/>
          </a:p>
          <a:p>
            <a:pPr lvl="2"/>
            <a:endParaRPr lang="en-US" dirty="0" smtClean="0"/>
          </a:p>
        </p:txBody>
      </p:sp>
      <p:sp>
        <p:nvSpPr>
          <p:cNvPr id="4" name="Footer Placeholder 3"/>
          <p:cNvSpPr>
            <a:spLocks noGrp="1"/>
          </p:cNvSpPr>
          <p:nvPr>
            <p:ph type="ftr" sz="quarter" idx="11"/>
          </p:nvPr>
        </p:nvSpPr>
        <p:spPr/>
        <p:txBody>
          <a:bodyPr/>
          <a:lstStyle/>
          <a:p>
            <a:pPr>
              <a:defRPr/>
            </a:pPr>
            <a:r>
              <a:rPr lang="en-US" smtClean="0"/>
              <a:t>Myrna Medina &amp; Clara Berg</a:t>
            </a:r>
            <a:endParaRPr lang="en-US"/>
          </a:p>
        </p:txBody>
      </p:sp>
      <p:sp>
        <p:nvSpPr>
          <p:cNvPr id="5" name="Slide Number Placeholder 4"/>
          <p:cNvSpPr>
            <a:spLocks noGrp="1"/>
          </p:cNvSpPr>
          <p:nvPr>
            <p:ph type="sldNum" sz="quarter" idx="12"/>
          </p:nvPr>
        </p:nvSpPr>
        <p:spPr/>
        <p:txBody>
          <a:bodyPr/>
          <a:lstStyle/>
          <a:p>
            <a:pPr>
              <a:defRPr/>
            </a:pPr>
            <a:fld id="{E4CCF0D9-9618-47B9-88FC-3A72216FD2F3}" type="slidenum">
              <a:rPr lang="en-US" smtClean="0"/>
              <a:pPr>
                <a:defRPr/>
              </a:pPr>
              <a:t>41</a:t>
            </a:fld>
            <a:endParaRPr lang="en-US"/>
          </a:p>
        </p:txBody>
      </p:sp>
      <p:pic>
        <p:nvPicPr>
          <p:cNvPr id="6" name="Picture 2" descr="C:\Users\Clarita\Desktop\Recuerda (1).jpg"/>
          <p:cNvPicPr>
            <a:picLocks noChangeAspect="1" noChangeArrowheads="1"/>
          </p:cNvPicPr>
          <p:nvPr/>
        </p:nvPicPr>
        <p:blipFill>
          <a:blip r:embed="rId2" cstate="print"/>
          <a:srcRect/>
          <a:stretch>
            <a:fillRect/>
          </a:stretch>
        </p:blipFill>
        <p:spPr bwMode="auto">
          <a:xfrm>
            <a:off x="10379679" y="638047"/>
            <a:ext cx="1208515" cy="1613083"/>
          </a:xfrm>
          <a:prstGeom prst="rect">
            <a:avLst/>
          </a:prstGeom>
          <a:noFill/>
        </p:spPr>
      </p:pic>
    </p:spTree>
    <p:extLst>
      <p:ext uri="{BB962C8B-B14F-4D97-AF65-F5344CB8AC3E}">
        <p14:creationId xmlns:p14="http://schemas.microsoft.com/office/powerpoint/2010/main" val="3775032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30903" y="6403711"/>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42</a:t>
            </a:fld>
            <a:endParaRPr lang="en-US"/>
          </a:p>
        </p:txBody>
      </p:sp>
      <p:sp>
        <p:nvSpPr>
          <p:cNvPr id="34819" name="Content Placeholder 2"/>
          <p:cNvSpPr>
            <a:spLocks noGrp="1"/>
          </p:cNvSpPr>
          <p:nvPr>
            <p:ph idx="4294967295"/>
          </p:nvPr>
        </p:nvSpPr>
        <p:spPr>
          <a:xfrm>
            <a:off x="2024934" y="884419"/>
            <a:ext cx="8438200" cy="5185790"/>
          </a:xfrm>
        </p:spPr>
        <p:txBody>
          <a:bodyPr>
            <a:noAutofit/>
          </a:bodyPr>
          <a:lstStyle/>
          <a:p>
            <a:pPr marL="514350" indent="-514350" eaLnBrk="1" hangingPunct="1">
              <a:buFont typeface="Arial" panose="020B0604020202020204" pitchFamily="34" charset="0"/>
              <a:buAutoNum type="arabicPeriod"/>
              <a:defRPr/>
            </a:pPr>
            <a:r>
              <a:rPr lang="es-UY" altLang="es-MX" sz="2800" dirty="0" smtClean="0">
                <a:latin typeface="Cambria" panose="02040503050406030204" pitchFamily="18" charset="0"/>
              </a:rPr>
              <a:t>El proceso de Transición es un trabajo de Equipo</a:t>
            </a:r>
            <a:r>
              <a:rPr lang="es-UY" altLang="es-MX" sz="2800" b="1" dirty="0" smtClean="0">
                <a:latin typeface="Cambria" panose="02040503050406030204" pitchFamily="18" charset="0"/>
              </a:rPr>
              <a:t>:</a:t>
            </a:r>
          </a:p>
          <a:p>
            <a:pPr marL="971550" lvl="1" indent="-514350">
              <a:buFont typeface="Arial" panose="020B0604020202020204" pitchFamily="34" charset="0"/>
              <a:buAutoNum type="arabicPeriod"/>
              <a:defRPr/>
            </a:pPr>
            <a:r>
              <a:rPr lang="es-UY" altLang="es-MX" sz="2800" dirty="0" smtClean="0">
                <a:latin typeface="Cambria" panose="02040503050406030204" pitchFamily="18" charset="0"/>
              </a:rPr>
              <a:t>Tanto sea en las transiciones primarias o transición a la vida adulta, es importante trabajar en forma conjunta</a:t>
            </a:r>
            <a:endParaRPr lang="es-UY" altLang="es-MX" sz="2800" b="1" dirty="0" smtClean="0">
              <a:latin typeface="Cambria" panose="02040503050406030204" pitchFamily="18" charset="0"/>
            </a:endParaRPr>
          </a:p>
          <a:p>
            <a:pPr marL="514350" indent="-514350" eaLnBrk="1" hangingPunct="1">
              <a:buFont typeface="Arial" panose="020B0604020202020204" pitchFamily="34" charset="0"/>
              <a:buAutoNum type="arabicPeriod"/>
              <a:defRPr/>
            </a:pPr>
            <a:r>
              <a:rPr lang="es-UY" altLang="es-MX" sz="2800" dirty="0" smtClean="0">
                <a:latin typeface="Cambria" panose="02040503050406030204" pitchFamily="18" charset="0"/>
              </a:rPr>
              <a:t>Transiciones requieren </a:t>
            </a:r>
            <a:r>
              <a:rPr lang="en-US" altLang="es-MX" sz="2800" dirty="0" smtClean="0">
                <a:latin typeface="Cambria" panose="02040503050406030204" pitchFamily="18" charset="0"/>
              </a:rPr>
              <a:t>mucho </a:t>
            </a:r>
            <a:r>
              <a:rPr lang="es-UY" altLang="es-MX" sz="2800" dirty="0" smtClean="0">
                <a:latin typeface="Cambria" panose="02040503050406030204" pitchFamily="18" charset="0"/>
              </a:rPr>
              <a:t>planeamiento por adelantado</a:t>
            </a:r>
          </a:p>
          <a:p>
            <a:pPr marL="514350" indent="-514350" eaLnBrk="1" hangingPunct="1">
              <a:buFont typeface="Arial" panose="020B0604020202020204" pitchFamily="34" charset="0"/>
              <a:buAutoNum type="arabicPeriod"/>
              <a:defRPr/>
            </a:pPr>
            <a:r>
              <a:rPr lang="es-UY" altLang="es-MX" sz="2800" dirty="0" smtClean="0">
                <a:latin typeface="Cambria" panose="02040503050406030204" pitchFamily="18" charset="0"/>
              </a:rPr>
              <a:t>Las leyes estatales cambian, manténgase informado</a:t>
            </a:r>
          </a:p>
          <a:p>
            <a:pPr marL="514350" indent="-514350" eaLnBrk="1" hangingPunct="1">
              <a:buFont typeface="Arial" panose="020B0604020202020204" pitchFamily="34" charset="0"/>
              <a:buAutoNum type="arabicPeriod"/>
              <a:defRPr/>
            </a:pPr>
            <a:r>
              <a:rPr lang="es-UY" altLang="es-MX" sz="2800" dirty="0" smtClean="0">
                <a:latin typeface="Cambria" panose="02040503050406030204" pitchFamily="18" charset="0"/>
              </a:rPr>
              <a:t>Tome en cuenta asuntos legales antes de los 18 años de su hijo</a:t>
            </a:r>
          </a:p>
          <a:p>
            <a:pPr marL="0" indent="0" eaLnBrk="1" hangingPunct="1">
              <a:buNone/>
              <a:defRPr/>
            </a:pPr>
            <a:endParaRPr lang="es-UY" altLang="es-MX" sz="2800" dirty="0" smtClean="0">
              <a:latin typeface="Cambria" panose="02040503050406030204" pitchFamily="18" charset="0"/>
            </a:endParaRPr>
          </a:p>
        </p:txBody>
      </p:sp>
      <p:sp>
        <p:nvSpPr>
          <p:cNvPr id="31746" name="Title 1"/>
          <p:cNvSpPr>
            <a:spLocks noGrp="1"/>
          </p:cNvSpPr>
          <p:nvPr>
            <p:ph type="title" idx="4294967295"/>
          </p:nvPr>
        </p:nvSpPr>
        <p:spPr>
          <a:xfrm rot="5400000" flipV="1">
            <a:off x="-2791513" y="3102952"/>
            <a:ext cx="7948133" cy="626250"/>
          </a:xfrm>
        </p:spPr>
        <p:txBody>
          <a:bodyPr>
            <a:normAutofit/>
          </a:bodyPr>
          <a:lstStyle/>
          <a:p>
            <a:pPr algn="ctr" eaLnBrk="1" hangingPunct="1"/>
            <a:r>
              <a:rPr lang="en-US" altLang="es-MX" sz="3200" dirty="0" smtClean="0">
                <a:solidFill>
                  <a:schemeClr val="accent1">
                    <a:lumMod val="75000"/>
                  </a:schemeClr>
                </a:solidFill>
                <a:latin typeface="Cambria" panose="02040503050406030204" pitchFamily="18" charset="0"/>
              </a:rPr>
              <a:t>REPASANDO LA INFORMACION</a:t>
            </a:r>
          </a:p>
        </p:txBody>
      </p:sp>
      <p:pic>
        <p:nvPicPr>
          <p:cNvPr id="8" name="Picture 2" descr="C:\Users\Clarita\Desktop\Recuerda (1).jpg"/>
          <p:cNvPicPr>
            <a:picLocks noChangeAspect="1" noChangeArrowheads="1"/>
          </p:cNvPicPr>
          <p:nvPr/>
        </p:nvPicPr>
        <p:blipFill>
          <a:blip r:embed="rId3" cstate="print"/>
          <a:srcRect/>
          <a:stretch>
            <a:fillRect/>
          </a:stretch>
        </p:blipFill>
        <p:spPr bwMode="auto">
          <a:xfrm>
            <a:off x="10379679" y="638047"/>
            <a:ext cx="1208515" cy="1613083"/>
          </a:xfrm>
          <a:prstGeom prst="rect">
            <a:avLst/>
          </a:prstGeom>
          <a:noFill/>
        </p:spPr>
      </p:pic>
    </p:spTree>
    <p:extLst>
      <p:ext uri="{BB962C8B-B14F-4D97-AF65-F5344CB8AC3E}">
        <p14:creationId xmlns:p14="http://schemas.microsoft.com/office/powerpoint/2010/main" val="271513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Cambria" panose="02040503050406030204" pitchFamily="18" charset="0"/>
              </a:rPr>
              <a:t>TIPS/SUGERENCIAS</a:t>
            </a:r>
            <a:endParaRPr lang="en-US" b="1" dirty="0">
              <a:latin typeface="Cambria" panose="02040503050406030204" pitchFamily="18" charset="0"/>
            </a:endParaRPr>
          </a:p>
        </p:txBody>
      </p:sp>
      <p:sp>
        <p:nvSpPr>
          <p:cNvPr id="8" name="Text Placeholder 7"/>
          <p:cNvSpPr>
            <a:spLocks noGrp="1"/>
          </p:cNvSpPr>
          <p:nvPr>
            <p:ph type="body" idx="1"/>
          </p:nvPr>
        </p:nvSpPr>
        <p:spPr>
          <a:xfrm>
            <a:off x="1295400" y="2448673"/>
            <a:ext cx="4718304" cy="576262"/>
          </a:xfrm>
        </p:spPr>
        <p:txBody>
          <a:bodyPr/>
          <a:lstStyle/>
          <a:p>
            <a:r>
              <a:rPr lang="es-UY" b="1" dirty="0" smtClean="0">
                <a:latin typeface="Cambria" panose="02040503050406030204" pitchFamily="18" charset="0"/>
              </a:rPr>
              <a:t>Infórmese acerca de:</a:t>
            </a:r>
            <a:endParaRPr lang="es-UY" b="1" dirty="0">
              <a:latin typeface="Cambria" panose="02040503050406030204" pitchFamily="18" charset="0"/>
            </a:endParaRPr>
          </a:p>
        </p:txBody>
      </p:sp>
      <p:sp>
        <p:nvSpPr>
          <p:cNvPr id="7" name="Content Placeholder 6"/>
          <p:cNvSpPr>
            <a:spLocks noGrp="1"/>
          </p:cNvSpPr>
          <p:nvPr>
            <p:ph sz="half" idx="2"/>
          </p:nvPr>
        </p:nvSpPr>
        <p:spPr>
          <a:xfrm>
            <a:off x="1295400" y="2958452"/>
            <a:ext cx="4718304" cy="2632605"/>
          </a:xfrm>
        </p:spPr>
        <p:txBody>
          <a:bodyPr>
            <a:normAutofit fontScale="92500" lnSpcReduction="20000"/>
          </a:bodyPr>
          <a:lstStyle/>
          <a:p>
            <a:pPr lvl="1"/>
            <a:r>
              <a:rPr lang="es-UY" sz="2600" dirty="0" smtClean="0">
                <a:latin typeface="Cambria" panose="02040503050406030204" pitchFamily="18" charset="0"/>
              </a:rPr>
              <a:t>Servicios de Transición</a:t>
            </a:r>
          </a:p>
          <a:p>
            <a:pPr lvl="1"/>
            <a:r>
              <a:rPr lang="es-UY" sz="2600" dirty="0" smtClean="0">
                <a:latin typeface="Cambria" panose="02040503050406030204" pitchFamily="18" charset="0"/>
              </a:rPr>
              <a:t>Servicios/agencias de apoyo</a:t>
            </a:r>
          </a:p>
          <a:p>
            <a:pPr lvl="1"/>
            <a:r>
              <a:rPr lang="es-UY" sz="2600" dirty="0" smtClean="0">
                <a:latin typeface="Cambria" panose="02040503050406030204" pitchFamily="18" charset="0"/>
              </a:rPr>
              <a:t>Derechos del Estudiante</a:t>
            </a:r>
          </a:p>
          <a:p>
            <a:pPr lvl="1"/>
            <a:r>
              <a:rPr lang="es-UY" sz="2600" dirty="0" smtClean="0">
                <a:latin typeface="Cambria" panose="02040503050406030204" pitchFamily="18" charset="0"/>
              </a:rPr>
              <a:t>Derechos de la familia</a:t>
            </a:r>
          </a:p>
          <a:p>
            <a:pPr lvl="1"/>
            <a:r>
              <a:rPr lang="es-UY" sz="2600" dirty="0" smtClean="0">
                <a:latin typeface="Cambria" panose="02040503050406030204" pitchFamily="18" charset="0"/>
              </a:rPr>
              <a:t>Que evaluaciones son necesarias</a:t>
            </a:r>
          </a:p>
          <a:p>
            <a:pPr lvl="1"/>
            <a:endParaRPr lang="en-US" dirty="0"/>
          </a:p>
        </p:txBody>
      </p:sp>
      <p:sp>
        <p:nvSpPr>
          <p:cNvPr id="9" name="Text Placeholder 8"/>
          <p:cNvSpPr>
            <a:spLocks noGrp="1"/>
          </p:cNvSpPr>
          <p:nvPr>
            <p:ph type="body" sz="quarter" idx="3"/>
          </p:nvPr>
        </p:nvSpPr>
        <p:spPr>
          <a:xfrm>
            <a:off x="6180670" y="2448673"/>
            <a:ext cx="4718304" cy="576262"/>
          </a:xfrm>
        </p:spPr>
        <p:txBody>
          <a:bodyPr/>
          <a:lstStyle/>
          <a:p>
            <a:r>
              <a:rPr lang="es-UY" b="1" dirty="0" smtClean="0">
                <a:latin typeface="Cambria" panose="02040503050406030204" pitchFamily="18" charset="0"/>
              </a:rPr>
              <a:t>     Busque ayuda</a:t>
            </a:r>
            <a:endParaRPr lang="es-UY" b="1" dirty="0">
              <a:latin typeface="Cambria" panose="02040503050406030204" pitchFamily="18" charset="0"/>
            </a:endParaRPr>
          </a:p>
        </p:txBody>
      </p:sp>
      <p:sp>
        <p:nvSpPr>
          <p:cNvPr id="10" name="Content Placeholder 9"/>
          <p:cNvSpPr>
            <a:spLocks noGrp="1"/>
          </p:cNvSpPr>
          <p:nvPr>
            <p:ph sz="quarter" idx="4"/>
          </p:nvPr>
        </p:nvSpPr>
        <p:spPr>
          <a:xfrm>
            <a:off x="6180670" y="2943462"/>
            <a:ext cx="4718304" cy="2632605"/>
          </a:xfrm>
        </p:spPr>
        <p:txBody>
          <a:bodyPr>
            <a:noAutofit/>
          </a:bodyPr>
          <a:lstStyle/>
          <a:p>
            <a:pPr lvl="1"/>
            <a:r>
              <a:rPr lang="es-UY" sz="2400" dirty="0" smtClean="0">
                <a:latin typeface="Cambria" panose="02040503050406030204" pitchFamily="18" charset="0"/>
              </a:rPr>
              <a:t>Profesional</a:t>
            </a:r>
          </a:p>
          <a:p>
            <a:pPr lvl="1"/>
            <a:r>
              <a:rPr lang="es-UY" sz="2400" dirty="0" smtClean="0">
                <a:latin typeface="Cambria" panose="02040503050406030204" pitchFamily="18" charset="0"/>
              </a:rPr>
              <a:t>Escuelas</a:t>
            </a:r>
          </a:p>
          <a:p>
            <a:pPr lvl="1"/>
            <a:r>
              <a:rPr lang="es-UY" sz="2400" dirty="0" smtClean="0">
                <a:latin typeface="Cambria" panose="02040503050406030204" pitchFamily="18" charset="0"/>
              </a:rPr>
              <a:t>Agencias</a:t>
            </a:r>
          </a:p>
          <a:p>
            <a:pPr lvl="1"/>
            <a:r>
              <a:rPr lang="es-UY" sz="2400" dirty="0" smtClean="0">
                <a:latin typeface="Cambria" panose="02040503050406030204" pitchFamily="18" charset="0"/>
              </a:rPr>
              <a:t>A través de otras familias (apoyo moral)</a:t>
            </a:r>
          </a:p>
          <a:p>
            <a:pPr lvl="1"/>
            <a:r>
              <a:rPr lang="es-UY" sz="2400" dirty="0" smtClean="0">
                <a:latin typeface="Cambria" panose="02040503050406030204" pitchFamily="18" charset="0"/>
              </a:rPr>
              <a:t>Red Informática (Medios virtuales</a:t>
            </a:r>
            <a:r>
              <a:rPr lang="es-UY" sz="2600" dirty="0" smtClean="0">
                <a:latin typeface="Cambria" panose="02040503050406030204" pitchFamily="18" charset="0"/>
              </a:rPr>
              <a:t>)</a:t>
            </a:r>
          </a:p>
        </p:txBody>
      </p:sp>
      <p:sp>
        <p:nvSpPr>
          <p:cNvPr id="2" name="Footer Placeholder 1"/>
          <p:cNvSpPr>
            <a:spLocks noGrp="1"/>
          </p:cNvSpPr>
          <p:nvPr>
            <p:ph type="ftr" sz="quarter" idx="11"/>
          </p:nvPr>
        </p:nvSpPr>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27CEF550-92FC-4DD4-8AD5-2F342390A2DC}" type="slidenum">
              <a:rPr lang="en-US" smtClean="0"/>
              <a:pPr>
                <a:defRPr/>
              </a:pPr>
              <a:t>43</a:t>
            </a:fld>
            <a:endParaRPr lang="en-US"/>
          </a:p>
        </p:txBody>
      </p:sp>
    </p:spTree>
    <p:extLst>
      <p:ext uri="{BB962C8B-B14F-4D97-AF65-F5344CB8AC3E}">
        <p14:creationId xmlns:p14="http://schemas.microsoft.com/office/powerpoint/2010/main" val="900309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30903" y="6403711"/>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44</a:t>
            </a:fld>
            <a:endParaRPr lang="en-US"/>
          </a:p>
        </p:txBody>
      </p:sp>
      <p:sp>
        <p:nvSpPr>
          <p:cNvPr id="34819" name="Content Placeholder 2"/>
          <p:cNvSpPr>
            <a:spLocks noGrp="1"/>
          </p:cNvSpPr>
          <p:nvPr>
            <p:ph idx="4294967295"/>
          </p:nvPr>
        </p:nvSpPr>
        <p:spPr>
          <a:xfrm>
            <a:off x="2024934" y="884419"/>
            <a:ext cx="8871664" cy="5185790"/>
          </a:xfrm>
        </p:spPr>
        <p:txBody>
          <a:bodyPr>
            <a:noAutofit/>
          </a:bodyPr>
          <a:lstStyle/>
          <a:p>
            <a:pPr marL="514350" indent="-514350" eaLnBrk="1" hangingPunct="1">
              <a:buFont typeface="Arial" panose="020B0604020202020204" pitchFamily="34" charset="0"/>
              <a:buAutoNum type="arabicPeriod"/>
              <a:defRPr/>
            </a:pPr>
            <a:r>
              <a:rPr lang="es-UY" altLang="es-MX" sz="2800" dirty="0" smtClean="0">
                <a:latin typeface="Cambria" panose="02040503050406030204" pitchFamily="18" charset="0"/>
              </a:rPr>
              <a:t>Metas de calidad centradas  en los intereses del estudiante:</a:t>
            </a:r>
          </a:p>
          <a:p>
            <a:pPr marL="971550" lvl="1" indent="-514350">
              <a:buFont typeface="Arial" panose="020B0604020202020204" pitchFamily="34" charset="0"/>
              <a:buAutoNum type="arabicPeriod"/>
              <a:defRPr/>
            </a:pPr>
            <a:r>
              <a:rPr lang="es-UY" altLang="es-MX" sz="2800" dirty="0" smtClean="0">
                <a:latin typeface="Cambria" panose="02040503050406030204" pitchFamily="18" charset="0"/>
              </a:rPr>
              <a:t>Basadas en sueños, esperanzas y aspiraciones</a:t>
            </a:r>
          </a:p>
          <a:p>
            <a:pPr marL="971550" lvl="1" indent="-514350">
              <a:buFont typeface="Arial" panose="020B0604020202020204" pitchFamily="34" charset="0"/>
              <a:buAutoNum type="arabicPeriod"/>
              <a:defRPr/>
            </a:pPr>
            <a:r>
              <a:rPr lang="es-UY" altLang="es-MX" sz="2800" dirty="0" smtClean="0">
                <a:latin typeface="Cambria" panose="02040503050406030204" pitchFamily="18" charset="0"/>
              </a:rPr>
              <a:t>Basadas en fuerzas, preferencias y necesidades	 	 </a:t>
            </a:r>
          </a:p>
          <a:p>
            <a:pPr marL="514350" indent="-514350" eaLnBrk="1" hangingPunct="1">
              <a:buFont typeface="Arial" panose="020B0604020202020204" pitchFamily="34" charset="0"/>
              <a:buAutoNum type="arabicPeriod" startAt="2"/>
              <a:defRPr/>
            </a:pPr>
            <a:r>
              <a:rPr lang="es-UY" altLang="es-MX" sz="2800" dirty="0" smtClean="0">
                <a:latin typeface="Cambria" panose="02040503050406030204" pitchFamily="18" charset="0"/>
              </a:rPr>
              <a:t> Basadas si es posible en las palabras del estudiante</a:t>
            </a:r>
          </a:p>
          <a:p>
            <a:pPr marL="514350" indent="-514350" eaLnBrk="1" hangingPunct="1">
              <a:buFont typeface="Arial" panose="020B0604020202020204" pitchFamily="34" charset="0"/>
              <a:buAutoNum type="arabicPeriod" startAt="2"/>
              <a:defRPr/>
            </a:pPr>
            <a:r>
              <a:rPr lang="es-UY" altLang="es-MX" sz="2800" dirty="0" smtClean="0">
                <a:latin typeface="Cambria" panose="02040503050406030204" pitchFamily="18" charset="0"/>
              </a:rPr>
              <a:t>Repitiéndolas y haciéndolas mas especificas cada año	 </a:t>
            </a:r>
          </a:p>
          <a:p>
            <a:pPr marL="514350" indent="-514350" eaLnBrk="1" hangingPunct="1">
              <a:buFont typeface="Arial" panose="020B0604020202020204" pitchFamily="34" charset="0"/>
              <a:buAutoNum type="arabicPeriod" startAt="2"/>
              <a:defRPr/>
            </a:pPr>
            <a:r>
              <a:rPr lang="es-UY" altLang="es-MX" sz="2800" dirty="0" smtClean="0">
                <a:latin typeface="Cambria" panose="02040503050406030204" pitchFamily="18" charset="0"/>
              </a:rPr>
              <a:t>Fijando metas anuales o </a:t>
            </a:r>
            <a:r>
              <a:rPr lang="es-UY" altLang="es-MX" sz="2800" dirty="0" err="1" smtClean="0">
                <a:latin typeface="Cambria" panose="02040503050406030204" pitchFamily="18" charset="0"/>
              </a:rPr>
              <a:t>bi</a:t>
            </a:r>
            <a:r>
              <a:rPr lang="es-UY" altLang="es-MX" sz="2800" dirty="0">
                <a:latin typeface="Cambria" panose="02040503050406030204" pitchFamily="18" charset="0"/>
              </a:rPr>
              <a:t>-</a:t>
            </a:r>
            <a:r>
              <a:rPr lang="es-UY" altLang="es-MX" sz="2800" dirty="0" smtClean="0">
                <a:latin typeface="Cambria" panose="02040503050406030204" pitchFamily="18" charset="0"/>
              </a:rPr>
              <a:t>anuales</a:t>
            </a:r>
          </a:p>
        </p:txBody>
      </p:sp>
      <p:sp>
        <p:nvSpPr>
          <p:cNvPr id="31746" name="Title 1"/>
          <p:cNvSpPr>
            <a:spLocks noGrp="1"/>
          </p:cNvSpPr>
          <p:nvPr>
            <p:ph type="title" idx="4294967295"/>
          </p:nvPr>
        </p:nvSpPr>
        <p:spPr>
          <a:xfrm rot="16200000">
            <a:off x="-2858967" y="2927231"/>
            <a:ext cx="7948133" cy="977698"/>
          </a:xfrm>
        </p:spPr>
        <p:txBody>
          <a:bodyPr>
            <a:normAutofit/>
          </a:bodyPr>
          <a:lstStyle/>
          <a:p>
            <a:pPr algn="ctr" eaLnBrk="1" hangingPunct="1"/>
            <a:r>
              <a:rPr lang="en-US" altLang="es-MX" sz="3200" dirty="0" smtClean="0">
                <a:solidFill>
                  <a:schemeClr val="accent1">
                    <a:lumMod val="75000"/>
                  </a:schemeClr>
                </a:solidFill>
                <a:latin typeface="Cambria" panose="02040503050406030204" pitchFamily="18" charset="0"/>
              </a:rPr>
              <a:t>REPASANDO LA INFORMACION</a:t>
            </a:r>
          </a:p>
        </p:txBody>
      </p:sp>
      <p:pic>
        <p:nvPicPr>
          <p:cNvPr id="8" name="Picture 2" descr="C:\Users\Clarita\Desktop\Recuerda (1).jpg"/>
          <p:cNvPicPr>
            <a:picLocks noChangeAspect="1" noChangeArrowheads="1"/>
          </p:cNvPicPr>
          <p:nvPr/>
        </p:nvPicPr>
        <p:blipFill>
          <a:blip r:embed="rId2" cstate="print"/>
          <a:srcRect/>
          <a:stretch>
            <a:fillRect/>
          </a:stretch>
        </p:blipFill>
        <p:spPr bwMode="auto">
          <a:xfrm>
            <a:off x="10379679" y="618169"/>
            <a:ext cx="1208515" cy="161308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Myrna Medina &amp; Clara Berg</a:t>
            </a:r>
            <a:endParaRPr lang="en-US"/>
          </a:p>
        </p:txBody>
      </p:sp>
      <p:sp>
        <p:nvSpPr>
          <p:cNvPr id="3" name="Slide Number Placeholder 2"/>
          <p:cNvSpPr>
            <a:spLocks noGrp="1"/>
          </p:cNvSpPr>
          <p:nvPr>
            <p:ph type="sldNum" sz="quarter" idx="12"/>
          </p:nvPr>
        </p:nvSpPr>
        <p:spPr/>
        <p:txBody>
          <a:bodyPr/>
          <a:lstStyle/>
          <a:p>
            <a:pPr>
              <a:defRPr/>
            </a:pPr>
            <a:fld id="{27CEF550-92FC-4DD4-8AD5-2F342390A2DC}" type="slidenum">
              <a:rPr lang="en-US" smtClean="0"/>
              <a:pPr>
                <a:defRPr/>
              </a:pPr>
              <a:t>45</a:t>
            </a:fld>
            <a:endParaRPr lang="en-US"/>
          </a:p>
        </p:txBody>
      </p:sp>
      <p:sp>
        <p:nvSpPr>
          <p:cNvPr id="4" name="TextBox 3"/>
          <p:cNvSpPr txBox="1"/>
          <p:nvPr/>
        </p:nvSpPr>
        <p:spPr>
          <a:xfrm>
            <a:off x="1008993" y="618169"/>
            <a:ext cx="9175531" cy="5201424"/>
          </a:xfrm>
          <a:prstGeom prst="rect">
            <a:avLst/>
          </a:prstGeom>
          <a:noFill/>
        </p:spPr>
        <p:txBody>
          <a:bodyPr wrap="square" rtlCol="0">
            <a:spAutoFit/>
          </a:bodyPr>
          <a:lstStyle/>
          <a:p>
            <a:pPr algn="ctr"/>
            <a:r>
              <a:rPr lang="en-US" sz="4800" b="1" i="1" dirty="0" smtClean="0">
                <a:latin typeface="Bradley Hand ITC" panose="03070402050302030203" pitchFamily="66" charset="0"/>
              </a:rPr>
              <a:t>RECUERDE</a:t>
            </a:r>
          </a:p>
          <a:p>
            <a:pPr algn="ctr"/>
            <a:endParaRPr lang="en-US" sz="2800" b="1" i="1" dirty="0">
              <a:latin typeface="Bradley Hand ITC" panose="03070402050302030203" pitchFamily="66" charset="0"/>
            </a:endParaRPr>
          </a:p>
          <a:p>
            <a:pPr algn="ctr"/>
            <a:r>
              <a:rPr lang="en-US" sz="3200" b="1" i="1" dirty="0" smtClean="0">
                <a:latin typeface="Bradley Hand ITC" panose="03070402050302030203" pitchFamily="66" charset="0"/>
              </a:rPr>
              <a:t>NO TIENE IMPORTANCIA CUANTOS PLANES, MAPAS Y PROYECTOS SE HACEN CON RESPECTO A LA TRANSICION…</a:t>
            </a:r>
          </a:p>
          <a:p>
            <a:pPr algn="ctr"/>
            <a:endParaRPr lang="en-US" sz="3200" b="1" i="1" dirty="0">
              <a:latin typeface="Bradley Hand ITC" panose="03070402050302030203" pitchFamily="66" charset="0"/>
            </a:endParaRPr>
          </a:p>
          <a:p>
            <a:pPr algn="ctr"/>
            <a:r>
              <a:rPr lang="en-US" sz="3200" b="1" i="1" dirty="0" smtClean="0">
                <a:latin typeface="Bradley Hand ITC" panose="03070402050302030203" pitchFamily="66" charset="0"/>
              </a:rPr>
              <a:t>LO QUE TIENE IMPORTANCIA ES LA CALIDAD DE VIDA QUE LE OFRECEMOS AL ESTUDIANTE Y EL HECHO DE QUE EL ESTUDIANTE ESTE FELIZ CON SU VIDA</a:t>
            </a:r>
            <a:endParaRPr lang="es-UY" sz="3200" b="1" i="1" dirty="0">
              <a:latin typeface="Bradley Hand ITC" panose="03070402050302030203" pitchFamily="66" charset="0"/>
            </a:endParaRPr>
          </a:p>
        </p:txBody>
      </p:sp>
      <p:pic>
        <p:nvPicPr>
          <p:cNvPr id="5" name="Picture 2" descr="C:\Users\Clarita\Desktop\Recuerda (1).jpg"/>
          <p:cNvPicPr>
            <a:picLocks noChangeAspect="1" noChangeArrowheads="1"/>
          </p:cNvPicPr>
          <p:nvPr/>
        </p:nvPicPr>
        <p:blipFill>
          <a:blip r:embed="rId2" cstate="print"/>
          <a:srcRect/>
          <a:stretch>
            <a:fillRect/>
          </a:stretch>
        </p:blipFill>
        <p:spPr bwMode="auto">
          <a:xfrm>
            <a:off x="10379679" y="618169"/>
            <a:ext cx="1208515" cy="1613083"/>
          </a:xfrm>
          <a:prstGeom prst="rect">
            <a:avLst/>
          </a:prstGeom>
          <a:noFill/>
        </p:spPr>
      </p:pic>
    </p:spTree>
    <p:extLst>
      <p:ext uri="{BB962C8B-B14F-4D97-AF65-F5344CB8AC3E}">
        <p14:creationId xmlns:p14="http://schemas.microsoft.com/office/powerpoint/2010/main" val="3945733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pPr algn="ctr" eaLnBrk="1" hangingPunct="1"/>
            <a:r>
              <a:rPr lang="en-US" altLang="es-MX" sz="4000" b="1" dirty="0" smtClean="0">
                <a:latin typeface="Cambria" panose="02040503050406030204" pitchFamily="18" charset="0"/>
              </a:rPr>
              <a:t>EXPRESIONES EN INGLES E INICIALES </a:t>
            </a:r>
          </a:p>
        </p:txBody>
      </p:sp>
      <p:sp>
        <p:nvSpPr>
          <p:cNvPr id="6" name="Content Placeholder 5"/>
          <p:cNvSpPr>
            <a:spLocks noGrp="1"/>
          </p:cNvSpPr>
          <p:nvPr>
            <p:ph sz="half" idx="1"/>
          </p:nvPr>
        </p:nvSpPr>
        <p:spPr/>
        <p:txBody>
          <a:bodyPr>
            <a:normAutofit fontScale="77500" lnSpcReduction="20000"/>
          </a:bodyPr>
          <a:lstStyle/>
          <a:p>
            <a:pPr>
              <a:spcBef>
                <a:spcPts val="0"/>
              </a:spcBef>
              <a:spcAft>
                <a:spcPts val="0"/>
              </a:spcAft>
            </a:pPr>
            <a:r>
              <a:rPr lang="es-UY" dirty="0" smtClean="0">
                <a:latin typeface="Cambria" panose="02040503050406030204" pitchFamily="18" charset="0"/>
              </a:rPr>
              <a:t>IDEA – </a:t>
            </a:r>
            <a:r>
              <a:rPr lang="es-UY" dirty="0" err="1" smtClean="0">
                <a:latin typeface="Cambria" panose="02040503050406030204" pitchFamily="18" charset="0"/>
              </a:rPr>
              <a:t>Individuals</a:t>
            </a:r>
            <a:r>
              <a:rPr lang="es-UY" dirty="0" smtClean="0">
                <a:latin typeface="Cambria" panose="02040503050406030204" pitchFamily="18" charset="0"/>
              </a:rPr>
              <a:t> w/</a:t>
            </a:r>
            <a:r>
              <a:rPr lang="es-UY" dirty="0" err="1" smtClean="0">
                <a:latin typeface="Cambria" panose="02040503050406030204" pitchFamily="18" charset="0"/>
              </a:rPr>
              <a:t>Disabilities</a:t>
            </a:r>
            <a:r>
              <a:rPr lang="es-UY" dirty="0" smtClean="0">
                <a:latin typeface="Cambria" panose="02040503050406030204" pitchFamily="18" charset="0"/>
              </a:rPr>
              <a:t> </a:t>
            </a:r>
            <a:r>
              <a:rPr lang="es-UY" dirty="0" err="1" smtClean="0">
                <a:latin typeface="Cambria" panose="02040503050406030204" pitchFamily="18" charset="0"/>
              </a:rPr>
              <a:t>Educational</a:t>
            </a:r>
            <a:r>
              <a:rPr lang="es-UY" dirty="0" smtClean="0">
                <a:latin typeface="Cambria" panose="02040503050406030204" pitchFamily="18" charset="0"/>
              </a:rPr>
              <a:t> </a:t>
            </a:r>
            <a:r>
              <a:rPr lang="es-UY" dirty="0" err="1" smtClean="0">
                <a:latin typeface="Cambria" panose="02040503050406030204" pitchFamily="18" charset="0"/>
              </a:rPr>
              <a:t>Act</a:t>
            </a:r>
            <a:endParaRPr lang="es-UY" dirty="0" smtClean="0">
              <a:latin typeface="Cambria" panose="02040503050406030204" pitchFamily="18" charset="0"/>
            </a:endParaRPr>
          </a:p>
          <a:p>
            <a:pPr>
              <a:spcBef>
                <a:spcPts val="0"/>
              </a:spcBef>
              <a:spcAft>
                <a:spcPts val="0"/>
              </a:spcAft>
            </a:pPr>
            <a:r>
              <a:rPr lang="es-UY" dirty="0" smtClean="0">
                <a:latin typeface="Cambria" panose="02040503050406030204" pitchFamily="18" charset="0"/>
              </a:rPr>
              <a:t>FAPE – Free </a:t>
            </a:r>
            <a:r>
              <a:rPr lang="es-UY" dirty="0" err="1" smtClean="0">
                <a:latin typeface="Cambria" panose="02040503050406030204" pitchFamily="18" charset="0"/>
              </a:rPr>
              <a:t>Appropriate</a:t>
            </a:r>
            <a:r>
              <a:rPr lang="es-UY" dirty="0" smtClean="0">
                <a:latin typeface="Cambria" panose="02040503050406030204" pitchFamily="18" charset="0"/>
              </a:rPr>
              <a:t> </a:t>
            </a:r>
            <a:r>
              <a:rPr lang="es-UY" dirty="0" err="1" smtClean="0">
                <a:latin typeface="Cambria" panose="02040503050406030204" pitchFamily="18" charset="0"/>
              </a:rPr>
              <a:t>public</a:t>
            </a:r>
            <a:r>
              <a:rPr lang="es-UY" dirty="0" smtClean="0">
                <a:latin typeface="Cambria" panose="02040503050406030204" pitchFamily="18" charset="0"/>
              </a:rPr>
              <a:t> </a:t>
            </a:r>
            <a:r>
              <a:rPr lang="es-UY" dirty="0" err="1" smtClean="0">
                <a:latin typeface="Cambria" panose="02040503050406030204" pitchFamily="18" charset="0"/>
              </a:rPr>
              <a:t>education</a:t>
            </a:r>
            <a:endParaRPr lang="es-UY" dirty="0" smtClean="0">
              <a:latin typeface="Cambria" panose="02040503050406030204" pitchFamily="18" charset="0"/>
            </a:endParaRPr>
          </a:p>
          <a:p>
            <a:pPr>
              <a:spcBef>
                <a:spcPts val="0"/>
              </a:spcBef>
              <a:spcAft>
                <a:spcPts val="0"/>
              </a:spcAft>
            </a:pPr>
            <a:r>
              <a:rPr lang="es-UY" dirty="0" smtClean="0">
                <a:latin typeface="Cambria" panose="02040503050406030204" pitchFamily="18" charset="0"/>
              </a:rPr>
              <a:t>LRE – </a:t>
            </a:r>
            <a:r>
              <a:rPr lang="es-UY" dirty="0" err="1" smtClean="0">
                <a:latin typeface="Cambria" panose="02040503050406030204" pitchFamily="18" charset="0"/>
              </a:rPr>
              <a:t>Less</a:t>
            </a:r>
            <a:r>
              <a:rPr lang="es-UY" dirty="0" smtClean="0">
                <a:latin typeface="Cambria" panose="02040503050406030204" pitchFamily="18" charset="0"/>
              </a:rPr>
              <a:t> </a:t>
            </a:r>
            <a:r>
              <a:rPr lang="es-UY" dirty="0" err="1" smtClean="0">
                <a:latin typeface="Cambria" panose="02040503050406030204" pitchFamily="18" charset="0"/>
              </a:rPr>
              <a:t>Restrictive</a:t>
            </a:r>
            <a:r>
              <a:rPr lang="es-UY" dirty="0" smtClean="0">
                <a:latin typeface="Cambria" panose="02040503050406030204" pitchFamily="18" charset="0"/>
              </a:rPr>
              <a:t> </a:t>
            </a:r>
            <a:r>
              <a:rPr lang="es-UY" dirty="0" err="1" smtClean="0">
                <a:latin typeface="Cambria" panose="02040503050406030204" pitchFamily="18" charset="0"/>
              </a:rPr>
              <a:t>Environment</a:t>
            </a:r>
            <a:endParaRPr lang="es-UY" dirty="0" smtClean="0">
              <a:latin typeface="Cambria" panose="02040503050406030204" pitchFamily="18" charset="0"/>
            </a:endParaRPr>
          </a:p>
          <a:p>
            <a:pPr>
              <a:spcBef>
                <a:spcPts val="0"/>
              </a:spcBef>
              <a:spcAft>
                <a:spcPts val="0"/>
              </a:spcAft>
            </a:pPr>
            <a:r>
              <a:rPr lang="es-UY" dirty="0" smtClean="0">
                <a:latin typeface="Cambria" panose="02040503050406030204" pitchFamily="18" charset="0"/>
              </a:rPr>
              <a:t>IEP – Plan de Educación Individualizado</a:t>
            </a:r>
          </a:p>
          <a:p>
            <a:pPr>
              <a:spcBef>
                <a:spcPts val="0"/>
              </a:spcBef>
              <a:spcAft>
                <a:spcPts val="0"/>
              </a:spcAft>
            </a:pPr>
            <a:r>
              <a:rPr lang="es-UY" dirty="0" smtClean="0">
                <a:latin typeface="Cambria" panose="02040503050406030204" pitchFamily="18" charset="0"/>
              </a:rPr>
              <a:t>IPP-Plan Personal Individualizado</a:t>
            </a:r>
          </a:p>
          <a:p>
            <a:pPr>
              <a:spcBef>
                <a:spcPts val="0"/>
              </a:spcBef>
              <a:spcAft>
                <a:spcPts val="0"/>
              </a:spcAft>
            </a:pPr>
            <a:r>
              <a:rPr lang="es-UY" dirty="0" smtClean="0">
                <a:latin typeface="Cambria" panose="02040503050406030204" pitchFamily="18" charset="0"/>
              </a:rPr>
              <a:t>ITP-Plan individualizado de transición</a:t>
            </a:r>
          </a:p>
          <a:p>
            <a:pPr>
              <a:spcBef>
                <a:spcPts val="0"/>
              </a:spcBef>
              <a:spcAft>
                <a:spcPts val="0"/>
              </a:spcAft>
            </a:pPr>
            <a:r>
              <a:rPr lang="es-UY" dirty="0" smtClean="0">
                <a:latin typeface="Cambria" panose="02040503050406030204" pitchFamily="18" charset="0"/>
              </a:rPr>
              <a:t>TVI – </a:t>
            </a:r>
            <a:r>
              <a:rPr lang="es-UY" dirty="0" err="1" smtClean="0">
                <a:latin typeface="Cambria" panose="02040503050406030204" pitchFamily="18" charset="0"/>
              </a:rPr>
              <a:t>Teacher</a:t>
            </a:r>
            <a:r>
              <a:rPr lang="es-UY" dirty="0" smtClean="0">
                <a:latin typeface="Cambria" panose="02040503050406030204" pitchFamily="18" charset="0"/>
              </a:rPr>
              <a:t> </a:t>
            </a:r>
            <a:r>
              <a:rPr lang="es-UY" dirty="0" err="1" smtClean="0">
                <a:latin typeface="Cambria" panose="02040503050406030204" pitchFamily="18" charset="0"/>
              </a:rPr>
              <a:t>for</a:t>
            </a:r>
            <a:r>
              <a:rPr lang="es-UY" dirty="0" smtClean="0">
                <a:latin typeface="Cambria" panose="02040503050406030204" pitchFamily="18" charset="0"/>
              </a:rPr>
              <a:t> </a:t>
            </a:r>
            <a:r>
              <a:rPr lang="es-UY" dirty="0" err="1" smtClean="0">
                <a:latin typeface="Cambria" panose="02040503050406030204" pitchFamily="18" charset="0"/>
              </a:rPr>
              <a:t>the</a:t>
            </a:r>
            <a:r>
              <a:rPr lang="es-UY" dirty="0" smtClean="0">
                <a:latin typeface="Cambria" panose="02040503050406030204" pitchFamily="18" charset="0"/>
              </a:rPr>
              <a:t> </a:t>
            </a:r>
            <a:r>
              <a:rPr lang="es-UY" dirty="0" err="1" smtClean="0">
                <a:latin typeface="Cambria" panose="02040503050406030204" pitchFamily="18" charset="0"/>
              </a:rPr>
              <a:t>Visually</a:t>
            </a:r>
            <a:r>
              <a:rPr lang="es-UY" dirty="0" smtClean="0">
                <a:latin typeface="Cambria" panose="02040503050406030204" pitchFamily="18" charset="0"/>
              </a:rPr>
              <a:t> </a:t>
            </a:r>
            <a:r>
              <a:rPr lang="es-UY" dirty="0" err="1" smtClean="0">
                <a:latin typeface="Cambria" panose="02040503050406030204" pitchFamily="18" charset="0"/>
              </a:rPr>
              <a:t>Impaired</a:t>
            </a:r>
            <a:endParaRPr lang="es-UY" dirty="0" smtClean="0">
              <a:latin typeface="Cambria" panose="02040503050406030204" pitchFamily="18" charset="0"/>
            </a:endParaRPr>
          </a:p>
          <a:p>
            <a:pPr>
              <a:spcBef>
                <a:spcPts val="0"/>
              </a:spcBef>
              <a:spcAft>
                <a:spcPts val="0"/>
              </a:spcAft>
            </a:pPr>
            <a:r>
              <a:rPr lang="es-UY" dirty="0" smtClean="0">
                <a:latin typeface="Cambria" panose="02040503050406030204" pitchFamily="18" charset="0"/>
              </a:rPr>
              <a:t>HES – </a:t>
            </a:r>
            <a:r>
              <a:rPr lang="es-UY" dirty="0" err="1" smtClean="0">
                <a:latin typeface="Cambria" panose="02040503050406030204" pitchFamily="18" charset="0"/>
              </a:rPr>
              <a:t>Hearing</a:t>
            </a:r>
            <a:r>
              <a:rPr lang="es-UY" dirty="0" smtClean="0">
                <a:latin typeface="Cambria" panose="02040503050406030204" pitchFamily="18" charset="0"/>
              </a:rPr>
              <a:t> </a:t>
            </a:r>
            <a:r>
              <a:rPr lang="es-UY" dirty="0" err="1" smtClean="0">
                <a:latin typeface="Cambria" panose="02040503050406030204" pitchFamily="18" charset="0"/>
              </a:rPr>
              <a:t>Educational</a:t>
            </a:r>
            <a:r>
              <a:rPr lang="es-UY" dirty="0" smtClean="0">
                <a:latin typeface="Cambria" panose="02040503050406030204" pitchFamily="18" charset="0"/>
              </a:rPr>
              <a:t> </a:t>
            </a:r>
            <a:r>
              <a:rPr lang="es-UY" dirty="0" err="1" smtClean="0">
                <a:latin typeface="Cambria" panose="02040503050406030204" pitchFamily="18" charset="0"/>
              </a:rPr>
              <a:t>Services</a:t>
            </a:r>
            <a:endParaRPr lang="es-UY" dirty="0" smtClean="0">
              <a:latin typeface="Cambria" panose="02040503050406030204" pitchFamily="18" charset="0"/>
            </a:endParaRPr>
          </a:p>
          <a:p>
            <a:r>
              <a:rPr lang="es-UY" dirty="0" smtClean="0">
                <a:latin typeface="Cambria" panose="02040503050406030204" pitchFamily="18" charset="0"/>
              </a:rPr>
              <a:t>DUE PROCESS – Procedimiento Debido Legal</a:t>
            </a:r>
          </a:p>
          <a:p>
            <a:endParaRPr lang="es-UY" dirty="0"/>
          </a:p>
        </p:txBody>
      </p:sp>
      <p:sp>
        <p:nvSpPr>
          <p:cNvPr id="7" name="Content Placeholder 6"/>
          <p:cNvSpPr>
            <a:spLocks noGrp="1"/>
          </p:cNvSpPr>
          <p:nvPr>
            <p:ph sz="half" idx="2"/>
          </p:nvPr>
        </p:nvSpPr>
        <p:spPr/>
        <p:txBody>
          <a:bodyPr>
            <a:normAutofit fontScale="77500" lnSpcReduction="20000"/>
          </a:bodyPr>
          <a:lstStyle/>
          <a:p>
            <a:pPr>
              <a:spcBef>
                <a:spcPts val="0"/>
              </a:spcBef>
              <a:spcAft>
                <a:spcPts val="0"/>
              </a:spcAft>
              <a:buFont typeface="Arial" panose="020B0604020202020204" pitchFamily="34" charset="0"/>
              <a:buChar char="•"/>
            </a:pPr>
            <a:r>
              <a:rPr lang="es-UY" dirty="0" smtClean="0">
                <a:latin typeface="Cambria" panose="02040503050406030204" pitchFamily="18" charset="0"/>
              </a:rPr>
              <a:t>O &amp; M – </a:t>
            </a:r>
            <a:r>
              <a:rPr lang="es-UY" dirty="0" err="1" smtClean="0">
                <a:latin typeface="Cambria" panose="02040503050406030204" pitchFamily="18" charset="0"/>
              </a:rPr>
              <a:t>Orientation</a:t>
            </a:r>
            <a:r>
              <a:rPr lang="es-UY" dirty="0" smtClean="0">
                <a:latin typeface="Cambria" panose="02040503050406030204" pitchFamily="18" charset="0"/>
              </a:rPr>
              <a:t> &amp; </a:t>
            </a:r>
            <a:r>
              <a:rPr lang="es-UY" dirty="0" err="1" smtClean="0">
                <a:latin typeface="Cambria" panose="02040503050406030204" pitchFamily="18" charset="0"/>
              </a:rPr>
              <a:t>Mobility</a:t>
            </a:r>
            <a:endParaRPr lang="es-UY" dirty="0" smtClean="0">
              <a:latin typeface="Cambria" panose="02040503050406030204" pitchFamily="18" charset="0"/>
            </a:endParaRPr>
          </a:p>
          <a:p>
            <a:pPr>
              <a:spcBef>
                <a:spcPts val="0"/>
              </a:spcBef>
              <a:spcAft>
                <a:spcPts val="0"/>
              </a:spcAft>
              <a:buFont typeface="Arial" panose="020B0604020202020204" pitchFamily="34" charset="0"/>
              <a:buChar char="•"/>
            </a:pPr>
            <a:r>
              <a:rPr lang="es-UY" dirty="0" smtClean="0">
                <a:latin typeface="Cambria" panose="02040503050406030204" pitchFamily="18" charset="0"/>
              </a:rPr>
              <a:t>PT – </a:t>
            </a:r>
            <a:r>
              <a:rPr lang="es-UY" dirty="0" err="1" smtClean="0">
                <a:latin typeface="Cambria" panose="02040503050406030204" pitchFamily="18" charset="0"/>
              </a:rPr>
              <a:t>Physical</a:t>
            </a:r>
            <a:r>
              <a:rPr lang="es-UY" dirty="0" smtClean="0">
                <a:latin typeface="Cambria" panose="02040503050406030204" pitchFamily="18" charset="0"/>
              </a:rPr>
              <a:t> </a:t>
            </a:r>
            <a:r>
              <a:rPr lang="es-UY" dirty="0" err="1" smtClean="0">
                <a:latin typeface="Cambria" panose="02040503050406030204" pitchFamily="18" charset="0"/>
              </a:rPr>
              <a:t>Education</a:t>
            </a:r>
            <a:endParaRPr lang="es-UY" dirty="0" smtClean="0">
              <a:latin typeface="Cambria" panose="02040503050406030204" pitchFamily="18" charset="0"/>
            </a:endParaRPr>
          </a:p>
          <a:p>
            <a:pPr>
              <a:spcBef>
                <a:spcPts val="0"/>
              </a:spcBef>
              <a:spcAft>
                <a:spcPts val="0"/>
              </a:spcAft>
              <a:buFont typeface="Arial" panose="020B0604020202020204" pitchFamily="34" charset="0"/>
              <a:buChar char="•"/>
            </a:pPr>
            <a:r>
              <a:rPr lang="es-UY" dirty="0" smtClean="0">
                <a:latin typeface="Cambria" panose="02040503050406030204" pitchFamily="18" charset="0"/>
              </a:rPr>
              <a:t>OT – </a:t>
            </a:r>
            <a:r>
              <a:rPr lang="es-UY" dirty="0" err="1" smtClean="0">
                <a:latin typeface="Cambria" panose="02040503050406030204" pitchFamily="18" charset="0"/>
              </a:rPr>
              <a:t>Ocupational</a:t>
            </a:r>
            <a:r>
              <a:rPr lang="es-UY" dirty="0" smtClean="0">
                <a:latin typeface="Cambria" panose="02040503050406030204" pitchFamily="18" charset="0"/>
              </a:rPr>
              <a:t> </a:t>
            </a:r>
            <a:r>
              <a:rPr lang="es-UY" dirty="0" err="1" smtClean="0">
                <a:latin typeface="Cambria" panose="02040503050406030204" pitchFamily="18" charset="0"/>
              </a:rPr>
              <a:t>Education</a:t>
            </a:r>
            <a:endParaRPr lang="es-UY" dirty="0" smtClean="0">
              <a:latin typeface="Cambria" panose="02040503050406030204" pitchFamily="18" charset="0"/>
            </a:endParaRPr>
          </a:p>
          <a:p>
            <a:pPr>
              <a:spcBef>
                <a:spcPts val="0"/>
              </a:spcBef>
              <a:spcAft>
                <a:spcPts val="0"/>
              </a:spcAft>
              <a:buFont typeface="Arial" panose="020B0604020202020204" pitchFamily="34" charset="0"/>
              <a:buChar char="•"/>
            </a:pPr>
            <a:r>
              <a:rPr lang="es-UY" dirty="0" smtClean="0">
                <a:latin typeface="Cambria" panose="02040503050406030204" pitchFamily="18" charset="0"/>
              </a:rPr>
              <a:t>APE – </a:t>
            </a:r>
            <a:r>
              <a:rPr lang="es-UY" dirty="0" err="1" smtClean="0">
                <a:latin typeface="Cambria" panose="02040503050406030204" pitchFamily="18" charset="0"/>
              </a:rPr>
              <a:t>Adapted</a:t>
            </a:r>
            <a:r>
              <a:rPr lang="es-UY" dirty="0" smtClean="0">
                <a:latin typeface="Cambria" panose="02040503050406030204" pitchFamily="18" charset="0"/>
              </a:rPr>
              <a:t> </a:t>
            </a:r>
            <a:r>
              <a:rPr lang="es-UY" dirty="0" err="1" smtClean="0">
                <a:latin typeface="Cambria" panose="02040503050406030204" pitchFamily="18" charset="0"/>
              </a:rPr>
              <a:t>Physical</a:t>
            </a:r>
            <a:r>
              <a:rPr lang="es-UY" dirty="0" smtClean="0">
                <a:latin typeface="Cambria" panose="02040503050406030204" pitchFamily="18" charset="0"/>
              </a:rPr>
              <a:t> </a:t>
            </a:r>
            <a:r>
              <a:rPr lang="es-UY" dirty="0" err="1" smtClean="0">
                <a:latin typeface="Cambria" panose="02040503050406030204" pitchFamily="18" charset="0"/>
              </a:rPr>
              <a:t>Education</a:t>
            </a:r>
            <a:endParaRPr lang="es-UY" dirty="0" smtClean="0">
              <a:latin typeface="Cambria" panose="02040503050406030204" pitchFamily="18" charset="0"/>
            </a:endParaRPr>
          </a:p>
          <a:p>
            <a:pPr>
              <a:spcBef>
                <a:spcPts val="0"/>
              </a:spcBef>
              <a:spcAft>
                <a:spcPts val="0"/>
              </a:spcAft>
              <a:buFont typeface="Arial" panose="020B0604020202020204" pitchFamily="34" charset="0"/>
              <a:buChar char="•"/>
            </a:pPr>
            <a:r>
              <a:rPr lang="es-UY" dirty="0" smtClean="0">
                <a:latin typeface="Cambria" panose="02040503050406030204" pitchFamily="18" charset="0"/>
              </a:rPr>
              <a:t>SPEECH</a:t>
            </a:r>
          </a:p>
          <a:p>
            <a:pPr>
              <a:spcBef>
                <a:spcPts val="0"/>
              </a:spcBef>
              <a:spcAft>
                <a:spcPts val="0"/>
              </a:spcAft>
              <a:buFont typeface="Arial" panose="020B0604020202020204" pitchFamily="34" charset="0"/>
              <a:buChar char="•"/>
            </a:pPr>
            <a:r>
              <a:rPr lang="es-UY" dirty="0" smtClean="0">
                <a:latin typeface="Cambria" panose="02040503050406030204" pitchFamily="18" charset="0"/>
              </a:rPr>
              <a:t>EI – </a:t>
            </a:r>
            <a:r>
              <a:rPr lang="es-UY" dirty="0" err="1" smtClean="0">
                <a:latin typeface="Cambria" panose="02040503050406030204" pitchFamily="18" charset="0"/>
              </a:rPr>
              <a:t>Early</a:t>
            </a:r>
            <a:r>
              <a:rPr lang="es-UY" dirty="0" smtClean="0">
                <a:latin typeface="Cambria" panose="02040503050406030204" pitchFamily="18" charset="0"/>
              </a:rPr>
              <a:t> </a:t>
            </a:r>
            <a:r>
              <a:rPr lang="es-UY" dirty="0" err="1" smtClean="0">
                <a:latin typeface="Cambria" panose="02040503050406030204" pitchFamily="18" charset="0"/>
              </a:rPr>
              <a:t>Intervention</a:t>
            </a:r>
            <a:endParaRPr lang="es-UY" dirty="0" smtClean="0">
              <a:latin typeface="Cambria" panose="02040503050406030204" pitchFamily="18" charset="0"/>
            </a:endParaRPr>
          </a:p>
          <a:p>
            <a:pPr>
              <a:spcBef>
                <a:spcPts val="0"/>
              </a:spcBef>
              <a:spcAft>
                <a:spcPts val="0"/>
              </a:spcAft>
              <a:buFont typeface="Arial" panose="020B0604020202020204" pitchFamily="34" charset="0"/>
              <a:buChar char="•"/>
            </a:pPr>
            <a:r>
              <a:rPr lang="en-US" dirty="0" smtClean="0">
                <a:latin typeface="Cambria" panose="02040503050406030204" pitchFamily="18" charset="0"/>
              </a:rPr>
              <a:t>SSI/</a:t>
            </a:r>
            <a:r>
              <a:rPr lang="en-US" dirty="0">
                <a:latin typeface="Cambria" panose="02040503050406030204" pitchFamily="18" charset="0"/>
              </a:rPr>
              <a:t> </a:t>
            </a:r>
            <a:r>
              <a:rPr lang="en-US" dirty="0" smtClean="0">
                <a:latin typeface="Cambria" panose="02040503050406030204" pitchFamily="18" charset="0"/>
              </a:rPr>
              <a:t>SSDI – Social Security</a:t>
            </a:r>
          </a:p>
          <a:p>
            <a:pPr>
              <a:spcBef>
                <a:spcPts val="0"/>
              </a:spcBef>
              <a:spcAft>
                <a:spcPts val="0"/>
              </a:spcAft>
              <a:buFont typeface="Arial" panose="020B0604020202020204" pitchFamily="34" charset="0"/>
              <a:buChar char="•"/>
            </a:pPr>
            <a:r>
              <a:rPr lang="en-US" dirty="0" smtClean="0">
                <a:latin typeface="Cambria" panose="02040503050406030204" pitchFamily="18" charset="0"/>
              </a:rPr>
              <a:t>DD – Developmental Disabilities</a:t>
            </a:r>
          </a:p>
          <a:p>
            <a:pPr>
              <a:spcBef>
                <a:spcPts val="0"/>
              </a:spcBef>
              <a:spcAft>
                <a:spcPts val="0"/>
              </a:spcAft>
              <a:buFont typeface="Arial" panose="020B0604020202020204" pitchFamily="34" charset="0"/>
              <a:buChar char="•"/>
            </a:pPr>
            <a:r>
              <a:rPr lang="es-UY" dirty="0" smtClean="0">
                <a:latin typeface="Cambria" panose="02040503050406030204" pitchFamily="18" charset="0"/>
              </a:rPr>
              <a:t>Transición</a:t>
            </a:r>
          </a:p>
          <a:p>
            <a:pPr>
              <a:spcBef>
                <a:spcPts val="0"/>
              </a:spcBef>
              <a:spcAft>
                <a:spcPts val="0"/>
              </a:spcAft>
              <a:buFont typeface="Arial" panose="020B0604020202020204" pitchFamily="34" charset="0"/>
              <a:buChar char="•"/>
            </a:pPr>
            <a:endParaRPr lang="es-UY" dirty="0">
              <a:latin typeface="Cambria" panose="02040503050406030204" pitchFamily="18" charset="0"/>
            </a:endParaRPr>
          </a:p>
        </p:txBody>
      </p:sp>
      <p:sp>
        <p:nvSpPr>
          <p:cNvPr id="2" name="Footer Placeholder 1"/>
          <p:cNvSpPr>
            <a:spLocks noGrp="1"/>
          </p:cNvSpPr>
          <p:nvPr>
            <p:ph type="ftr" sz="quarter" idx="11"/>
          </p:nvPr>
        </p:nvSpPr>
        <p:spPr>
          <a:xfrm>
            <a:off x="530905" y="6388721"/>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46</a:t>
            </a:fld>
            <a:endParaRPr lang="en-US"/>
          </a:p>
        </p:txBody>
      </p:sp>
      <p:sp>
        <p:nvSpPr>
          <p:cNvPr id="4" name="Rectangle 3"/>
          <p:cNvSpPr/>
          <p:nvPr/>
        </p:nvSpPr>
        <p:spPr>
          <a:xfrm>
            <a:off x="1295401" y="6378554"/>
            <a:ext cx="9482527" cy="461665"/>
          </a:xfrm>
          <a:prstGeom prst="rect">
            <a:avLst/>
          </a:prstGeom>
        </p:spPr>
        <p:txBody>
          <a:bodyPr wrap="square">
            <a:spAutoFit/>
          </a:bodyPr>
          <a:lstStyle/>
          <a:p>
            <a:pPr marL="0" indent="0">
              <a:buFont typeface="Arial" panose="020B0604020202020204" pitchFamily="34" charset="0"/>
              <a:buNone/>
              <a:defRPr/>
            </a:pPr>
            <a:r>
              <a:rPr lang="en-US" sz="2400" b="1" dirty="0" smtClean="0">
                <a:latin typeface="Cambria" panose="02040503050406030204" pitchFamily="18" charset="0"/>
              </a:rPr>
              <a:t> </a:t>
            </a:r>
            <a:r>
              <a:rPr lang="en-US" sz="2400" dirty="0" smtClean="0">
                <a:latin typeface="Cambria" panose="02040503050406030204" pitchFamily="18" charset="0"/>
              </a:rPr>
              <a:t>  </a:t>
            </a:r>
          </a:p>
        </p:txBody>
      </p:sp>
    </p:spTree>
    <p:extLst>
      <p:ext uri="{BB962C8B-B14F-4D97-AF65-F5344CB8AC3E}">
        <p14:creationId xmlns:p14="http://schemas.microsoft.com/office/powerpoint/2010/main" val="1630494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s-MX" dirty="0" smtClean="0"/>
              <a:t>	</a:t>
            </a:r>
          </a:p>
        </p:txBody>
      </p:sp>
      <p:sp>
        <p:nvSpPr>
          <p:cNvPr id="5123" name="Content Placeholder 3"/>
          <p:cNvSpPr>
            <a:spLocks noGrp="1"/>
          </p:cNvSpPr>
          <p:nvPr>
            <p:ph idx="1"/>
          </p:nvPr>
        </p:nvSpPr>
        <p:spPr>
          <a:xfrm>
            <a:off x="838200" y="2538554"/>
            <a:ext cx="10515600" cy="1917019"/>
          </a:xfrm>
        </p:spPr>
        <p:txBody>
          <a:bodyPr>
            <a:noAutofit/>
          </a:bodyPr>
          <a:lstStyle/>
          <a:p>
            <a:pPr marL="0" indent="0" eaLnBrk="1" hangingPunct="1">
              <a:buNone/>
            </a:pPr>
            <a:r>
              <a:rPr lang="es-UY" altLang="es-MX" sz="2000" dirty="0" smtClean="0">
                <a:latin typeface="Cambria" panose="02040503050406030204" pitchFamily="18" charset="0"/>
              </a:rPr>
              <a:t>		</a:t>
            </a:r>
            <a:r>
              <a:rPr lang="es-UY" altLang="es-MX" sz="2000" b="1" dirty="0" smtClean="0">
                <a:latin typeface="Cambria" panose="02040503050406030204" pitchFamily="18" charset="0"/>
              </a:rPr>
              <a:t>1ra Sesión 		Proceso del IEP, sus leyes y tiempos</a:t>
            </a:r>
          </a:p>
          <a:p>
            <a:pPr marL="0" indent="0">
              <a:buNone/>
            </a:pPr>
            <a:r>
              <a:rPr lang="es-UY" altLang="es-MX" sz="2000" b="1" dirty="0">
                <a:latin typeface="Cambria" panose="02040503050406030204" pitchFamily="18" charset="0"/>
              </a:rPr>
              <a:t> </a:t>
            </a:r>
            <a:r>
              <a:rPr lang="es-UY" altLang="es-MX" sz="2000" b="1" dirty="0" smtClean="0">
                <a:latin typeface="Cambria" panose="02040503050406030204" pitchFamily="18" charset="0"/>
              </a:rPr>
              <a:t>						</a:t>
            </a:r>
            <a:r>
              <a:rPr lang="es-UY" altLang="es-MX" sz="2000" b="1" dirty="0" smtClean="0">
                <a:solidFill>
                  <a:schemeClr val="accent3"/>
                </a:solidFill>
                <a:latin typeface="Cambria" panose="02040503050406030204" pitchFamily="18" charset="0"/>
                <a:hlinkClick r:id="rId3"/>
              </a:rPr>
              <a:t>http</a:t>
            </a:r>
            <a:r>
              <a:rPr lang="es-UY" altLang="es-MX" sz="2000" b="1" dirty="0">
                <a:solidFill>
                  <a:schemeClr val="accent3"/>
                </a:solidFill>
                <a:latin typeface="Cambria" panose="02040503050406030204" pitchFamily="18" charset="0"/>
                <a:hlinkClick r:id="rId3"/>
              </a:rPr>
              <a:t>://</a:t>
            </a:r>
            <a:r>
              <a:rPr lang="es-UY" altLang="es-MX" sz="2000" b="1" dirty="0" smtClean="0">
                <a:solidFill>
                  <a:schemeClr val="accent3"/>
                </a:solidFill>
                <a:latin typeface="Cambria" panose="02040503050406030204" pitchFamily="18" charset="0"/>
                <a:hlinkClick r:id="rId3"/>
              </a:rPr>
              <a:t>hknc.adobeconnect.com/p2hqeqx5v1i</a:t>
            </a:r>
            <a:r>
              <a:rPr lang="es-UY" altLang="es-MX" sz="2000" b="1" dirty="0" smtClean="0">
                <a:solidFill>
                  <a:schemeClr val="accent3"/>
                </a:solidFill>
                <a:latin typeface="Cambria" panose="02040503050406030204" pitchFamily="18" charset="0"/>
              </a:rPr>
              <a:t> </a:t>
            </a:r>
          </a:p>
          <a:p>
            <a:pPr marL="0" indent="0">
              <a:buNone/>
            </a:pPr>
            <a:r>
              <a:rPr lang="es-UY" altLang="es-MX" sz="2000" b="1" dirty="0" smtClean="0">
                <a:latin typeface="Cambria" panose="02040503050406030204" pitchFamily="18" charset="0"/>
              </a:rPr>
              <a:t>		2da Sesión		 Intervención 																			</a:t>
            </a:r>
            <a:r>
              <a:rPr lang="es-UY" altLang="es-MX" sz="2000" b="1" u="sng" dirty="0" smtClean="0">
                <a:solidFill>
                  <a:schemeClr val="accent1">
                    <a:lumMod val="75000"/>
                  </a:schemeClr>
                </a:solidFill>
                <a:latin typeface="Cambria" panose="02040503050406030204" pitchFamily="18" charset="0"/>
              </a:rPr>
              <a:t>tempranahttp</a:t>
            </a:r>
            <a:r>
              <a:rPr lang="es-UY" altLang="es-MX" sz="2000" b="1" u="sng" dirty="0">
                <a:solidFill>
                  <a:schemeClr val="accent1">
                    <a:lumMod val="75000"/>
                  </a:schemeClr>
                </a:solidFill>
                <a:latin typeface="Cambria" panose="02040503050406030204" pitchFamily="18" charset="0"/>
              </a:rPr>
              <a:t>://</a:t>
            </a:r>
            <a:r>
              <a:rPr lang="es-UY" altLang="es-MX" sz="2000" b="1" u="sng" dirty="0" smtClean="0">
                <a:solidFill>
                  <a:schemeClr val="accent1">
                    <a:lumMod val="75000"/>
                  </a:schemeClr>
                </a:solidFill>
                <a:latin typeface="Cambria" panose="02040503050406030204" pitchFamily="18" charset="0"/>
              </a:rPr>
              <a:t>hknc.adobeconnect.com/p5shdu3qz71/  </a:t>
            </a:r>
          </a:p>
          <a:p>
            <a:pPr marL="0" indent="0" eaLnBrk="1" hangingPunct="1">
              <a:buNone/>
            </a:pPr>
            <a:r>
              <a:rPr lang="es-UY" altLang="es-MX" sz="2000" b="1" dirty="0" smtClean="0">
                <a:latin typeface="Cambria" panose="02040503050406030204" pitchFamily="18" charset="0"/>
              </a:rPr>
              <a:t>		3ra Sesión		 Transiciones en la vida del estudiante</a:t>
            </a:r>
            <a:endParaRPr lang="en-US" altLang="es-MX" sz="2000" b="1" dirty="0">
              <a:latin typeface="Cambria" panose="02040503050406030204" pitchFamily="18" charset="0"/>
            </a:endParaRPr>
          </a:p>
          <a:p>
            <a:pPr marL="0" indent="0" algn="ctr" eaLnBrk="1" hangingPunct="1">
              <a:buNone/>
            </a:pPr>
            <a:r>
              <a:rPr lang="en-US" altLang="es-MX" sz="1800" b="1" dirty="0" smtClean="0">
                <a:solidFill>
                  <a:srgbClr val="C00000"/>
                </a:solidFill>
                <a:latin typeface="Cambria" panose="02040503050406030204" pitchFamily="18" charset="0"/>
              </a:rPr>
              <a:t>LE AGRADECEMOS NOS AYUDE A SEGUIR OFRECIENDO ESTE TIPO DE PRESENTACIONES COMPLETANDO LA SIGUIENTE EVALUACION: </a:t>
            </a:r>
          </a:p>
          <a:p>
            <a:pPr marL="0" indent="0" algn="ctr">
              <a:buNone/>
            </a:pPr>
            <a:r>
              <a:rPr lang="en-US" sz="2000" b="1" u="sng" dirty="0">
                <a:latin typeface="Cambria" panose="02040503050406030204" pitchFamily="18" charset="0"/>
                <a:hlinkClick r:id="rId4"/>
              </a:rPr>
              <a:t>http://www.surveygizmo.com/s3/2156460/Webinar-en-Espanol-Transiciones-060615</a:t>
            </a:r>
            <a:endParaRPr lang="es-UY" sz="2000" b="1" dirty="0">
              <a:latin typeface="Cambria" panose="02040503050406030204" pitchFamily="18" charset="0"/>
            </a:endParaRPr>
          </a:p>
          <a:p>
            <a:pPr marL="0" indent="0" algn="ctr" eaLnBrk="1" hangingPunct="1">
              <a:buNone/>
            </a:pPr>
            <a:endParaRPr lang="en-US" altLang="es-MX" sz="1800" b="1" dirty="0" smtClean="0">
              <a:solidFill>
                <a:srgbClr val="C00000"/>
              </a:solidFill>
              <a:latin typeface="Cambria" panose="02040503050406030204" pitchFamily="18" charset="0"/>
            </a:endParaRPr>
          </a:p>
          <a:p>
            <a:endParaRPr lang="es-UY" sz="1800" b="1" dirty="0"/>
          </a:p>
        </p:txBody>
      </p:sp>
      <p:sp>
        <p:nvSpPr>
          <p:cNvPr id="5124" name="Text Box 1027"/>
          <p:cNvSpPr txBox="1">
            <a:spLocks noChangeArrowheads="1"/>
          </p:cNvSpPr>
          <p:nvPr/>
        </p:nvSpPr>
        <p:spPr bwMode="auto">
          <a:xfrm>
            <a:off x="838201" y="635038"/>
            <a:ext cx="10515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s-MX" sz="4000" b="1" dirty="0" smtClean="0">
                <a:latin typeface="Cambria" panose="02040503050406030204" pitchFamily="18" charset="0"/>
              </a:rPr>
              <a:t>WEBINARS</a:t>
            </a:r>
          </a:p>
          <a:p>
            <a:pPr algn="ctr" eaLnBrk="1" hangingPunct="1">
              <a:lnSpc>
                <a:spcPct val="100000"/>
              </a:lnSpc>
              <a:spcBef>
                <a:spcPct val="50000"/>
              </a:spcBef>
              <a:buFontTx/>
              <a:buNone/>
            </a:pPr>
            <a:r>
              <a:rPr lang="en-US" altLang="es-MX" sz="2400" b="1" dirty="0" smtClean="0">
                <a:latin typeface="Cambria" panose="02040503050406030204" pitchFamily="18" charset="0"/>
              </a:rPr>
              <a:t>TODOS LOS WEBINARS HAN SIDO GRABADOS, Y SI UD. DESEA VOLVER A VERLOS PUEDE ACCEDER A LA SIGUIENTE INFORMACION:</a:t>
            </a:r>
            <a:endParaRPr lang="en-US" altLang="es-MX" sz="4000" dirty="0">
              <a:latin typeface="Cambria" panose="02040503050406030204" pitchFamily="18" charset="0"/>
            </a:endParaRPr>
          </a:p>
        </p:txBody>
      </p:sp>
      <p:sp>
        <p:nvSpPr>
          <p:cNvPr id="2" name="Footer Placeholder 1"/>
          <p:cNvSpPr>
            <a:spLocks noGrp="1"/>
          </p:cNvSpPr>
          <p:nvPr>
            <p:ph type="ftr" sz="quarter" idx="11"/>
          </p:nvPr>
        </p:nvSpPr>
        <p:spPr>
          <a:xfrm>
            <a:off x="515919" y="6403711"/>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pPr algn="ctr" eaLnBrk="1" hangingPunct="1"/>
            <a:r>
              <a:rPr lang="en-US" altLang="es-MX" sz="4000" b="1" dirty="0" smtClean="0">
                <a:latin typeface="Cambria" panose="02040503050406030204" pitchFamily="18" charset="0"/>
              </a:rPr>
              <a:t>AGRADECIMIENTOS ESPECIALES</a:t>
            </a:r>
          </a:p>
        </p:txBody>
      </p:sp>
      <p:sp>
        <p:nvSpPr>
          <p:cNvPr id="6" name="Content Placeholder 5"/>
          <p:cNvSpPr>
            <a:spLocks noGrp="1"/>
          </p:cNvSpPr>
          <p:nvPr>
            <p:ph sz="half" idx="1"/>
          </p:nvPr>
        </p:nvSpPr>
        <p:spPr>
          <a:xfrm>
            <a:off x="1298448" y="2560320"/>
            <a:ext cx="9479480" cy="2986041"/>
          </a:xfrm>
        </p:spPr>
        <p:txBody>
          <a:bodyPr/>
          <a:lstStyle/>
          <a:p>
            <a:pPr>
              <a:spcBef>
                <a:spcPts val="0"/>
              </a:spcBef>
              <a:spcAft>
                <a:spcPts val="0"/>
              </a:spcAft>
            </a:pPr>
            <a:r>
              <a:rPr lang="es-UY" dirty="0" smtClean="0">
                <a:latin typeface="Cambria" panose="02040503050406030204" pitchFamily="18" charset="0"/>
              </a:rPr>
              <a:t>NCDB</a:t>
            </a:r>
          </a:p>
          <a:p>
            <a:pPr>
              <a:spcBef>
                <a:spcPts val="0"/>
              </a:spcBef>
              <a:spcAft>
                <a:spcPts val="0"/>
              </a:spcAft>
            </a:pPr>
            <a:r>
              <a:rPr lang="es-UY" dirty="0" smtClean="0">
                <a:latin typeface="Cambria" panose="02040503050406030204" pitchFamily="18" charset="0"/>
              </a:rPr>
              <a:t>NFADB</a:t>
            </a:r>
          </a:p>
          <a:p>
            <a:pPr>
              <a:spcBef>
                <a:spcPts val="0"/>
              </a:spcBef>
              <a:spcAft>
                <a:spcPts val="0"/>
              </a:spcAft>
            </a:pPr>
            <a:r>
              <a:rPr lang="es-UY" dirty="0" smtClean="0">
                <a:latin typeface="Cambria" panose="02040503050406030204" pitchFamily="18" charset="0"/>
              </a:rPr>
              <a:t>CDBS</a:t>
            </a:r>
          </a:p>
          <a:p>
            <a:pPr>
              <a:spcBef>
                <a:spcPts val="0"/>
              </a:spcBef>
              <a:spcAft>
                <a:spcPts val="0"/>
              </a:spcAft>
            </a:pPr>
            <a:r>
              <a:rPr lang="es-UY" dirty="0" smtClean="0">
                <a:latin typeface="Cambria" panose="02040503050406030204" pitchFamily="18" charset="0"/>
              </a:rPr>
              <a:t>NYDBC</a:t>
            </a:r>
          </a:p>
          <a:p>
            <a:pPr>
              <a:spcBef>
                <a:spcPts val="0"/>
              </a:spcBef>
              <a:spcAft>
                <a:spcPts val="0"/>
              </a:spcAft>
            </a:pPr>
            <a:endParaRPr lang="es-UY" dirty="0">
              <a:latin typeface="Cambria" panose="02040503050406030204" pitchFamily="18" charset="0"/>
            </a:endParaRPr>
          </a:p>
          <a:p>
            <a:pPr>
              <a:spcBef>
                <a:spcPts val="0"/>
              </a:spcBef>
              <a:spcAft>
                <a:spcPts val="0"/>
              </a:spcAft>
            </a:pPr>
            <a:r>
              <a:rPr lang="es-UY" dirty="0" err="1" smtClean="0">
                <a:latin typeface="Cambria" panose="02040503050406030204" pitchFamily="18" charset="0"/>
              </a:rPr>
              <a:t>PTIs</a:t>
            </a:r>
            <a:endParaRPr lang="es-UY" dirty="0" smtClean="0">
              <a:latin typeface="Cambria" panose="02040503050406030204" pitchFamily="18" charset="0"/>
            </a:endParaRPr>
          </a:p>
          <a:p>
            <a:pPr>
              <a:spcBef>
                <a:spcPts val="0"/>
              </a:spcBef>
              <a:spcAft>
                <a:spcPts val="0"/>
              </a:spcAft>
            </a:pPr>
            <a:r>
              <a:rPr lang="es-UY" dirty="0" smtClean="0">
                <a:latin typeface="Cambria" panose="02040503050406030204" pitchFamily="18" charset="0"/>
              </a:rPr>
              <a:t>ESCUELAS &amp; PROGRAMAS QUE REUNIERON A LOS PADRES</a:t>
            </a:r>
          </a:p>
          <a:p>
            <a:pPr>
              <a:spcBef>
                <a:spcPts val="0"/>
              </a:spcBef>
              <a:spcAft>
                <a:spcPts val="0"/>
              </a:spcAft>
            </a:pPr>
            <a:endParaRPr lang="es-UY" dirty="0" smtClean="0"/>
          </a:p>
          <a:p>
            <a:endParaRPr lang="es-UY" dirty="0"/>
          </a:p>
        </p:txBody>
      </p:sp>
      <p:sp>
        <p:nvSpPr>
          <p:cNvPr id="2" name="Footer Placeholder 1"/>
          <p:cNvSpPr>
            <a:spLocks noGrp="1"/>
          </p:cNvSpPr>
          <p:nvPr>
            <p:ph type="ftr" sz="quarter" idx="11"/>
          </p:nvPr>
        </p:nvSpPr>
        <p:spPr>
          <a:xfrm>
            <a:off x="530905" y="6388721"/>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48</a:t>
            </a:fld>
            <a:endParaRPr lang="en-US"/>
          </a:p>
        </p:txBody>
      </p:sp>
      <p:sp>
        <p:nvSpPr>
          <p:cNvPr id="4" name="Rectangle 3"/>
          <p:cNvSpPr/>
          <p:nvPr/>
        </p:nvSpPr>
        <p:spPr>
          <a:xfrm>
            <a:off x="1295401" y="6378554"/>
            <a:ext cx="9482527" cy="461665"/>
          </a:xfrm>
          <a:prstGeom prst="rect">
            <a:avLst/>
          </a:prstGeom>
        </p:spPr>
        <p:txBody>
          <a:bodyPr wrap="square">
            <a:spAutoFit/>
          </a:bodyPr>
          <a:lstStyle/>
          <a:p>
            <a:pPr marL="0" indent="0">
              <a:buFont typeface="Arial" panose="020B0604020202020204" pitchFamily="34" charset="0"/>
              <a:buNone/>
              <a:defRPr/>
            </a:pPr>
            <a:r>
              <a:rPr lang="en-US" sz="2400" b="1" dirty="0" smtClean="0">
                <a:latin typeface="Cambria" panose="02040503050406030204" pitchFamily="18" charset="0"/>
              </a:rPr>
              <a:t> </a:t>
            </a:r>
            <a:r>
              <a:rPr lang="en-US" sz="2400" dirty="0" smtClean="0">
                <a:latin typeface="Cambria" panose="02040503050406030204" pitchFamily="18" charset="0"/>
              </a:rPr>
              <a:t>  </a:t>
            </a:r>
          </a:p>
        </p:txBody>
      </p:sp>
    </p:spTree>
    <p:extLst>
      <p:ext uri="{BB962C8B-B14F-4D97-AF65-F5344CB8AC3E}">
        <p14:creationId xmlns:p14="http://schemas.microsoft.com/office/powerpoint/2010/main" val="3355469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pPr algn="ctr" eaLnBrk="1" hangingPunct="1"/>
            <a:r>
              <a:rPr lang="en-US" altLang="es-MX" sz="4000" b="1" dirty="0" smtClean="0">
                <a:latin typeface="Cambria" panose="02040503050406030204" pitchFamily="18" charset="0"/>
              </a:rPr>
              <a:t>RECURSOS</a:t>
            </a:r>
          </a:p>
        </p:txBody>
      </p:sp>
      <p:sp>
        <p:nvSpPr>
          <p:cNvPr id="6" name="Content Placeholder 5"/>
          <p:cNvSpPr>
            <a:spLocks noGrp="1"/>
          </p:cNvSpPr>
          <p:nvPr>
            <p:ph sz="half" idx="1"/>
          </p:nvPr>
        </p:nvSpPr>
        <p:spPr>
          <a:xfrm>
            <a:off x="1298448" y="2564294"/>
            <a:ext cx="9479480" cy="3310390"/>
          </a:xfrm>
        </p:spPr>
        <p:txBody>
          <a:bodyPr>
            <a:normAutofit fontScale="92500" lnSpcReduction="20000"/>
          </a:bodyPr>
          <a:lstStyle/>
          <a:p>
            <a:r>
              <a:rPr lang="es-UY" dirty="0" smtClean="0">
                <a:latin typeface="Cambria" panose="02040503050406030204" pitchFamily="18" charset="0"/>
              </a:rPr>
              <a:t> </a:t>
            </a:r>
            <a:r>
              <a:rPr lang="en-US" dirty="0">
                <a:solidFill>
                  <a:schemeClr val="tx1">
                    <a:lumMod val="95000"/>
                  </a:schemeClr>
                </a:solidFill>
                <a:latin typeface="Cambria" pitchFamily="18" charset="0"/>
              </a:rPr>
              <a:t>Interdisciplinary Transition Team </a:t>
            </a:r>
            <a:r>
              <a:rPr lang="en-US" dirty="0" smtClean="0">
                <a:solidFill>
                  <a:schemeClr val="tx1">
                    <a:lumMod val="95000"/>
                  </a:schemeClr>
                </a:solidFill>
                <a:latin typeface="Cambria" pitchFamily="18" charset="0"/>
              </a:rPr>
              <a:t>Initiative ~ </a:t>
            </a:r>
            <a:r>
              <a:rPr lang="en-US" dirty="0" smtClean="0">
                <a:latin typeface="Cambria" pitchFamily="18" charset="0"/>
              </a:rPr>
              <a:t>Chris </a:t>
            </a:r>
            <a:r>
              <a:rPr lang="en-US" dirty="0">
                <a:latin typeface="Cambria" pitchFamily="18" charset="0"/>
              </a:rPr>
              <a:t>Russell</a:t>
            </a:r>
            <a:r>
              <a:rPr lang="en-US" dirty="0" smtClean="0">
                <a:latin typeface="Cambria" pitchFamily="18" charset="0"/>
              </a:rPr>
              <a:t>,</a:t>
            </a:r>
          </a:p>
          <a:p>
            <a:r>
              <a:rPr lang="en-US" dirty="0">
                <a:solidFill>
                  <a:schemeClr val="tx1">
                    <a:lumMod val="95000"/>
                  </a:schemeClr>
                </a:solidFill>
                <a:latin typeface="Cambria" pitchFamily="18" charset="0"/>
              </a:rPr>
              <a:t>Interdisciplinary Transition Team </a:t>
            </a:r>
            <a:r>
              <a:rPr lang="en-US" dirty="0" smtClean="0">
                <a:solidFill>
                  <a:schemeClr val="tx1">
                    <a:lumMod val="95000"/>
                  </a:schemeClr>
                </a:solidFill>
                <a:latin typeface="Cambria" pitchFamily="18" charset="0"/>
              </a:rPr>
              <a:t>Initiative ~ Susanne Morgan 2005</a:t>
            </a:r>
          </a:p>
          <a:p>
            <a:r>
              <a:rPr lang="en-US" dirty="0" smtClean="0">
                <a:latin typeface="Cambria" pitchFamily="18" charset="0"/>
              </a:rPr>
              <a:t>NYDBC</a:t>
            </a:r>
            <a:r>
              <a:rPr lang="es-UY" dirty="0">
                <a:latin typeface="Cambria" pitchFamily="18" charset="0"/>
              </a:rPr>
              <a:t> </a:t>
            </a:r>
            <a:r>
              <a:rPr lang="en-US" dirty="0" smtClean="0">
                <a:latin typeface="Cambria" pitchFamily="18" charset="0"/>
              </a:rPr>
              <a:t>Professional </a:t>
            </a:r>
            <a:r>
              <a:rPr lang="en-US" dirty="0">
                <a:latin typeface="Cambria" pitchFamily="18" charset="0"/>
              </a:rPr>
              <a:t>Development Webinar </a:t>
            </a:r>
            <a:r>
              <a:rPr lang="en-US" dirty="0" smtClean="0">
                <a:latin typeface="Cambria" pitchFamily="18" charset="0"/>
              </a:rPr>
              <a:t>Series on</a:t>
            </a:r>
            <a:r>
              <a:rPr lang="es-UY" dirty="0" smtClean="0">
                <a:latin typeface="Cambria" pitchFamily="18" charset="0"/>
              </a:rPr>
              <a:t> </a:t>
            </a:r>
            <a:r>
              <a:rPr lang="en-US" dirty="0" smtClean="0">
                <a:latin typeface="Cambria" pitchFamily="18" charset="0"/>
              </a:rPr>
              <a:t>Deaf-Blindness  ~ Sam Morgan, Susanne Morgan, Clara Berg, Emma Nelson – Webinar series 2013</a:t>
            </a:r>
          </a:p>
          <a:p>
            <a:r>
              <a:rPr lang="en-US" dirty="0" smtClean="0">
                <a:latin typeface="Cambria" pitchFamily="18" charset="0"/>
              </a:rPr>
              <a:t>Disabilities Rights California </a:t>
            </a:r>
          </a:p>
          <a:p>
            <a:pPr fontAlgn="base">
              <a:spcBef>
                <a:spcPct val="0"/>
              </a:spcBef>
              <a:spcAft>
                <a:spcPct val="0"/>
              </a:spcAft>
              <a:defRPr/>
            </a:pPr>
            <a:r>
              <a:rPr lang="en-US" dirty="0" smtClean="0">
                <a:latin typeface="Cambria" pitchFamily="18" charset="0"/>
              </a:rPr>
              <a:t>“Transition Planning Guidebook for Young Adults who are </a:t>
            </a:r>
            <a:r>
              <a:rPr lang="en-US" dirty="0" err="1" smtClean="0">
                <a:latin typeface="Cambria" pitchFamily="18" charset="0"/>
              </a:rPr>
              <a:t>Deafblind</a:t>
            </a:r>
            <a:r>
              <a:rPr lang="en-US" dirty="0" smtClean="0">
                <a:latin typeface="Cambria" pitchFamily="18" charset="0"/>
              </a:rPr>
              <a:t>” drafted by the New York State Transition Partnership for Children and Youth who are Deaf-blind</a:t>
            </a:r>
          </a:p>
          <a:p>
            <a:endParaRPr lang="es-UY" sz="2000" dirty="0">
              <a:latin typeface="Cambria" panose="02040503050406030204" pitchFamily="18" charset="0"/>
            </a:endParaRPr>
          </a:p>
          <a:p>
            <a:endParaRPr lang="es-UY" dirty="0" smtClean="0"/>
          </a:p>
          <a:p>
            <a:endParaRPr lang="es-UY" dirty="0"/>
          </a:p>
        </p:txBody>
      </p:sp>
      <p:sp>
        <p:nvSpPr>
          <p:cNvPr id="2" name="Footer Placeholder 1"/>
          <p:cNvSpPr>
            <a:spLocks noGrp="1"/>
          </p:cNvSpPr>
          <p:nvPr>
            <p:ph type="ftr" sz="quarter" idx="11"/>
          </p:nvPr>
        </p:nvSpPr>
        <p:spPr>
          <a:xfrm>
            <a:off x="530905" y="6388721"/>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49</a:t>
            </a:fld>
            <a:endParaRPr lang="en-US"/>
          </a:p>
        </p:txBody>
      </p:sp>
      <p:sp>
        <p:nvSpPr>
          <p:cNvPr id="4" name="Rectangle 3"/>
          <p:cNvSpPr/>
          <p:nvPr/>
        </p:nvSpPr>
        <p:spPr>
          <a:xfrm>
            <a:off x="1295401" y="6378554"/>
            <a:ext cx="9482527" cy="461665"/>
          </a:xfrm>
          <a:prstGeom prst="rect">
            <a:avLst/>
          </a:prstGeom>
        </p:spPr>
        <p:txBody>
          <a:bodyPr wrap="square">
            <a:spAutoFit/>
          </a:bodyPr>
          <a:lstStyle/>
          <a:p>
            <a:pPr marL="0" indent="0">
              <a:buFont typeface="Arial" panose="020B0604020202020204" pitchFamily="34" charset="0"/>
              <a:buNone/>
              <a:defRPr/>
            </a:pPr>
            <a:r>
              <a:rPr lang="en-US" sz="2400" b="1" dirty="0" smtClean="0">
                <a:latin typeface="Cambria" panose="02040503050406030204" pitchFamily="18" charset="0"/>
              </a:rPr>
              <a:t> </a:t>
            </a:r>
            <a:r>
              <a:rPr lang="en-US" sz="2400" dirty="0" smtClean="0">
                <a:latin typeface="Cambria" panose="02040503050406030204" pitchFamily="18" charset="0"/>
              </a:rPr>
              <a:t>  </a:t>
            </a:r>
          </a:p>
        </p:txBody>
      </p:sp>
    </p:spTree>
    <p:extLst>
      <p:ext uri="{BB962C8B-B14F-4D97-AF65-F5344CB8AC3E}">
        <p14:creationId xmlns:p14="http://schemas.microsoft.com/office/powerpoint/2010/main" val="2486249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1295402" y="270166"/>
            <a:ext cx="9601196" cy="2285999"/>
          </a:xfrm>
        </p:spPr>
        <p:txBody>
          <a:bodyPr>
            <a:noAutofit/>
          </a:bodyPr>
          <a:lstStyle/>
          <a:p>
            <a:pPr algn="l"/>
            <a:r>
              <a:rPr lang="es-UY" altLang="es-MX" sz="3200" dirty="0" smtClean="0">
                <a:latin typeface="Cambria" panose="02040503050406030204" pitchFamily="18" charset="0"/>
              </a:rPr>
              <a:t>                               </a:t>
            </a:r>
            <a:r>
              <a:rPr lang="es-UY" altLang="es-MX" sz="4000" b="1" dirty="0" smtClean="0">
                <a:latin typeface="Cambria" panose="02040503050406030204" pitchFamily="18" charset="0"/>
              </a:rPr>
              <a:t>TRANSICIONES</a:t>
            </a:r>
            <a:r>
              <a:rPr lang="es-UY" altLang="es-MX" sz="4000" dirty="0" smtClean="0">
                <a:latin typeface="Cambria" panose="02040503050406030204" pitchFamily="18" charset="0"/>
              </a:rPr>
              <a:t/>
            </a:r>
            <a:br>
              <a:rPr lang="es-UY" altLang="es-MX" sz="4000" dirty="0" smtClean="0">
                <a:latin typeface="Cambria" panose="02040503050406030204" pitchFamily="18" charset="0"/>
              </a:rPr>
            </a:br>
            <a:r>
              <a:rPr lang="es-UY" altLang="es-MX" sz="3200" b="1" dirty="0" smtClean="0">
                <a:latin typeface="Cambria" panose="02040503050406030204" pitchFamily="18" charset="0"/>
              </a:rPr>
              <a:t>ESTUDIANTE TIPICO</a:t>
            </a:r>
            <a:r>
              <a:rPr lang="es-UY" altLang="es-MX" sz="3200" dirty="0" smtClean="0">
                <a:latin typeface="Cambria" panose="02040503050406030204" pitchFamily="18" charset="0"/>
              </a:rPr>
              <a:t>			   </a:t>
            </a:r>
            <a:r>
              <a:rPr lang="es-UY" altLang="es-MX" sz="3200" b="1" dirty="0" smtClean="0">
                <a:latin typeface="Cambria" panose="02040503050406030204" pitchFamily="18" charset="0"/>
              </a:rPr>
              <a:t>ESTUDIANTE CON SC</a:t>
            </a:r>
          </a:p>
        </p:txBody>
      </p:sp>
      <p:sp>
        <p:nvSpPr>
          <p:cNvPr id="7171" name="Rectangle 3"/>
          <p:cNvSpPr>
            <a:spLocks noGrp="1"/>
          </p:cNvSpPr>
          <p:nvPr>
            <p:ph sz="half" idx="1"/>
          </p:nvPr>
        </p:nvSpPr>
        <p:spPr>
          <a:xfrm>
            <a:off x="1298448" y="2444652"/>
            <a:ext cx="4718304" cy="3310128"/>
          </a:xfrm>
        </p:spPr>
        <p:txBody>
          <a:bodyPr>
            <a:normAutofit fontScale="32500" lnSpcReduction="20000"/>
          </a:bodyPr>
          <a:lstStyle/>
          <a:p>
            <a:pPr eaLnBrk="1" hangingPunct="1">
              <a:buNone/>
            </a:pPr>
            <a:endParaRPr lang="es-UY" altLang="es-MX" dirty="0" smtClean="0"/>
          </a:p>
          <a:p>
            <a:pPr eaLnBrk="1" hangingPunct="1"/>
            <a:r>
              <a:rPr lang="es-UY" altLang="es-MX" sz="6200" dirty="0" smtClean="0">
                <a:latin typeface="Cambria" pitchFamily="18" charset="0"/>
              </a:rPr>
              <a:t>Guardería (3-5)</a:t>
            </a:r>
          </a:p>
          <a:p>
            <a:pPr eaLnBrk="1" hangingPunct="1"/>
            <a:r>
              <a:rPr lang="es-UY" altLang="es-MX" sz="6200" dirty="0" smtClean="0">
                <a:latin typeface="Cambria" pitchFamily="18" charset="0"/>
              </a:rPr>
              <a:t>Kindergarten</a:t>
            </a:r>
          </a:p>
          <a:p>
            <a:pPr eaLnBrk="1" hangingPunct="1"/>
            <a:r>
              <a:rPr lang="es-UY" altLang="es-MX" sz="6200" dirty="0" smtClean="0">
                <a:latin typeface="Cambria" pitchFamily="18" charset="0"/>
              </a:rPr>
              <a:t>Escuela Primaria</a:t>
            </a:r>
          </a:p>
          <a:p>
            <a:pPr eaLnBrk="1" hangingPunct="1"/>
            <a:r>
              <a:rPr lang="es-UY" altLang="es-MX" sz="6200" dirty="0" smtClean="0">
                <a:latin typeface="Cambria" pitchFamily="18" charset="0"/>
              </a:rPr>
              <a:t>Escuela Secundaria</a:t>
            </a:r>
          </a:p>
          <a:p>
            <a:pPr eaLnBrk="1" hangingPunct="1"/>
            <a:r>
              <a:rPr lang="es-UY" altLang="es-MX" sz="6200" dirty="0" smtClean="0">
                <a:latin typeface="Cambria" pitchFamily="18" charset="0"/>
              </a:rPr>
              <a:t>Universidad</a:t>
            </a:r>
          </a:p>
          <a:p>
            <a:pPr eaLnBrk="1" hangingPunct="1"/>
            <a:r>
              <a:rPr lang="es-UY" altLang="es-MX" sz="6200" dirty="0" smtClean="0">
                <a:latin typeface="Cambria" pitchFamily="18" charset="0"/>
              </a:rPr>
              <a:t>Ocupación </a:t>
            </a:r>
          </a:p>
          <a:p>
            <a:pPr marL="0" indent="0" eaLnBrk="1" hangingPunct="1">
              <a:buNone/>
            </a:pPr>
            <a:endParaRPr lang="es-UY" altLang="es-MX" dirty="0" smtClean="0"/>
          </a:p>
          <a:p>
            <a:pPr eaLnBrk="1" hangingPunct="1"/>
            <a:endParaRPr lang="en-US" altLang="es-MX" dirty="0" smtClean="0"/>
          </a:p>
          <a:p>
            <a:pPr>
              <a:buFont typeface="Arial" panose="020B0604020202020204" pitchFamily="34" charset="0"/>
              <a:buNone/>
            </a:pPr>
            <a:endParaRPr lang="en-US" altLang="es-MX" dirty="0" smtClean="0"/>
          </a:p>
        </p:txBody>
      </p:sp>
      <p:sp>
        <p:nvSpPr>
          <p:cNvPr id="7" name="Content Placeholder 6"/>
          <p:cNvSpPr>
            <a:spLocks noGrp="1"/>
          </p:cNvSpPr>
          <p:nvPr>
            <p:ph sz="half" idx="2"/>
          </p:nvPr>
        </p:nvSpPr>
        <p:spPr>
          <a:xfrm>
            <a:off x="6463144" y="2241753"/>
            <a:ext cx="4436503" cy="4085302"/>
          </a:xfrm>
        </p:spPr>
        <p:txBody>
          <a:bodyPr>
            <a:normAutofit fontScale="32500" lnSpcReduction="20000"/>
          </a:bodyPr>
          <a:lstStyle/>
          <a:p>
            <a:endParaRPr lang="en-US" altLang="es-MX" dirty="0" smtClean="0"/>
          </a:p>
          <a:p>
            <a:r>
              <a:rPr lang="es-UY" altLang="es-MX" sz="6200" dirty="0" smtClean="0">
                <a:latin typeface="Cambria" pitchFamily="18" charset="0"/>
              </a:rPr>
              <a:t>Intervención Temprana</a:t>
            </a:r>
          </a:p>
          <a:p>
            <a:r>
              <a:rPr lang="es-UY" altLang="es-MX" sz="6200" dirty="0" smtClean="0">
                <a:latin typeface="Cambria" pitchFamily="18" charset="0"/>
              </a:rPr>
              <a:t>3-5</a:t>
            </a:r>
          </a:p>
          <a:p>
            <a:r>
              <a:rPr lang="es-UY" altLang="es-MX" sz="6200" dirty="0" smtClean="0">
                <a:latin typeface="Cambria" pitchFamily="18" charset="0"/>
              </a:rPr>
              <a:t>Pre Kínder</a:t>
            </a:r>
          </a:p>
          <a:p>
            <a:r>
              <a:rPr lang="es-UY" altLang="es-MX" sz="6200" dirty="0" smtClean="0">
                <a:latin typeface="Cambria" pitchFamily="18" charset="0"/>
              </a:rPr>
              <a:t>Kindergarten</a:t>
            </a:r>
          </a:p>
          <a:p>
            <a:r>
              <a:rPr lang="es-UY" altLang="es-MX" sz="6200" dirty="0" smtClean="0">
                <a:latin typeface="Cambria" pitchFamily="18" charset="0"/>
              </a:rPr>
              <a:t>Escuela Primaria</a:t>
            </a:r>
          </a:p>
          <a:p>
            <a:r>
              <a:rPr lang="es-UY" altLang="es-MX" sz="6200" dirty="0" smtClean="0">
                <a:latin typeface="Cambria" pitchFamily="18" charset="0"/>
              </a:rPr>
              <a:t>Escuela Secundaria</a:t>
            </a:r>
          </a:p>
          <a:p>
            <a:r>
              <a:rPr lang="es-UY" altLang="es-MX" sz="6200" dirty="0" smtClean="0">
                <a:latin typeface="Cambria" pitchFamily="18" charset="0"/>
              </a:rPr>
              <a:t>Universidad</a:t>
            </a:r>
          </a:p>
          <a:p>
            <a:r>
              <a:rPr lang="es-UY" altLang="es-MX" sz="6200" dirty="0" smtClean="0">
                <a:latin typeface="Cambria" pitchFamily="18" charset="0"/>
              </a:rPr>
              <a:t>Ocupación</a:t>
            </a:r>
          </a:p>
          <a:p>
            <a:r>
              <a:rPr lang="es-UY" altLang="es-MX" sz="6200" dirty="0" smtClean="0">
                <a:latin typeface="Cambria" pitchFamily="18" charset="0"/>
              </a:rPr>
              <a:t>Rehabilitación Vocacional </a:t>
            </a:r>
          </a:p>
          <a:p>
            <a:r>
              <a:rPr lang="es-UY" altLang="es-MX" sz="6200" dirty="0" smtClean="0">
                <a:latin typeface="Cambria" pitchFamily="18" charset="0"/>
              </a:rPr>
              <a:t>Programa Diario</a:t>
            </a:r>
          </a:p>
          <a:p>
            <a:pPr>
              <a:buNone/>
            </a:pPr>
            <a:endParaRPr lang="en-US" dirty="0"/>
          </a:p>
        </p:txBody>
      </p:sp>
      <p:sp>
        <p:nvSpPr>
          <p:cNvPr id="2" name="Footer Placeholder 1"/>
          <p:cNvSpPr>
            <a:spLocks noGrp="1"/>
          </p:cNvSpPr>
          <p:nvPr>
            <p:ph type="ftr" sz="quarter" idx="11"/>
          </p:nvPr>
        </p:nvSpPr>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5</a:t>
            </a:fld>
            <a:endParaRPr lang="en-US"/>
          </a:p>
        </p:txBody>
      </p:sp>
      <p:pic>
        <p:nvPicPr>
          <p:cNvPr id="8" name="Picture 1028" descr="C:\Users\grg\Pictures\P_IEPs_esH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0036" y="3099888"/>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9552292" y="2247254"/>
            <a:ext cx="2009441" cy="6262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lumMod val="50000"/>
                  </a:schemeClr>
                </a:solidFill>
              </a:rPr>
              <a:t>IFSP</a:t>
            </a:r>
            <a:endParaRPr lang="en-US" sz="2800" b="1" dirty="0">
              <a:solidFill>
                <a:schemeClr val="accent4">
                  <a:lumMod val="50000"/>
                </a:schemeClr>
              </a:solidFill>
            </a:endParaRPr>
          </a:p>
        </p:txBody>
      </p:sp>
      <p:sp>
        <p:nvSpPr>
          <p:cNvPr id="10" name="Rounded Rectangle 9"/>
          <p:cNvSpPr/>
          <p:nvPr/>
        </p:nvSpPr>
        <p:spPr>
          <a:xfrm>
            <a:off x="9363856" y="4376328"/>
            <a:ext cx="2209800" cy="1016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lumMod val="50000"/>
                  </a:schemeClr>
                </a:solidFill>
              </a:rPr>
              <a:t>APOYO DE EQUIPO</a:t>
            </a:r>
            <a:endParaRPr lang="en-US" sz="2800" b="1" dirty="0">
              <a:solidFill>
                <a:schemeClr val="accent4">
                  <a:lumMod val="50000"/>
                </a:schemeClr>
              </a:solidFill>
            </a:endParaRPr>
          </a:p>
        </p:txBody>
      </p:sp>
      <p:pic>
        <p:nvPicPr>
          <p:cNvPr id="67586" name="Picture 2" descr="STEM in the elementary classroom"/>
          <p:cNvPicPr>
            <a:picLocks noChangeAspect="1" noChangeArrowheads="1"/>
          </p:cNvPicPr>
          <p:nvPr/>
        </p:nvPicPr>
        <p:blipFill>
          <a:blip r:embed="rId3" cstate="print"/>
          <a:srcRect/>
          <a:stretch>
            <a:fillRect/>
          </a:stretch>
        </p:blipFill>
        <p:spPr bwMode="auto">
          <a:xfrm>
            <a:off x="155575" y="-136525"/>
            <a:ext cx="9525" cy="9525"/>
          </a:xfrm>
          <a:prstGeom prst="rect">
            <a:avLst/>
          </a:prstGeom>
          <a:noFill/>
        </p:spPr>
      </p:pic>
      <p:pic>
        <p:nvPicPr>
          <p:cNvPr id="67588" name="Picture 4" descr="STEM in the elementary classroom"/>
          <p:cNvPicPr>
            <a:picLocks noChangeAspect="1" noChangeArrowheads="1"/>
          </p:cNvPicPr>
          <p:nvPr/>
        </p:nvPicPr>
        <p:blipFill>
          <a:blip r:embed="rId3" cstate="print"/>
          <a:srcRect/>
          <a:stretch>
            <a:fillRect/>
          </a:stretch>
        </p:blipFill>
        <p:spPr bwMode="auto">
          <a:xfrm>
            <a:off x="155575" y="-136525"/>
            <a:ext cx="9525" cy="9525"/>
          </a:xfrm>
          <a:prstGeom prst="rect">
            <a:avLst/>
          </a:prstGeom>
          <a:noFill/>
        </p:spPr>
      </p:pic>
      <p:pic>
        <p:nvPicPr>
          <p:cNvPr id="67590" name="Picture 6" descr="https://encrypted-tbn2.gstatic.com/images?q=tbn:ANd9GcQthBiq0MBnyfwFWnewM57w2DzmCXm2boIUGTSdHKTOKaLVPzpQS3X-U5x8"/>
          <p:cNvPicPr>
            <a:picLocks noChangeAspect="1" noChangeArrowheads="1"/>
          </p:cNvPicPr>
          <p:nvPr/>
        </p:nvPicPr>
        <p:blipFill>
          <a:blip r:embed="rId4" cstate="print"/>
          <a:srcRect/>
          <a:stretch>
            <a:fillRect/>
          </a:stretch>
        </p:blipFill>
        <p:spPr bwMode="auto">
          <a:xfrm>
            <a:off x="3137457" y="4188293"/>
            <a:ext cx="2305324" cy="1534089"/>
          </a:xfrm>
          <a:prstGeom prst="rect">
            <a:avLst/>
          </a:prstGeom>
          <a:noFill/>
          <a:effectLst>
            <a:softEdge rad="12700"/>
          </a:effectLst>
          <a:scene3d>
            <a:camera prst="orthographicFront"/>
            <a:lightRig rig="threePt" dir="t"/>
          </a:scene3d>
          <a:sp3d>
            <a:bevelT prst="relaxedInset"/>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latin typeface="Cambria" panose="02040503050406030204" pitchFamily="18" charset="0"/>
              </a:rPr>
              <a:t/>
            </a:r>
            <a:br>
              <a:rPr lang="en-US" b="1" dirty="0" smtClean="0">
                <a:latin typeface="Cambria" panose="02040503050406030204" pitchFamily="18" charset="0"/>
              </a:rPr>
            </a:br>
            <a:r>
              <a:rPr lang="en-US" b="1" dirty="0">
                <a:latin typeface="Cambria" panose="02040503050406030204" pitchFamily="18" charset="0"/>
              </a:rPr>
              <a:t/>
            </a:r>
            <a:br>
              <a:rPr lang="en-US" b="1" dirty="0">
                <a:latin typeface="Cambria" panose="02040503050406030204" pitchFamily="18" charset="0"/>
              </a:rPr>
            </a:br>
            <a:r>
              <a:rPr lang="en-US" b="1" dirty="0" smtClean="0">
                <a:latin typeface="Cambria" panose="02040503050406030204" pitchFamily="18" charset="0"/>
              </a:rPr>
              <a:t>MUCHAS GRACIAS POR SU PARTICIPACION</a:t>
            </a:r>
            <a:r>
              <a:rPr lang="en-US" sz="4000" b="1" dirty="0" smtClean="0">
                <a:latin typeface="Cambria" panose="02040503050406030204" pitchFamily="18" charset="0"/>
              </a:rPr>
              <a:t/>
            </a:r>
            <a:br>
              <a:rPr lang="en-US" sz="4000" b="1" dirty="0" smtClean="0">
                <a:latin typeface="Cambria" panose="02040503050406030204" pitchFamily="18" charset="0"/>
              </a:rPr>
            </a:br>
            <a:r>
              <a:rPr lang="en-US" sz="4000" b="1" dirty="0">
                <a:latin typeface="Cambria" panose="02040503050406030204" pitchFamily="18" charset="0"/>
              </a:rPr>
              <a:t/>
            </a:r>
            <a:br>
              <a:rPr lang="en-US" sz="4000" b="1" dirty="0">
                <a:latin typeface="Cambria" panose="02040503050406030204" pitchFamily="18" charset="0"/>
              </a:rPr>
            </a:br>
            <a:endParaRPr lang="es-UY" sz="4000" b="1" dirty="0">
              <a:latin typeface="Cambria" panose="02040503050406030204" pitchFamily="18" charset="0"/>
            </a:endParaRPr>
          </a:p>
        </p:txBody>
      </p:sp>
      <p:sp>
        <p:nvSpPr>
          <p:cNvPr id="9" name="Text Placeholder 8"/>
          <p:cNvSpPr>
            <a:spLocks noGrp="1"/>
          </p:cNvSpPr>
          <p:nvPr>
            <p:ph type="body" idx="1"/>
          </p:nvPr>
        </p:nvSpPr>
        <p:spPr>
          <a:xfrm>
            <a:off x="1295400" y="2658533"/>
            <a:ext cx="4718304" cy="2767906"/>
          </a:xfrm>
        </p:spPr>
        <p:txBody>
          <a:bodyPr/>
          <a:lstStyle/>
          <a:p>
            <a:r>
              <a:rPr lang="en-US" b="1" dirty="0" smtClean="0">
                <a:solidFill>
                  <a:schemeClr val="bg2">
                    <a:lumMod val="50000"/>
                  </a:schemeClr>
                </a:solidFill>
                <a:latin typeface="Cambria" panose="02040503050406030204" pitchFamily="18" charset="0"/>
              </a:rPr>
              <a:t>Myrna Medina</a:t>
            </a:r>
          </a:p>
          <a:p>
            <a:r>
              <a:rPr lang="en-US" sz="2400" b="1" i="1" dirty="0" err="1" smtClean="0">
                <a:solidFill>
                  <a:schemeClr val="bg2">
                    <a:lumMod val="50000"/>
                  </a:schemeClr>
                </a:solidFill>
                <a:latin typeface="Cambria" panose="02040503050406030204" pitchFamily="18" charset="0"/>
              </a:rPr>
              <a:t>Especialista</a:t>
            </a:r>
            <a:r>
              <a:rPr lang="en-US" sz="2400" b="1" i="1" dirty="0" smtClean="0">
                <a:solidFill>
                  <a:schemeClr val="bg2">
                    <a:lumMod val="50000"/>
                  </a:schemeClr>
                </a:solidFill>
                <a:latin typeface="Cambria" panose="02040503050406030204" pitchFamily="18" charset="0"/>
              </a:rPr>
              <a:t> de </a:t>
            </a:r>
            <a:r>
              <a:rPr lang="en-US" sz="2400" b="1" i="1" dirty="0" err="1" smtClean="0">
                <a:solidFill>
                  <a:schemeClr val="bg2">
                    <a:lumMod val="50000"/>
                  </a:schemeClr>
                </a:solidFill>
                <a:latin typeface="Cambria" panose="02040503050406030204" pitchFamily="18" charset="0"/>
              </a:rPr>
              <a:t>Familias</a:t>
            </a:r>
            <a:endParaRPr lang="en-US" sz="2400" b="1" i="1" dirty="0" smtClean="0">
              <a:solidFill>
                <a:schemeClr val="bg2">
                  <a:lumMod val="50000"/>
                </a:schemeClr>
              </a:solidFill>
              <a:latin typeface="Cambria" panose="02040503050406030204" pitchFamily="18" charset="0"/>
            </a:endParaRPr>
          </a:p>
          <a:p>
            <a:r>
              <a:rPr lang="en-US" sz="2400" b="1" i="1" dirty="0" smtClean="0">
                <a:solidFill>
                  <a:schemeClr val="bg2">
                    <a:lumMod val="50000"/>
                  </a:schemeClr>
                </a:solidFill>
                <a:latin typeface="Cambria" panose="02040503050406030204" pitchFamily="18" charset="0"/>
              </a:rPr>
              <a:t>California Deaf-Blind Services</a:t>
            </a:r>
          </a:p>
          <a:p>
            <a:r>
              <a:rPr lang="en-US" sz="2400" b="1" i="1" dirty="0" smtClean="0">
                <a:solidFill>
                  <a:schemeClr val="bg2">
                    <a:lumMod val="50000"/>
                  </a:schemeClr>
                </a:solidFill>
                <a:latin typeface="Cambria" panose="02040503050406030204" pitchFamily="18" charset="0"/>
                <a:hlinkClick r:id="rId2"/>
              </a:rPr>
              <a:t>medinam66@sbcglobal.net</a:t>
            </a:r>
            <a:r>
              <a:rPr lang="en-US" sz="2400" b="1" i="1" dirty="0" smtClean="0">
                <a:solidFill>
                  <a:schemeClr val="bg2">
                    <a:lumMod val="50000"/>
                  </a:schemeClr>
                </a:solidFill>
                <a:latin typeface="Cambria" panose="02040503050406030204" pitchFamily="18" charset="0"/>
              </a:rPr>
              <a:t> </a:t>
            </a:r>
          </a:p>
          <a:p>
            <a:endParaRPr lang="es-UY" b="1" dirty="0">
              <a:solidFill>
                <a:schemeClr val="accent1">
                  <a:lumMod val="75000"/>
                </a:schemeClr>
              </a:solidFill>
              <a:latin typeface="Cambria" panose="02040503050406030204" pitchFamily="18" charset="0"/>
            </a:endParaRPr>
          </a:p>
        </p:txBody>
      </p:sp>
      <p:sp>
        <p:nvSpPr>
          <p:cNvPr id="11" name="Text Placeholder 10"/>
          <p:cNvSpPr>
            <a:spLocks noGrp="1"/>
          </p:cNvSpPr>
          <p:nvPr>
            <p:ph type="body" sz="quarter" idx="3"/>
          </p:nvPr>
        </p:nvSpPr>
        <p:spPr>
          <a:xfrm>
            <a:off x="6180670" y="2658533"/>
            <a:ext cx="5151894" cy="2767906"/>
          </a:xfrm>
        </p:spPr>
        <p:txBody>
          <a:bodyPr/>
          <a:lstStyle/>
          <a:p>
            <a:r>
              <a:rPr lang="en-US" b="1" dirty="0" smtClean="0">
                <a:solidFill>
                  <a:schemeClr val="bg2">
                    <a:lumMod val="50000"/>
                  </a:schemeClr>
                </a:solidFill>
                <a:latin typeface="Cambria" panose="02040503050406030204" pitchFamily="18" charset="0"/>
              </a:rPr>
              <a:t>Clara Berg</a:t>
            </a:r>
          </a:p>
          <a:p>
            <a:r>
              <a:rPr lang="en-US" sz="2400" b="1" i="1" dirty="0" err="1" smtClean="0">
                <a:solidFill>
                  <a:schemeClr val="bg2">
                    <a:lumMod val="50000"/>
                  </a:schemeClr>
                </a:solidFill>
                <a:latin typeface="Cambria" panose="02040503050406030204" pitchFamily="18" charset="0"/>
              </a:rPr>
              <a:t>Especialista</a:t>
            </a:r>
            <a:r>
              <a:rPr lang="en-US" sz="2400" b="1" i="1" dirty="0" smtClean="0">
                <a:solidFill>
                  <a:schemeClr val="bg2">
                    <a:lumMod val="50000"/>
                  </a:schemeClr>
                </a:solidFill>
                <a:latin typeface="Cambria" panose="02040503050406030204" pitchFamily="18" charset="0"/>
              </a:rPr>
              <a:t> de </a:t>
            </a:r>
            <a:r>
              <a:rPr lang="en-US" sz="2400" b="1" i="1" dirty="0" err="1" smtClean="0">
                <a:solidFill>
                  <a:schemeClr val="bg2">
                    <a:lumMod val="50000"/>
                  </a:schemeClr>
                </a:solidFill>
                <a:latin typeface="Cambria" panose="02040503050406030204" pitchFamily="18" charset="0"/>
              </a:rPr>
              <a:t>Familias</a:t>
            </a:r>
            <a:endParaRPr lang="en-US" sz="2400" b="1" i="1" dirty="0" smtClean="0">
              <a:solidFill>
                <a:schemeClr val="bg2">
                  <a:lumMod val="50000"/>
                </a:schemeClr>
              </a:solidFill>
              <a:latin typeface="Cambria" panose="02040503050406030204" pitchFamily="18" charset="0"/>
            </a:endParaRPr>
          </a:p>
          <a:p>
            <a:r>
              <a:rPr lang="en-US" sz="2400" b="1" i="1" dirty="0" smtClean="0">
                <a:solidFill>
                  <a:schemeClr val="bg2">
                    <a:lumMod val="50000"/>
                  </a:schemeClr>
                </a:solidFill>
                <a:latin typeface="Cambria" panose="02040503050406030204" pitchFamily="18" charset="0"/>
              </a:rPr>
              <a:t>New York Deaf-Blind Collaborative</a:t>
            </a:r>
          </a:p>
          <a:p>
            <a:r>
              <a:rPr lang="en-US" sz="2400" b="1" i="1" dirty="0" smtClean="0">
                <a:latin typeface="Cambria" panose="02040503050406030204" pitchFamily="18" charset="0"/>
                <a:hlinkClick r:id="rId3"/>
              </a:rPr>
              <a:t>Clara.berg@qc.cuny.edu</a:t>
            </a:r>
            <a:r>
              <a:rPr lang="en-US" sz="2400" b="1" i="1" dirty="0" smtClean="0">
                <a:latin typeface="Cambria" panose="02040503050406030204" pitchFamily="18" charset="0"/>
              </a:rPr>
              <a:t>  </a:t>
            </a:r>
          </a:p>
          <a:p>
            <a:endParaRPr lang="es-UY" b="1" dirty="0">
              <a:latin typeface="Cambria" panose="02040503050406030204" pitchFamily="18" charset="0"/>
            </a:endParaRPr>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BE8F70AF-DE9F-4AC9-99A8-654B23814D38}" type="slidenum">
              <a:rPr lang="en-US" smtClean="0"/>
              <a:pPr>
                <a:defRPr/>
              </a:pPr>
              <a:t>50</a:t>
            </a:fld>
            <a:endParaRPr lang="en-US"/>
          </a:p>
        </p:txBody>
      </p:sp>
    </p:spTree>
    <p:extLst>
      <p:ext uri="{BB962C8B-B14F-4D97-AF65-F5344CB8AC3E}">
        <p14:creationId xmlns:p14="http://schemas.microsoft.com/office/powerpoint/2010/main" val="2687893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latin typeface="Cambria" panose="02040503050406030204" pitchFamily="18" charset="0"/>
              </a:rPr>
              <a:t/>
            </a:r>
            <a:br>
              <a:rPr lang="en-US" b="1" dirty="0" smtClean="0">
                <a:latin typeface="Cambria" panose="02040503050406030204" pitchFamily="18" charset="0"/>
              </a:rPr>
            </a:br>
            <a:r>
              <a:rPr lang="en-US" b="1" dirty="0">
                <a:latin typeface="Cambria" panose="02040503050406030204" pitchFamily="18" charset="0"/>
              </a:rPr>
              <a:t/>
            </a:r>
            <a:br>
              <a:rPr lang="en-US" b="1" dirty="0">
                <a:latin typeface="Cambria" panose="02040503050406030204" pitchFamily="18" charset="0"/>
              </a:rPr>
            </a:br>
            <a:r>
              <a:rPr lang="en-US" b="1" dirty="0" smtClean="0">
                <a:latin typeface="Cambria" panose="02040503050406030204" pitchFamily="18" charset="0"/>
              </a:rPr>
              <a:t>MUCHAS GRACIAS POR SU PARTICIPACION</a:t>
            </a:r>
            <a:r>
              <a:rPr lang="en-US" sz="4000" b="1" dirty="0" smtClean="0">
                <a:latin typeface="Cambria" panose="02040503050406030204" pitchFamily="18" charset="0"/>
              </a:rPr>
              <a:t/>
            </a:r>
            <a:br>
              <a:rPr lang="en-US" sz="4000" b="1" dirty="0" smtClean="0">
                <a:latin typeface="Cambria" panose="02040503050406030204" pitchFamily="18" charset="0"/>
              </a:rPr>
            </a:br>
            <a:r>
              <a:rPr lang="en-US" sz="4000" b="1" dirty="0">
                <a:latin typeface="Cambria" panose="02040503050406030204" pitchFamily="18" charset="0"/>
              </a:rPr>
              <a:t/>
            </a:r>
            <a:br>
              <a:rPr lang="en-US" sz="4000" b="1" dirty="0">
                <a:latin typeface="Cambria" panose="02040503050406030204" pitchFamily="18" charset="0"/>
              </a:rPr>
            </a:br>
            <a:endParaRPr lang="es-UY" sz="4000" b="1" dirty="0">
              <a:latin typeface="Cambria" panose="02040503050406030204" pitchFamily="18" charset="0"/>
            </a:endParaRPr>
          </a:p>
        </p:txBody>
      </p:sp>
      <p:sp>
        <p:nvSpPr>
          <p:cNvPr id="11" name="Text Placeholder 10"/>
          <p:cNvSpPr>
            <a:spLocks noGrp="1"/>
          </p:cNvSpPr>
          <p:nvPr>
            <p:ph type="body" sz="quarter" idx="3"/>
          </p:nvPr>
        </p:nvSpPr>
        <p:spPr>
          <a:xfrm>
            <a:off x="1576873" y="2882468"/>
            <a:ext cx="8901404" cy="2781214"/>
          </a:xfrm>
        </p:spPr>
        <p:txBody>
          <a:bodyPr/>
          <a:lstStyle/>
          <a:p>
            <a:pPr algn="ctr"/>
            <a:r>
              <a:rPr lang="en-US" altLang="es-MX" b="1" dirty="0">
                <a:solidFill>
                  <a:srgbClr val="C00000"/>
                </a:solidFill>
                <a:latin typeface="Cambria" panose="02040503050406030204" pitchFamily="18" charset="0"/>
              </a:rPr>
              <a:t>LE AGRADECEMOS NOS AYUDE A SEGUIR OFRECIENDO ESTE TIPO DE PRESENTACIONES COMPLETANDO LA SIGUIENTE EVALUACION: </a:t>
            </a:r>
          </a:p>
          <a:p>
            <a:pPr algn="ctr"/>
            <a:r>
              <a:rPr lang="en-US" sz="3200" b="1" u="sng" dirty="0">
                <a:latin typeface="Cambria" panose="02040503050406030204" pitchFamily="18" charset="0"/>
                <a:hlinkClick r:id="rId2"/>
              </a:rPr>
              <a:t>http://www.surveygizmo.com/s3/2156460/Webinar-en-Espanol-Transiciones-060615</a:t>
            </a:r>
            <a:endParaRPr lang="es-UY" sz="3200" b="1" dirty="0">
              <a:latin typeface="Cambria" panose="02040503050406030204" pitchFamily="18" charset="0"/>
            </a:endParaRPr>
          </a:p>
          <a:p>
            <a:endParaRPr lang="es-UY" b="1" dirty="0">
              <a:latin typeface="Cambria" panose="02040503050406030204" pitchFamily="18" charset="0"/>
            </a:endParaRPr>
          </a:p>
        </p:txBody>
      </p:sp>
      <p:sp>
        <p:nvSpPr>
          <p:cNvPr id="5" name="Footer Placeholder 4"/>
          <p:cNvSpPr>
            <a:spLocks noGrp="1"/>
          </p:cNvSpPr>
          <p:nvPr>
            <p:ph type="ftr" sz="quarter" idx="11"/>
          </p:nvPr>
        </p:nvSpPr>
        <p:spPr/>
        <p:txBody>
          <a:bodyPr/>
          <a:lstStyle/>
          <a:p>
            <a:pPr>
              <a:defRPr/>
            </a:pPr>
            <a:r>
              <a:rPr lang="en-US" smtClean="0"/>
              <a:t>Myrna Medina &amp; Clara Berg</a:t>
            </a:r>
            <a:endParaRPr lang="en-US"/>
          </a:p>
        </p:txBody>
      </p:sp>
      <p:sp>
        <p:nvSpPr>
          <p:cNvPr id="6" name="Slide Number Placeholder 5"/>
          <p:cNvSpPr>
            <a:spLocks noGrp="1"/>
          </p:cNvSpPr>
          <p:nvPr>
            <p:ph type="sldNum" sz="quarter" idx="12"/>
          </p:nvPr>
        </p:nvSpPr>
        <p:spPr/>
        <p:txBody>
          <a:bodyPr/>
          <a:lstStyle/>
          <a:p>
            <a:pPr>
              <a:defRPr/>
            </a:pPr>
            <a:fld id="{BE8F70AF-DE9F-4AC9-99A8-654B23814D38}" type="slidenum">
              <a:rPr lang="en-US" smtClean="0"/>
              <a:pPr>
                <a:defRPr/>
              </a:pPr>
              <a:t>51</a:t>
            </a:fld>
            <a:endParaRPr lang="en-US"/>
          </a:p>
        </p:txBody>
      </p:sp>
    </p:spTree>
    <p:extLst>
      <p:ext uri="{BB962C8B-B14F-4D97-AF65-F5344CB8AC3E}">
        <p14:creationId xmlns:p14="http://schemas.microsoft.com/office/powerpoint/2010/main" val="58067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926659"/>
            <a:ext cx="10515600" cy="722256"/>
          </a:xfrm>
        </p:spPr>
        <p:txBody>
          <a:bodyPr>
            <a:normAutofit fontScale="90000"/>
          </a:bodyPr>
          <a:lstStyle/>
          <a:p>
            <a:pPr algn="ctr" eaLnBrk="1" hangingPunct="1"/>
            <a:r>
              <a:rPr lang="en-US" altLang="es-MX" dirty="0" smtClean="0"/>
              <a:t> </a:t>
            </a:r>
            <a:r>
              <a:rPr lang="es-UY" altLang="es-MX" b="1" dirty="0" smtClean="0">
                <a:latin typeface="Cambria" panose="02040503050406030204" pitchFamily="18" charset="0"/>
              </a:rPr>
              <a:t>PRIMERAS TRANSICIONES</a:t>
            </a:r>
          </a:p>
        </p:txBody>
      </p:sp>
      <p:sp>
        <p:nvSpPr>
          <p:cNvPr id="8195" name="Content Placeholder 2"/>
          <p:cNvSpPr>
            <a:spLocks noGrp="1"/>
          </p:cNvSpPr>
          <p:nvPr>
            <p:ph idx="1"/>
          </p:nvPr>
        </p:nvSpPr>
        <p:spPr>
          <a:xfrm>
            <a:off x="838200" y="2533338"/>
            <a:ext cx="10515600" cy="3715062"/>
          </a:xfrm>
        </p:spPr>
        <p:txBody>
          <a:bodyPr>
            <a:noAutofit/>
          </a:bodyPr>
          <a:lstStyle/>
          <a:p>
            <a:pPr marL="0" indent="0" algn="ctr">
              <a:buNone/>
            </a:pPr>
            <a:r>
              <a:rPr lang="en-US" altLang="es-MX" dirty="0" smtClean="0">
                <a:latin typeface="Cambria" panose="02040503050406030204" pitchFamily="18" charset="0"/>
              </a:rPr>
              <a:t> </a:t>
            </a:r>
            <a:r>
              <a:rPr lang="es-UY" altLang="es-MX" dirty="0" smtClean="0">
                <a:latin typeface="Cambria" panose="02040503050406030204" pitchFamily="18" charset="0"/>
              </a:rPr>
              <a:t>INTERVENCION TEMPRANA (AGENCIA/HOGAR)</a:t>
            </a:r>
          </a:p>
          <a:p>
            <a:pPr marL="0" indent="0" algn="ctr">
              <a:buNone/>
            </a:pPr>
            <a:endParaRPr lang="es-UY" altLang="es-MX" dirty="0" smtClean="0">
              <a:latin typeface="Cambria" panose="02040503050406030204" pitchFamily="18" charset="0"/>
            </a:endParaRPr>
          </a:p>
          <a:p>
            <a:pPr marL="0" indent="0" algn="ctr">
              <a:buNone/>
            </a:pPr>
            <a:r>
              <a:rPr lang="es-UY" altLang="es-MX" dirty="0" smtClean="0">
                <a:latin typeface="Cambria" panose="02040503050406030204" pitchFamily="18" charset="0"/>
              </a:rPr>
              <a:t> EDADES DE 3-5 (TERAPIAS RELACIONADAS)</a:t>
            </a:r>
          </a:p>
          <a:p>
            <a:pPr marL="0" indent="0" algn="ctr">
              <a:buNone/>
            </a:pPr>
            <a:endParaRPr lang="es-UY" altLang="es-MX" dirty="0" smtClean="0">
              <a:latin typeface="Cambria" panose="02040503050406030204" pitchFamily="18" charset="0"/>
            </a:endParaRPr>
          </a:p>
          <a:p>
            <a:pPr marL="0" indent="0" algn="ctr">
              <a:buNone/>
            </a:pPr>
            <a:r>
              <a:rPr lang="es-UY" altLang="es-MX" dirty="0" smtClean="0">
                <a:latin typeface="Cambria" panose="02040503050406030204" pitchFamily="18" charset="0"/>
              </a:rPr>
              <a:t> PRE K</a:t>
            </a:r>
          </a:p>
          <a:p>
            <a:pPr marL="0" indent="0" algn="ctr" eaLnBrk="1" hangingPunct="1">
              <a:buNone/>
            </a:pPr>
            <a:endParaRPr lang="es-UY" altLang="es-MX" dirty="0" smtClean="0">
              <a:latin typeface="Cambria" panose="02040503050406030204" pitchFamily="18" charset="0"/>
            </a:endParaRPr>
          </a:p>
        </p:txBody>
      </p:sp>
      <p:sp>
        <p:nvSpPr>
          <p:cNvPr id="8196" name="Text Box 1027"/>
          <p:cNvSpPr txBox="1">
            <a:spLocks noChangeArrowheads="1"/>
          </p:cNvSpPr>
          <p:nvPr/>
        </p:nvSpPr>
        <p:spPr bwMode="auto">
          <a:xfrm>
            <a:off x="3090863" y="5743575"/>
            <a:ext cx="6169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s-MX" altLang="es-MX" sz="1800">
              <a:latin typeface="Arial" panose="020B0604020202020204" pitchFamily="34" charset="0"/>
            </a:endParaRPr>
          </a:p>
        </p:txBody>
      </p:sp>
      <p:sp>
        <p:nvSpPr>
          <p:cNvPr id="2" name="Footer Placeholder 1"/>
          <p:cNvSpPr>
            <a:spLocks noGrp="1"/>
          </p:cNvSpPr>
          <p:nvPr>
            <p:ph type="ftr" sz="quarter" idx="11"/>
          </p:nvPr>
        </p:nvSpPr>
        <p:spPr>
          <a:xfrm>
            <a:off x="515917" y="6403711"/>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6</a:t>
            </a:fld>
            <a:endParaRPr lang="en-US"/>
          </a:p>
        </p:txBody>
      </p:sp>
      <p:sp>
        <p:nvSpPr>
          <p:cNvPr id="8" name="Curved Left Arrow 7"/>
          <p:cNvSpPr/>
          <p:nvPr/>
        </p:nvSpPr>
        <p:spPr>
          <a:xfrm>
            <a:off x="9550400" y="274320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Left Arrow 8"/>
          <p:cNvSpPr/>
          <p:nvPr/>
        </p:nvSpPr>
        <p:spPr>
          <a:xfrm>
            <a:off x="6985000" y="480060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a:off x="2133600" y="373380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1030963"/>
            <a:ext cx="10515600" cy="860700"/>
          </a:xfrm>
        </p:spPr>
        <p:txBody>
          <a:bodyPr>
            <a:noAutofit/>
          </a:bodyPr>
          <a:lstStyle/>
          <a:p>
            <a:pPr algn="ctr" eaLnBrk="1" hangingPunct="1"/>
            <a:r>
              <a:rPr lang="es-UY" altLang="es-MX" sz="4000" b="1" dirty="0" smtClean="0">
                <a:latin typeface="Cambria" panose="02040503050406030204" pitchFamily="18" charset="0"/>
              </a:rPr>
              <a:t>IDEA </a:t>
            </a:r>
            <a:br>
              <a:rPr lang="es-UY" altLang="es-MX" sz="4000" b="1" dirty="0" smtClean="0">
                <a:latin typeface="Cambria" panose="02040503050406030204" pitchFamily="18" charset="0"/>
              </a:rPr>
            </a:br>
            <a:r>
              <a:rPr lang="es-UY" altLang="es-MX" sz="2400" b="1" i="1" dirty="0" smtClean="0">
                <a:latin typeface="Cambria" panose="02040503050406030204" pitchFamily="18" charset="0"/>
              </a:rPr>
              <a:t>(</a:t>
            </a:r>
            <a:r>
              <a:rPr lang="es-UY" altLang="es-MX" sz="2400" b="1" i="1" dirty="0" err="1" smtClean="0">
                <a:latin typeface="Cambria" panose="02040503050406030204" pitchFamily="18" charset="0"/>
              </a:rPr>
              <a:t>Individuals</a:t>
            </a:r>
            <a:r>
              <a:rPr lang="es-UY" altLang="es-MX" sz="2400" b="1" i="1" dirty="0" smtClean="0">
                <a:latin typeface="Cambria" panose="02040503050406030204" pitchFamily="18" charset="0"/>
              </a:rPr>
              <a:t> </a:t>
            </a:r>
            <a:r>
              <a:rPr lang="es-UY" altLang="es-MX" sz="2400" b="1" i="1" dirty="0" err="1" smtClean="0">
                <a:latin typeface="Cambria" panose="02040503050406030204" pitchFamily="18" charset="0"/>
              </a:rPr>
              <a:t>with</a:t>
            </a:r>
            <a:r>
              <a:rPr lang="es-UY" altLang="es-MX" sz="2400" b="1" i="1" dirty="0" smtClean="0">
                <a:latin typeface="Cambria" panose="02040503050406030204" pitchFamily="18" charset="0"/>
              </a:rPr>
              <a:t> </a:t>
            </a:r>
            <a:r>
              <a:rPr lang="es-UY" altLang="es-MX" sz="2400" b="1" i="1" dirty="0" err="1" smtClean="0">
                <a:latin typeface="Cambria" panose="02040503050406030204" pitchFamily="18" charset="0"/>
              </a:rPr>
              <a:t>Disabilities</a:t>
            </a:r>
            <a:r>
              <a:rPr lang="es-UY" altLang="es-MX" sz="2400" b="1" i="1" dirty="0" smtClean="0">
                <a:latin typeface="Cambria" panose="02040503050406030204" pitchFamily="18" charset="0"/>
              </a:rPr>
              <a:t> </a:t>
            </a:r>
            <a:r>
              <a:rPr lang="es-UY" altLang="es-MX" sz="2400" b="1" i="1" dirty="0" err="1" smtClean="0">
                <a:latin typeface="Cambria" panose="02040503050406030204" pitchFamily="18" charset="0"/>
              </a:rPr>
              <a:t>Education</a:t>
            </a:r>
            <a:r>
              <a:rPr lang="es-UY" altLang="es-MX" sz="2400" b="1" i="1" dirty="0" smtClean="0">
                <a:latin typeface="Cambria" panose="02040503050406030204" pitchFamily="18" charset="0"/>
              </a:rPr>
              <a:t> </a:t>
            </a:r>
            <a:r>
              <a:rPr lang="es-UY" altLang="es-MX" sz="2400" b="1" i="1" dirty="0" err="1" smtClean="0">
                <a:latin typeface="Cambria" panose="02040503050406030204" pitchFamily="18" charset="0"/>
              </a:rPr>
              <a:t>Act</a:t>
            </a:r>
            <a:r>
              <a:rPr lang="es-UY" altLang="es-MX" sz="2400" b="1" i="1" dirty="0" smtClean="0">
                <a:latin typeface="Cambria" panose="02040503050406030204" pitchFamily="18" charset="0"/>
              </a:rPr>
              <a:t>)</a:t>
            </a:r>
            <a:r>
              <a:rPr lang="es-UY" altLang="es-MX" sz="4000" dirty="0" smtClean="0">
                <a:latin typeface="Cambria" panose="02040503050406030204" pitchFamily="18" charset="0"/>
              </a:rPr>
              <a:t/>
            </a:r>
            <a:br>
              <a:rPr lang="es-UY" altLang="es-MX" sz="4000" dirty="0" smtClean="0">
                <a:latin typeface="Cambria" panose="02040503050406030204" pitchFamily="18" charset="0"/>
              </a:rPr>
            </a:br>
            <a:r>
              <a:rPr lang="es-UY" altLang="es-MX" sz="3200" b="1" dirty="0" smtClean="0">
                <a:latin typeface="Cambria" panose="02040503050406030204" pitchFamily="18" charset="0"/>
              </a:rPr>
              <a:t>Acta </a:t>
            </a:r>
            <a:r>
              <a:rPr lang="es-UY" altLang="es-MX" sz="3200" b="1" dirty="0" err="1" smtClean="0">
                <a:latin typeface="Cambria" panose="02040503050406030204" pitchFamily="18" charset="0"/>
              </a:rPr>
              <a:t>Educacion</a:t>
            </a:r>
            <a:r>
              <a:rPr lang="es-UY" altLang="es-MX" sz="3200" b="1" dirty="0" smtClean="0">
                <a:latin typeface="Cambria" panose="02040503050406030204" pitchFamily="18" charset="0"/>
              </a:rPr>
              <a:t> para </a:t>
            </a:r>
            <a:r>
              <a:rPr lang="es-UY" altLang="es-MX" sz="3200" b="1" dirty="0" smtClean="0">
                <a:latin typeface="Cambria" panose="02040503050406030204" pitchFamily="18" charset="0"/>
              </a:rPr>
              <a:t>Individuos con Discapacidad</a:t>
            </a:r>
          </a:p>
        </p:txBody>
      </p:sp>
      <p:sp>
        <p:nvSpPr>
          <p:cNvPr id="10243" name="Content Placeholder 2"/>
          <p:cNvSpPr>
            <a:spLocks noGrp="1"/>
          </p:cNvSpPr>
          <p:nvPr>
            <p:ph idx="1"/>
          </p:nvPr>
        </p:nvSpPr>
        <p:spPr>
          <a:xfrm>
            <a:off x="1295401" y="2503357"/>
            <a:ext cx="9601198" cy="2670981"/>
          </a:xfrm>
        </p:spPr>
        <p:txBody>
          <a:bodyPr>
            <a:normAutofit/>
          </a:bodyPr>
          <a:lstStyle/>
          <a:p>
            <a:pPr marL="0" indent="0" eaLnBrk="1" hangingPunct="1"/>
            <a:r>
              <a:rPr lang="es-UY" altLang="es-MX" dirty="0" smtClean="0">
                <a:latin typeface="Cambria" panose="02040503050406030204" pitchFamily="18" charset="0"/>
              </a:rPr>
              <a:t> El Sistema de Educación Especial está basado en la ley Federal de 	Educación Especial llamada IDEA </a:t>
            </a:r>
          </a:p>
          <a:p>
            <a:pPr marL="0" indent="0" eaLnBrk="1" hangingPunct="1"/>
            <a:r>
              <a:rPr lang="es-UY" altLang="es-MX" dirty="0" smtClean="0">
                <a:latin typeface="Cambria" panose="02040503050406030204" pitchFamily="18" charset="0"/>
              </a:rPr>
              <a:t> IDEA en combinación con leyes estatales de Educación Especial 	protegen a los estudiantes con discapacidades que son elegibles y 	garantizan un Plan de Educación Individualizado (IEP) diseñado 	</a:t>
            </a:r>
            <a:r>
              <a:rPr lang="es-UY" altLang="es-MX" dirty="0" smtClean="0">
                <a:solidFill>
                  <a:schemeClr val="tx1"/>
                </a:solidFill>
                <a:latin typeface="Cambria" panose="02040503050406030204" pitchFamily="18" charset="0"/>
              </a:rPr>
              <a:t>para satisfacer </a:t>
            </a:r>
            <a:r>
              <a:rPr lang="es-UY" altLang="es-MX" dirty="0" smtClean="0">
                <a:latin typeface="Cambria" panose="02040503050406030204" pitchFamily="18" charset="0"/>
              </a:rPr>
              <a:t>sus necesidades únicas.</a:t>
            </a:r>
          </a:p>
          <a:p>
            <a:pPr marL="0" indent="0" eaLnBrk="1" hangingPunct="1"/>
            <a:endParaRPr lang="es-UY" altLang="es-MX" dirty="0" smtClean="0">
              <a:latin typeface="Cambria" panose="02040503050406030204" pitchFamily="18" charset="0"/>
            </a:endParaRPr>
          </a:p>
          <a:p>
            <a:pPr marL="0" indent="0" eaLnBrk="1" hangingPunct="1">
              <a:buFont typeface="Arial" panose="020B0604020202020204" pitchFamily="34" charset="0"/>
              <a:buNone/>
            </a:pPr>
            <a:endParaRPr lang="en-US" altLang="es-MX" dirty="0" smtClean="0"/>
          </a:p>
          <a:p>
            <a:pPr marL="0" indent="0" eaLnBrk="1" hangingPunct="1">
              <a:buFont typeface="Arial" panose="020B0604020202020204" pitchFamily="34" charset="0"/>
              <a:buNone/>
            </a:pPr>
            <a:endParaRPr lang="en-US" altLang="es-MX" dirty="0" smtClean="0"/>
          </a:p>
        </p:txBody>
      </p:sp>
      <p:pic>
        <p:nvPicPr>
          <p:cNvPr id="10244" name="Picture 1027" descr="C:\Users\grg\Pictures\ID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4694" y="4694658"/>
            <a:ext cx="249758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530905" y="6403711"/>
            <a:ext cx="7305900" cy="279400"/>
          </a:xfrm>
        </p:spPr>
        <p:txBody>
          <a:bodyPr/>
          <a:lstStyle/>
          <a:p>
            <a:pPr>
              <a:defRPr/>
            </a:pPr>
            <a:r>
              <a:rPr lang="en-US" dirty="0" smtClean="0"/>
              <a:t>Myrna Medina &amp; Clara Berg</a:t>
            </a:r>
            <a:endParaRPr lang="en-US" dirty="0"/>
          </a:p>
        </p:txBody>
      </p:sp>
      <p:sp>
        <p:nvSpPr>
          <p:cNvPr id="3" name="Slide Number Placeholder 2"/>
          <p:cNvSpPr>
            <a:spLocks noGrp="1"/>
          </p:cNvSpPr>
          <p:nvPr>
            <p:ph type="sldNum" sz="quarter" idx="12"/>
          </p:nvPr>
        </p:nvSpPr>
        <p:spPr/>
        <p:txBody>
          <a:bodyPr/>
          <a:lstStyle/>
          <a:p>
            <a:pPr>
              <a:defRPr/>
            </a:pPr>
            <a:fld id="{E4CCF0D9-9618-47B9-88FC-3A72216FD2F3}"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Myrna Medina &amp; Clara Berg</a:t>
            </a:r>
            <a:endParaRPr lang="en-US"/>
          </a:p>
        </p:txBody>
      </p:sp>
      <p:sp>
        <p:nvSpPr>
          <p:cNvPr id="3" name="Slide Number Placeholder 2"/>
          <p:cNvSpPr>
            <a:spLocks noGrp="1"/>
          </p:cNvSpPr>
          <p:nvPr>
            <p:ph type="sldNum" sz="quarter" idx="12"/>
          </p:nvPr>
        </p:nvSpPr>
        <p:spPr/>
        <p:txBody>
          <a:bodyPr/>
          <a:lstStyle/>
          <a:p>
            <a:pPr>
              <a:defRPr/>
            </a:pPr>
            <a:fld id="{27CEF550-92FC-4DD4-8AD5-2F342390A2DC}" type="slidenum">
              <a:rPr lang="en-US" smtClean="0"/>
              <a:pPr>
                <a:defRPr/>
              </a:pPr>
              <a:t>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926" y="585870"/>
            <a:ext cx="5666282" cy="5666282"/>
          </a:xfrm>
          <a:prstGeom prst="rect">
            <a:avLst/>
          </a:prstGeom>
        </p:spPr>
      </p:pic>
      <p:sp>
        <p:nvSpPr>
          <p:cNvPr id="11" name="Rounded Rectangle 10"/>
          <p:cNvSpPr/>
          <p:nvPr/>
        </p:nvSpPr>
        <p:spPr>
          <a:xfrm>
            <a:off x="3751845" y="2010435"/>
            <a:ext cx="1372293" cy="101345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PADRE &amp; ESTUDIANTE PARA TOMAR DECISIONES</a:t>
            </a:r>
            <a:endParaRPr lang="es-UY" sz="1200" dirty="0"/>
          </a:p>
        </p:txBody>
      </p:sp>
      <p:sp>
        <p:nvSpPr>
          <p:cNvPr id="12" name="Rounded Rectangle 11"/>
          <p:cNvSpPr/>
          <p:nvPr/>
        </p:nvSpPr>
        <p:spPr>
          <a:xfrm>
            <a:off x="5276538" y="1034321"/>
            <a:ext cx="1439055" cy="1088540"/>
          </a:xfrm>
          <a:prstGeom prst="roundRect">
            <a:avLst/>
          </a:prstGeom>
          <a:solidFill>
            <a:srgbClr val="AF36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panose="020B0606020202030204" pitchFamily="34" charset="0"/>
              </a:rPr>
              <a:t>CERO RECHAZO</a:t>
            </a:r>
            <a:endParaRPr lang="es-UY" sz="1200" dirty="0">
              <a:latin typeface="Arial Narrow" panose="020B0606020202030204" pitchFamily="34" charset="0"/>
            </a:endParaRPr>
          </a:p>
        </p:txBody>
      </p:sp>
      <p:sp>
        <p:nvSpPr>
          <p:cNvPr id="13" name="Rounded Rectangle 12"/>
          <p:cNvSpPr/>
          <p:nvPr/>
        </p:nvSpPr>
        <p:spPr>
          <a:xfrm>
            <a:off x="5309918" y="4753258"/>
            <a:ext cx="1372293" cy="1013458"/>
          </a:xfrm>
          <a:prstGeom prst="roundRect">
            <a:avLst/>
          </a:prstGeom>
          <a:solidFill>
            <a:srgbClr val="2EBD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panose="020B0606020202030204" pitchFamily="34" charset="0"/>
              </a:rPr>
              <a:t>ENTORNO MENOS RESTRINGIDO</a:t>
            </a:r>
            <a:endParaRPr lang="es-UY" sz="1200" dirty="0">
              <a:latin typeface="Arial Narrow" panose="020B0606020202030204" pitchFamily="34" charset="0"/>
            </a:endParaRPr>
          </a:p>
        </p:txBody>
      </p:sp>
      <p:sp>
        <p:nvSpPr>
          <p:cNvPr id="14" name="Rounded Rectangle 13"/>
          <p:cNvSpPr/>
          <p:nvPr/>
        </p:nvSpPr>
        <p:spPr>
          <a:xfrm>
            <a:off x="3751844" y="3739800"/>
            <a:ext cx="1372293" cy="1013458"/>
          </a:xfrm>
          <a:prstGeom prst="roundRect">
            <a:avLst/>
          </a:prstGeom>
          <a:solidFill>
            <a:srgbClr val="086B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DERECHOS DE PROCEDIMIENTO DEBIDO LEGAL  </a:t>
            </a:r>
            <a:endParaRPr lang="es-UY" sz="1200" dirty="0"/>
          </a:p>
        </p:txBody>
      </p:sp>
      <p:sp>
        <p:nvSpPr>
          <p:cNvPr id="15" name="Rounded Rectangle 14"/>
          <p:cNvSpPr/>
          <p:nvPr/>
        </p:nvSpPr>
        <p:spPr>
          <a:xfrm>
            <a:off x="6889786" y="3765098"/>
            <a:ext cx="1372293" cy="1013458"/>
          </a:xfrm>
          <a:prstGeom prst="roundRect">
            <a:avLst/>
          </a:prstGeom>
          <a:solidFill>
            <a:srgbClr val="BD96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panose="020B0606020202030204" pitchFamily="34" charset="0"/>
              </a:rPr>
              <a:t>EDUCACION PUBLICA APROPIADA GRARUITA</a:t>
            </a:r>
            <a:endParaRPr lang="es-UY" sz="1200" dirty="0">
              <a:latin typeface="Arial Narrow" panose="020B0606020202030204" pitchFamily="34" charset="0"/>
            </a:endParaRPr>
          </a:p>
        </p:txBody>
      </p:sp>
      <p:sp>
        <p:nvSpPr>
          <p:cNvPr id="16" name="Rounded Rectangle 15"/>
          <p:cNvSpPr/>
          <p:nvPr/>
        </p:nvSpPr>
        <p:spPr>
          <a:xfrm>
            <a:off x="6808032" y="1935353"/>
            <a:ext cx="1439055" cy="1088540"/>
          </a:xfrm>
          <a:prstGeom prst="roundRect">
            <a:avLst/>
          </a:prstGeom>
          <a:solidFill>
            <a:srgbClr val="B64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panose="020B0606020202030204" pitchFamily="34" charset="0"/>
              </a:rPr>
              <a:t>IDENTIFICACION &amp; EVALUACION NO DISCRIMINATORIA</a:t>
            </a:r>
            <a:endParaRPr lang="es-UY" sz="1200" dirty="0">
              <a:latin typeface="Arial Narrow" panose="020B0606020202030204" pitchFamily="34" charset="0"/>
            </a:endParaRPr>
          </a:p>
        </p:txBody>
      </p:sp>
      <p:sp>
        <p:nvSpPr>
          <p:cNvPr id="17" name="TextBox 16"/>
          <p:cNvSpPr txBox="1"/>
          <p:nvPr/>
        </p:nvSpPr>
        <p:spPr>
          <a:xfrm>
            <a:off x="5360268" y="3736420"/>
            <a:ext cx="1212191" cy="307777"/>
          </a:xfrm>
          <a:prstGeom prst="rect">
            <a:avLst/>
          </a:prstGeom>
          <a:solidFill>
            <a:schemeClr val="bg2"/>
          </a:solidFill>
        </p:spPr>
        <p:txBody>
          <a:bodyPr wrap="none" rtlCol="0">
            <a:spAutoFit/>
          </a:bodyPr>
          <a:lstStyle/>
          <a:p>
            <a:r>
              <a:rPr lang="en-US" sz="1400" dirty="0" smtClean="0">
                <a:latin typeface="Arial Narrow" panose="020B0606020202030204" pitchFamily="34" charset="0"/>
              </a:rPr>
              <a:t>ESTUDIANTES</a:t>
            </a:r>
            <a:endParaRPr lang="es-UY" sz="1400" dirty="0">
              <a:latin typeface="Arial Narrow" panose="020B0606020202030204" pitchFamily="34" charset="0"/>
            </a:endParaRPr>
          </a:p>
        </p:txBody>
      </p:sp>
      <p:sp>
        <p:nvSpPr>
          <p:cNvPr id="18" name="Rectangle 17"/>
          <p:cNvSpPr/>
          <p:nvPr/>
        </p:nvSpPr>
        <p:spPr>
          <a:xfrm>
            <a:off x="633704" y="706083"/>
            <a:ext cx="4335802" cy="461665"/>
          </a:xfrm>
          <a:prstGeom prst="rect">
            <a:avLst/>
          </a:prstGeom>
          <a:solidFill>
            <a:srgbClr val="FFFF00"/>
          </a:solidFill>
        </p:spPr>
        <p:txBody>
          <a:bodyPr wrap="none">
            <a:spAutoFit/>
          </a:bodyPr>
          <a:lstStyle/>
          <a:p>
            <a:r>
              <a:rPr lang="en-US" altLang="es-MX" sz="2400" b="1" dirty="0">
                <a:solidFill>
                  <a:schemeClr val="tx1">
                    <a:lumMod val="95000"/>
                    <a:lumOff val="5000"/>
                  </a:schemeClr>
                </a:solidFill>
                <a:latin typeface="Cambria" panose="02040503050406030204" pitchFamily="18" charset="0"/>
              </a:rPr>
              <a:t>LOS </a:t>
            </a:r>
            <a:r>
              <a:rPr lang="en-US" altLang="es-MX" sz="2400" b="1" i="1" dirty="0">
                <a:solidFill>
                  <a:srgbClr val="0000FF"/>
                </a:solidFill>
                <a:latin typeface="Cambria" panose="02040503050406030204" pitchFamily="18" charset="0"/>
              </a:rPr>
              <a:t>SEIS</a:t>
            </a:r>
            <a:r>
              <a:rPr lang="en-US" altLang="es-MX" sz="2400" b="1" dirty="0">
                <a:solidFill>
                  <a:schemeClr val="tx1">
                    <a:lumMod val="95000"/>
                    <a:lumOff val="5000"/>
                  </a:schemeClr>
                </a:solidFill>
                <a:latin typeface="Cambria" panose="02040503050406030204" pitchFamily="18" charset="0"/>
              </a:rPr>
              <a:t> PRINCIPIOS DE IDEA</a:t>
            </a:r>
            <a:endParaRPr lang="es-UY" sz="2400" dirty="0"/>
          </a:p>
        </p:txBody>
      </p:sp>
    </p:spTree>
    <p:extLst>
      <p:ext uri="{BB962C8B-B14F-4D97-AF65-F5344CB8AC3E}">
        <p14:creationId xmlns:p14="http://schemas.microsoft.com/office/powerpoint/2010/main" val="169925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Cambria" panose="02040503050406030204" pitchFamily="18" charset="0"/>
              </a:rPr>
              <a:t>DEFINICION</a:t>
            </a:r>
            <a:r>
              <a:rPr lang="en-US" b="1" dirty="0" smtClean="0">
                <a:latin typeface="Cambria" panose="02040503050406030204" pitchFamily="18" charset="0"/>
              </a:rPr>
              <a:t> </a:t>
            </a:r>
            <a:endParaRPr lang="en-US" b="1" dirty="0">
              <a:latin typeface="Cambria" panose="02040503050406030204" pitchFamily="18" charset="0"/>
            </a:endParaRPr>
          </a:p>
        </p:txBody>
      </p:sp>
      <p:sp>
        <p:nvSpPr>
          <p:cNvPr id="3" name="Content Placeholder 2"/>
          <p:cNvSpPr>
            <a:spLocks noGrp="1"/>
          </p:cNvSpPr>
          <p:nvPr>
            <p:ph idx="1"/>
          </p:nvPr>
        </p:nvSpPr>
        <p:spPr>
          <a:xfrm>
            <a:off x="1295401" y="2437012"/>
            <a:ext cx="9601196" cy="3318936"/>
          </a:xfrm>
        </p:spPr>
        <p:txBody>
          <a:bodyPr>
            <a:normAutofit fontScale="92500" lnSpcReduction="20000"/>
          </a:bodyPr>
          <a:lstStyle/>
          <a:p>
            <a:pPr marL="0" indent="0">
              <a:buNone/>
            </a:pPr>
            <a:r>
              <a:rPr lang="es-UY" b="1" dirty="0" smtClean="0">
                <a:latin typeface="Cambria" panose="02040503050406030204" pitchFamily="18" charset="0"/>
              </a:rPr>
              <a:t>De acuerdo a Ley Federal, la definición dice que </a:t>
            </a:r>
            <a:r>
              <a:rPr lang="es-UY" b="1" u="sng" dirty="0" smtClean="0">
                <a:latin typeface="Cambria" panose="02040503050406030204" pitchFamily="18" charset="0"/>
              </a:rPr>
              <a:t>“Transición” </a:t>
            </a:r>
            <a:r>
              <a:rPr lang="es-UY" b="1" dirty="0" smtClean="0">
                <a:latin typeface="Cambria" panose="02040503050406030204" pitchFamily="18" charset="0"/>
              </a:rPr>
              <a:t>es un grupo de actividades coordinadas para estudiantes con discapacidades que:</a:t>
            </a:r>
          </a:p>
          <a:p>
            <a:pPr marL="457200" indent="-457200">
              <a:buAutoNum type="arabicPeriod"/>
            </a:pPr>
            <a:r>
              <a:rPr lang="es-UY" dirty="0" smtClean="0">
                <a:latin typeface="Cambria" panose="02040503050406030204" pitchFamily="18" charset="0"/>
              </a:rPr>
              <a:t>Es diseñada con un proceso orientado a obtener resultados y el cual promueve el movimiento de la escuela a actividades post-escolares:  información en servicios de transición, educación vocacional, educación secundaria, entrenamiento vocacional, empleo integrado, continuar con educación de adultos, servicios de adulto, vida independiente o participación en la comunidad.</a:t>
            </a:r>
          </a:p>
          <a:p>
            <a:pPr marL="457200" indent="-457200">
              <a:buAutoNum type="arabicPeriod"/>
            </a:pPr>
            <a:r>
              <a:rPr lang="es-UY" dirty="0" smtClean="0">
                <a:latin typeface="Cambria" panose="02040503050406030204" pitchFamily="18" charset="0"/>
              </a:rPr>
              <a:t>Está basada de acuerdo a las necesidades individuales del estudiante, tomando en cuenta sus preferencias e intereses. </a:t>
            </a:r>
          </a:p>
          <a:p>
            <a:pPr marL="457200" indent="-457200">
              <a:buAutoNum type="arabicPeriod"/>
            </a:pPr>
            <a:endParaRPr lang="en-US" dirty="0">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en-US" smtClean="0"/>
              <a:t>Myrna Medina &amp; Clara Berg</a:t>
            </a:r>
            <a:endParaRPr lang="en-US"/>
          </a:p>
        </p:txBody>
      </p:sp>
      <p:sp>
        <p:nvSpPr>
          <p:cNvPr id="5" name="Slide Number Placeholder 4"/>
          <p:cNvSpPr>
            <a:spLocks noGrp="1"/>
          </p:cNvSpPr>
          <p:nvPr>
            <p:ph type="sldNum" sz="quarter" idx="12"/>
          </p:nvPr>
        </p:nvSpPr>
        <p:spPr/>
        <p:txBody>
          <a:bodyPr/>
          <a:lstStyle/>
          <a:p>
            <a:pPr>
              <a:defRPr/>
            </a:pPr>
            <a:fld id="{E4CCF0D9-9618-47B9-88FC-3A72216FD2F3}" type="slidenum">
              <a:rPr lang="en-US" smtClean="0"/>
              <a:pPr>
                <a:defRPr/>
              </a:pPr>
              <a:t>9</a:t>
            </a:fld>
            <a:endParaRPr lang="en-US"/>
          </a:p>
        </p:txBody>
      </p:sp>
      <p:pic>
        <p:nvPicPr>
          <p:cNvPr id="6" name="Picture 2" descr="C:\Users\Clarita\AppData\Local\Microsoft\Windows\Temporary Internet Files\Content.IE5\8BU8FNKI\Transition4[1].jpg"/>
          <p:cNvPicPr>
            <a:picLocks noChangeAspect="1" noChangeArrowheads="1"/>
          </p:cNvPicPr>
          <p:nvPr/>
        </p:nvPicPr>
        <p:blipFill>
          <a:blip r:embed="rId2" cstate="print"/>
          <a:srcRect/>
          <a:stretch>
            <a:fillRect/>
          </a:stretch>
        </p:blipFill>
        <p:spPr bwMode="auto">
          <a:xfrm>
            <a:off x="8309084" y="829104"/>
            <a:ext cx="1548296" cy="1442163"/>
          </a:xfrm>
          <a:prstGeom prst="rect">
            <a:avLst/>
          </a:prstGeom>
          <a:noFill/>
        </p:spPr>
      </p:pic>
    </p:spTree>
    <p:extLst>
      <p:ext uri="{BB962C8B-B14F-4D97-AF65-F5344CB8AC3E}">
        <p14:creationId xmlns:p14="http://schemas.microsoft.com/office/powerpoint/2010/main" val="1053651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197&quot;&gt;&lt;object type=&quot;3&quot; unique_id=&quot;10198&quot;&gt;&lt;property id=&quot;20148&quot; value=&quot;5&quot;/&gt;&lt;property id=&quot;20300&quot; value=&quot;Slide 1 - &amp;quot;TRANSICIONES&amp;quot;&quot;/&gt;&lt;property id=&quot;20307&quot; value=&quot;337&quot;/&gt;&lt;/object&gt;&lt;object type=&quot;3&quot; unique_id=&quot;10199&quot;&gt;&lt;property id=&quot;20148&quot; value=&quot;5&quot;/&gt;&lt;property id=&quot;20300&quot; value=&quot;Slide 2 - &amp;quot;  &amp;quot;&quot;/&gt;&lt;property id=&quot;20307&quot; value=&quot;455&quot;/&gt;&lt;/object&gt;&lt;object type=&quot;3&quot; unique_id=&quot;10200&quot;&gt;&lt;property id=&quot;20148&quot; value=&quot;5&quot;/&gt;&lt;property id=&quot;20300&quot; value=&quot;Slide 3 - &amp;quot;Cuántas Transiciones hay antes de llegar a la Vida Adulta?&amp;quot;&quot;/&gt;&lt;property id=&quot;20307&quot; value=&quot;317&quot;/&gt;&lt;/object&gt;&lt;object type=&quot;3&quot; unique_id=&quot;10201&quot;&gt;&lt;property id=&quot;20148&quot; value=&quot;5&quot;/&gt;&lt;property id=&quot;20300&quot; value=&quot;Slide 4 - &amp;quot;QUE ES LA TRANSICION&amp;quot;&quot;/&gt;&lt;property id=&quot;20307&quot; value=&quot;444&quot;/&gt;&lt;/object&gt;&lt;object type=&quot;3&quot; unique_id=&quot;10202&quot;&gt;&lt;property id=&quot;20148&quot; value=&quot;5&quot;/&gt;&lt;property id=&quot;20300&quot; value=&quot;Slide 5 - &amp;quot;                               TRANSICIONES ESTUDIANTE TIPICO&amp;amp;#x09;&amp;amp;#x09;&amp;amp;#x09;   ESTUDIANTE CON SC&amp;quot;&quot;/&gt;&lt;property id=&quot;20307&quot; value=&quot;316&quot;/&gt;&lt;/object&gt;&lt;object type=&quot;3&quot; unique_id=&quot;10203&quot;&gt;&lt;property id=&quot;20148&quot; value=&quot;5&quot;/&gt;&lt;property id=&quot;20300&quot; value=&quot;Slide 6 - &amp;quot; PRIMERAS TRANSICIONES&amp;quot;&quot;/&gt;&lt;property id=&quot;20307&quot; value=&quot;258&quot;/&gt;&lt;/object&gt;&lt;object type=&quot;3&quot; unique_id=&quot;10204&quot;&gt;&lt;property id=&quot;20148&quot; value=&quot;5&quot;/&gt;&lt;property id=&quot;20300&quot; value=&quot;Slide 7 - &amp;quot;IDEA  (Individuals with Disabilities Education Act) Acta Educacion para Individuos con Discapacidad&amp;quot;&quot;/&gt;&lt;property id=&quot;20307&quot; value=&quot;259&quot;/&gt;&lt;/object&gt;&lt;object type=&quot;3&quot; unique_id=&quot;10205&quot;&gt;&lt;property id=&quot;20148&quot; value=&quot;5&quot;/&gt;&lt;property id=&quot;20300&quot; value=&quot;Slide 8&quot;/&gt;&lt;property id=&quot;20307&quot; value=&quot;451&quot;/&gt;&lt;/object&gt;&lt;object type=&quot;3&quot; unique_id=&quot;10206&quot;&gt;&lt;property id=&quot;20148&quot; value=&quot;5&quot;/&gt;&lt;property id=&quot;20300&quot; value=&quot;Slide 9 - &amp;quot;DEFINICION &amp;quot;&quot;/&gt;&lt;property id=&quot;20307&quot; value=&quot;434&quot;/&gt;&lt;/object&gt;&lt;object type=&quot;3&quot; unique_id=&quot;10207&quot;&gt;&lt;property id=&quot;20148&quot; value=&quot;5&quot;/&gt;&lt;property id=&quot;20300&quot; value=&quot;Slide 10 - &amp;quot;Servicios Relacionados  (Related Services)&amp;quot;&quot;/&gt;&lt;property id=&quot;20307&quot; value=&quot;379&quot;/&gt;&lt;/object&gt;&lt;object type=&quot;3&quot; unique_id=&quot;10208&quot;&gt;&lt;property id=&quot;20148&quot; value=&quot;5&quot;/&gt;&lt;property id=&quot;20300&quot; value=&quot;Slide 11 - &amp;quot; TRANSICIONES INTERMEDIAS&amp;quot;&quot;/&gt;&lt;property id=&quot;20307&quot; value=&quot;391&quot;/&gt;&lt;/object&gt;&lt;object type=&quot;3&quot; unique_id=&quot;10209&quot;&gt;&lt;property id=&quot;20148&quot; value=&quot;5&quot;/&gt;&lt;property id=&quot;20300&quot; value=&quot;Slide 12 - &amp;quot;CÓMO PREPARAMOS AL ESTUDIANTE PARA FUTURAS TRANSICIONES? &amp;quot;&quot;/&gt;&lt;property id=&quot;20307&quot; value=&quot;393&quot;/&gt;&lt;/object&gt;&lt;object type=&quot;3&quot; unique_id=&quot;10210&quot;&gt;&lt;property id=&quot;20148&quot; value=&quot;5&quot;/&gt;&lt;property id=&quot;20300&quot; value=&quot;Slide 13 - &amp;quot;CÓMO PREPARAMOS AL ESTUDIANTE PARA FUTURAS TRANSICIONES? &amp;quot;&quot;/&gt;&lt;property id=&quot;20307&quot; value=&quot;411&quot;/&gt;&lt;/object&gt;&lt;object type=&quot;3&quot; unique_id=&quot;10211&quot;&gt;&lt;property id=&quot;20148&quot; value=&quot;5&quot;/&gt;&lt;property id=&quot;20300&quot; value=&quot;Slide 14 - &amp;quot;CÓMO SE PREPARAN LOS PADRES PARA LAS TRANSICIONES DEL ESTUDIANTE? &amp;quot;&quot;/&gt;&lt;property id=&quot;20307&quot; value=&quot;412&quot;/&gt;&lt;/object&gt;&lt;object type=&quot;3&quot; unique_id=&quot;10212&quot;&gt;&lt;property id=&quot;20148&quot; value=&quot;5&quot;/&gt;&lt;property id=&quot;20300&quot; value=&quot;Slide 15&quot;/&gt;&lt;property id=&quot;20307&quot; value=&quot;446&quot;/&gt;&lt;/object&gt;&lt;object type=&quot;3&quot; unique_id=&quot;10213&quot;&gt;&lt;property id=&quot;20148&quot; value=&quot;5&quot;/&gt;&lt;property id=&quot;20300&quot; value=&quot;Slide 16 - &amp;quot;            TRANSICION A LA VIDA ADULTA&amp;quot;&quot;/&gt;&lt;property id=&quot;20307&quot; value=&quot;396&quot;/&gt;&lt;/object&gt;&lt;object type=&quot;3&quot; unique_id=&quot;10214&quot;&gt;&lt;property id=&quot;20148&quot; value=&quot;5&quot;/&gt;&lt;property id=&quot;20300&quot; value=&quot;Slide 17 - &amp;quot;PRIMER PASO PARA UNA TRANSICIÓN EFECTIVA&amp;quot;&quot;/&gt;&lt;property id=&quot;20307&quot; value=&quot;436&quot;/&gt;&lt;/object&gt;&lt;object type=&quot;3&quot; unique_id=&quot;10215&quot;&gt;&lt;property id=&quot;20148&quot; value=&quot;5&quot;/&gt;&lt;property id=&quot;20300&quot; value=&quot;Slide 18 - &amp;quot;QUIEN ES ELEGIBLE PARA  SERVICIOS DE TRANSICION? &amp;quot;&quot;/&gt;&lt;property id=&quot;20307&quot; value=&quot;397&quot;/&gt;&lt;/object&gt;&lt;object type=&quot;3&quot; unique_id=&quot;10216&quot;&gt;&lt;property id=&quot;20148&quot; value=&quot;5&quot;/&gt;&lt;property id=&quot;20300&quot; value=&quot;Slide 19 - &amp;quot; CUALES SON LOS SERVICIOS DE TRANSICIÓN? &amp;quot;&quot;/&gt;&lt;property id=&quot;20307&quot; value=&quot;395&quot;/&gt;&lt;/object&gt;&lt;object type=&quot;3&quot; unique_id=&quot;10217&quot;&gt;&lt;property id=&quot;20148&quot; value=&quot;5&quot;/&gt;&lt;property id=&quot;20300&quot; value=&quot;Slide 20&quot;/&gt;&lt;property id=&quot;20307&quot; value=&quot;453&quot;/&gt;&lt;/object&gt;&lt;object type=&quot;3&quot; unique_id=&quot;10218&quot;&gt;&lt;property id=&quot;20148&quot; value=&quot;5&quot;/&gt;&lt;property id=&quot;20300&quot; value=&quot;Slide 21 - &amp;quot;QUE ES UN ITP?&amp;quot;&quot;/&gt;&lt;property id=&quot;20307&quot; value=&quot;438&quot;/&gt;&lt;/object&gt;&lt;object type=&quot;3&quot; unique_id=&quot;10219&quot;&gt;&lt;property id=&quot;20148&quot; value=&quot;5&quot;/&gt;&lt;property id=&quot;20300&quot; value=&quot;Slide 22 - &amp;quot;CLAVES ESENCIALES PARA EL EXITO&amp;quot;&quot;/&gt;&lt;property id=&quot;20307&quot; value=&quot;398&quot;/&gt;&lt;/object&gt;&lt;object type=&quot;3&quot; unique_id=&quot;10220&quot;&gt;&lt;property id=&quot;20148&quot; value=&quot;5&quot;/&gt;&lt;property id=&quot;20300&quot; value=&quot;Slide 23 - &amp;quot;    LAS METAS DE TRANSICION DEBEN SER CONCRETAS, PRECISAS Y ALCANZABLES   EVITAR METAS QUE SON VAGAS, NO DESCRIPTI&quot;/&gt;&lt;property id=&quot;20307&quot; value=&quot;454&quot;/&gt;&lt;/object&gt;&lt;object type=&quot;3&quot; unique_id=&quot;10221&quot;&gt;&lt;property id=&quot;20148&quot; value=&quot;5&quot;/&gt;&lt;property id=&quot;20300&quot; value=&quot;Slide 24 - &amp;quot;Comenzar el Proceso Anticipadamente&amp;quot;&quot;/&gt;&lt;property id=&quot;20307&quot; value=&quot;321&quot;/&gt;&lt;/object&gt;&lt;object type=&quot;3&quot; unique_id=&quot;10222&quot;&gt;&lt;property id=&quot;20148&quot; value=&quot;5&quot;/&gt;&lt;property id=&quot;20300&quot; value=&quot;Slide 25&quot;/&gt;&lt;property id=&quot;20307&quot; value=&quot;399&quot;/&gt;&lt;/object&gt;&lt;object type=&quot;3&quot; unique_id=&quot;10223&quot;&gt;&lt;property id=&quot;20148&quot; value=&quot;5&quot;/&gt;&lt;property id=&quot;20300&quot; value=&quot;Slide 26&quot;/&gt;&lt;property id=&quot;20307&quot; value=&quot;417&quot;/&gt;&lt;/object&gt;&lt;object type=&quot;3&quot; unique_id=&quot;10224&quot;&gt;&lt;property id=&quot;20148&quot; value=&quot;5&quot;/&gt;&lt;property id=&quot;20300&quot; value=&quot;Slide 27 - &amp;quot;DESAFÍOS  &amp;amp; LOGROS  PARA ESTUDIANTES CON SORDO-CEGUERA&amp;quot;&quot;/&gt;&lt;property id=&quot;20307&quot; value=&quot;447&quot;/&gt;&lt;/object&gt;&lt;object type=&quot;3&quot; unique_id=&quot;10225&quot;&gt;&lt;property id=&quot;20148&quot; value=&quot;5&quot;/&gt;&lt;property id=&quot;20300&quot; value=&quot;Slide 28&quot;/&gt;&lt;property id=&quot;20307&quot; value=&quot;443&quot;/&gt;&lt;/object&gt;&lt;object type=&quot;3&quot; unique_id=&quot;10226&quot;&gt;&lt;property id=&quot;20148&quot; value=&quot;5&quot;/&gt;&lt;property id=&quot;20300&quot; value=&quot;Slide 29&quot;/&gt;&lt;property id=&quot;20307&quot; value=&quot;418&quot;/&gt;&lt;/object&gt;&lt;object type=&quot;3&quot; unique_id=&quot;10227&quot;&gt;&lt;property id=&quot;20148&quot; value=&quot;5&quot;/&gt;&lt;property id=&quot;20300&quot; value=&quot;Slide 30&quot;/&gt;&lt;property id=&quot;20307&quot; value=&quot;419&quot;/&gt;&lt;/object&gt;&lt;object type=&quot;3&quot; unique_id=&quot;10228&quot;&gt;&lt;property id=&quot;20148&quot; value=&quot;5&quot;/&gt;&lt;property id=&quot;20300&quot; value=&quot;Slide 31&quot;/&gt;&lt;property id=&quot;20307&quot; value=&quot;426&quot;/&gt;&lt;/object&gt;&lt;object type=&quot;3&quot; unique_id=&quot;10229&quot;&gt;&lt;property id=&quot;20148&quot; value=&quot;5&quot;/&gt;&lt;property id=&quot;20300&quot; value=&quot;Slide 32&quot;/&gt;&lt;property id=&quot;20307&quot; value=&quot;425&quot;/&gt;&lt;/object&gt;&lt;object type=&quot;3&quot; unique_id=&quot;10230&quot;&gt;&lt;property id=&quot;20148&quot; value=&quot;5&quot;/&gt;&lt;property id=&quot;20300&quot; value=&quot;Slide 33&quot;/&gt;&lt;property id=&quot;20307&quot; value=&quot;424&quot;/&gt;&lt;/object&gt;&lt;object type=&quot;3&quot; unique_id=&quot;10231&quot;&gt;&lt;property id=&quot;20148&quot; value=&quot;5&quot;/&gt;&lt;property id=&quot;20300&quot; value=&quot;Slide 34&quot;/&gt;&lt;property id=&quot;20307&quot; value=&quot;423&quot;/&gt;&lt;/object&gt;&lt;object type=&quot;3&quot; unique_id=&quot;10232&quot;&gt;&lt;property id=&quot;20148&quot; value=&quot;5&quot;/&gt;&lt;property id=&quot;20300&quot; value=&quot;Slide 35&quot;/&gt;&lt;property id=&quot;20307&quot; value=&quot;422&quot;/&gt;&lt;/object&gt;&lt;object type=&quot;3&quot; unique_id=&quot;10233&quot;&gt;&lt;property id=&quot;20148&quot; value=&quot;5&quot;/&gt;&lt;property id=&quot;20300&quot; value=&quot;Slide 36&quot;/&gt;&lt;property id=&quot;20307&quot; value=&quot;421&quot;/&gt;&lt;/object&gt;&lt;object type=&quot;3&quot; unique_id=&quot;10234&quot;&gt;&lt;property id=&quot;20148&quot; value=&quot;5&quot;/&gt;&lt;property id=&quot;20300&quot; value=&quot;Slide 37&quot;/&gt;&lt;property id=&quot;20307&quot; value=&quot;420&quot;/&gt;&lt;/object&gt;&lt;object type=&quot;3&quot; unique_id=&quot;10235&quot;&gt;&lt;property id=&quot;20148&quot; value=&quot;5&quot;/&gt;&lt;property id=&quot;20300&quot; value=&quot;Slide 38&quot;/&gt;&lt;property id=&quot;20307&quot; value=&quot;427&quot;/&gt;&lt;/object&gt;&lt;object type=&quot;3&quot; unique_id=&quot;10236&quot;&gt;&lt;property id=&quot;20148&quot; value=&quot;5&quot;/&gt;&lt;property id=&quot;20300&quot; value=&quot;Slide 39&quot;/&gt;&lt;property id=&quot;20307&quot; value=&quot;401&quot;/&gt;&lt;/object&gt;&lt;object type=&quot;3&quot; unique_id=&quot;10237&quot;&gt;&lt;property id=&quot;20148&quot; value=&quot;5&quot;/&gt;&lt;property id=&quot;20300&quot; value=&quot;Slide 40&quot;/&gt;&lt;property id=&quot;20307&quot; value=&quot;432&quot;/&gt;&lt;/object&gt;&lt;object type=&quot;3&quot; unique_id=&quot;10238&quot;&gt;&lt;property id=&quot;20148&quot; value=&quot;5&quot;/&gt;&lt;property id=&quot;20300&quot; value=&quot;Slide 41 - &amp;quot;REPASANDO LA INFORMACION (COSAS QUE HAY QUE SABER)&amp;quot;&quot;/&gt;&lt;property id=&quot;20307&quot; value=&quot;437&quot;/&gt;&lt;/object&gt;&lt;object type=&quot;3&quot; unique_id=&quot;10239&quot;&gt;&lt;property id=&quot;20148&quot; value=&quot;5&quot;/&gt;&lt;property id=&quot;20300&quot; value=&quot;Slide 42 - &amp;quot;REPASANDO LA INFORMACION&amp;quot;&quot;/&gt;&lt;property id=&quot;20307&quot; value=&quot;429&quot;/&gt;&lt;/object&gt;&lt;object type=&quot;3&quot; unique_id=&quot;10240&quot;&gt;&lt;property id=&quot;20148&quot; value=&quot;5&quot;/&gt;&lt;property id=&quot;20300&quot; value=&quot;Slide 43 - &amp;quot;TIPS/SUGERENCIAS&amp;quot;&quot;/&gt;&lt;property id=&quot;20307&quot; value=&quot;439&quot;/&gt;&lt;/object&gt;&lt;object type=&quot;3&quot; unique_id=&quot;10241&quot;&gt;&lt;property id=&quot;20148&quot; value=&quot;5&quot;/&gt;&lt;property id=&quot;20300&quot; value=&quot;Slide 44 - &amp;quot;REPASANDO LA INFORMACION&amp;quot;&quot;/&gt;&lt;property id=&quot;20307&quot; value=&quot;266&quot;/&gt;&lt;/object&gt;&lt;object type=&quot;3&quot; unique_id=&quot;10242&quot;&gt;&lt;property id=&quot;20148&quot; value=&quot;5&quot;/&gt;&lt;property id=&quot;20300&quot; value=&quot;Slide 45&quot;/&gt;&lt;property id=&quot;20307&quot; value=&quot;449&quot;/&gt;&lt;/object&gt;&lt;object type=&quot;3&quot; unique_id=&quot;10243&quot;&gt;&lt;property id=&quot;20148&quot; value=&quot;5&quot;/&gt;&lt;property id=&quot;20300&quot; value=&quot;Slide 46 - &amp;quot;EXPRESIONES EN INGLES E INICIALES &amp;quot;&quot;/&gt;&lt;property id=&quot;20307&quot; value=&quot;373&quot;/&gt;&lt;/object&gt;&lt;object type=&quot;3&quot; unique_id=&quot;10244&quot;&gt;&lt;property id=&quot;20148&quot; value=&quot;5&quot;/&gt;&lt;property id=&quot;20300&quot; value=&quot;Slide 47 - &amp;quot;&amp;amp;#x09;&amp;quot;&quot;/&gt;&lt;property id=&quot;20307&quot; value=&quot;389&quot;/&gt;&lt;/object&gt;&lt;object type=&quot;3&quot; unique_id=&quot;10245&quot;&gt;&lt;property id=&quot;20148&quot; value=&quot;5&quot;/&gt;&lt;property id=&quot;20300&quot; value=&quot;Slide 48 - &amp;quot;AGRADECIMIENTOS ESPECIALES&amp;quot;&quot;/&gt;&lt;property id=&quot;20307&quot; value=&quot;374&quot;/&gt;&lt;/object&gt;&lt;object type=&quot;3&quot; unique_id=&quot;10246&quot;&gt;&lt;property id=&quot;20148&quot; value=&quot;5&quot;/&gt;&lt;property id=&quot;20300&quot; value=&quot;Slide 49 - &amp;quot;RECURSOS&amp;quot;&quot;/&gt;&lt;property id=&quot;20307&quot; value=&quot;375&quot;/&gt;&lt;/object&gt;&lt;object type=&quot;3&quot; unique_id=&quot;10247&quot;&gt;&lt;property id=&quot;20148&quot; value=&quot;5&quot;/&gt;&lt;property id=&quot;20300&quot; value=&quot;Slide 50 - &amp;quot;  MUCHAS GRACIAS POR SU PARTICIPACION  &amp;quot;&quot;/&gt;&lt;property id=&quot;20307&quot; value=&quot;433&quot;/&gt;&lt;/object&gt;&lt;object type=&quot;3&quot; unique_id=&quot;10404&quot;&gt;&lt;property id=&quot;20148&quot; value=&quot;5&quot;/&gt;&lt;property id=&quot;20300&quot; value=&quot;Slide 51 - &amp;quot;  MUCHAS GRACIAS POR SU PARTICIPACION  &amp;quot;&quot;/&gt;&lt;property id=&quot;20307&quot; value=&quot;456&quot;/&gt;&lt;/object&gt;&lt;/object&gt;&lt;object type=&quot;8&quot; unique_id=&quot;10299&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10625</TotalTime>
  <Words>2263</Words>
  <Application>Microsoft Office PowerPoint</Application>
  <PresentationFormat>Custom</PresentationFormat>
  <Paragraphs>530</Paragraphs>
  <Slides>51</Slides>
  <Notes>16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Organic</vt:lpstr>
      <vt:lpstr>TRANSICIONES</vt:lpstr>
      <vt:lpstr>  </vt:lpstr>
      <vt:lpstr>Cuántas Transiciones hay antes de llegar a la Vida Adulta?</vt:lpstr>
      <vt:lpstr>QUE ES LA TRANSICION</vt:lpstr>
      <vt:lpstr>                               TRANSICIONES ESTUDIANTE TIPICO      ESTUDIANTE CON SC</vt:lpstr>
      <vt:lpstr> PRIMERAS TRANSICIONES</vt:lpstr>
      <vt:lpstr>IDEA  (Individuals with Disabilities Education Act) Acta Educacion para Individuos con Discapacidad</vt:lpstr>
      <vt:lpstr>PowerPoint Presentation</vt:lpstr>
      <vt:lpstr>DEFINICION </vt:lpstr>
      <vt:lpstr>Servicios Relacionados  (Related Services)</vt:lpstr>
      <vt:lpstr> TRANSICIONES INTERMEDIAS</vt:lpstr>
      <vt:lpstr>CÓMO PREPARAMOS AL ESTUDIANTE PARA FUTURAS TRANSICIONES? </vt:lpstr>
      <vt:lpstr>CÓMO PREPARAMOS AL ESTUDIANTE PARA FUTURAS TRANSICIONES? </vt:lpstr>
      <vt:lpstr>CÓMO SE PREPARAN LOS PADRES PARA LAS TRANSICIONES DEL ESTUDIANTE? </vt:lpstr>
      <vt:lpstr>PowerPoint Presentation</vt:lpstr>
      <vt:lpstr>            TRANSICION A LA VIDA ADULTA</vt:lpstr>
      <vt:lpstr>PRIMER PASO PARA UNA TRANSICIÓN EFECTIVA</vt:lpstr>
      <vt:lpstr>QUIEN ES ELEGIBLE PARA  SERVICIOS DE TRANSICION? </vt:lpstr>
      <vt:lpstr> CUALES SON LOS SERVICIOS DE TRANSICIÓN? </vt:lpstr>
      <vt:lpstr>PowerPoint Presentation</vt:lpstr>
      <vt:lpstr>QUE ES UN ITP?</vt:lpstr>
      <vt:lpstr>CLAVES ESENCIALES PARA EL EXITO</vt:lpstr>
      <vt:lpstr>    LAS METAS DE TRANSICION DEBEN SER CONCRETAS, PRECISAS Y ALCANZABLES   EVITAR METAS QUE SON VAGAS, NO DESCRIPTIVAS, E IMPOSIBLE TO OBTENER</vt:lpstr>
      <vt:lpstr>Comenzar el Proceso Anticipadamente</vt:lpstr>
      <vt:lpstr>PowerPoint Presentation</vt:lpstr>
      <vt:lpstr>PowerPoint Presentation</vt:lpstr>
      <vt:lpstr>DESAFÍOS  &amp; LOGROS  PARA ESTUDIANTES CON SORDO-CEGUERA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REPASANDO LA INFORMACION (COSAS QUE HAY QUE SABER)</vt:lpstr>
      <vt:lpstr>REPASANDO LA INFORMACION</vt:lpstr>
      <vt:lpstr>TIPS/SUGERENCIAS</vt:lpstr>
      <vt:lpstr>REPASANDO LA INFORMACION</vt:lpstr>
      <vt:lpstr>PowerPoint Presentation</vt:lpstr>
      <vt:lpstr>EXPRESIONES EN INGLES E INICIALES </vt:lpstr>
      <vt:lpstr> </vt:lpstr>
      <vt:lpstr>AGRADECIMIENTOS ESPECIALES</vt:lpstr>
      <vt:lpstr>RECURSOS</vt:lpstr>
      <vt:lpstr>  MUCHAS GRACIAS POR SU PARTICIPACION  </vt:lpstr>
      <vt:lpstr>  MUCHAS GRACIAS POR SU PARTICIPACION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IEP</dc:title>
  <dc:creator>Myrna Medina</dc:creator>
  <cp:lastModifiedBy>Windows User</cp:lastModifiedBy>
  <cp:revision>398</cp:revision>
  <cp:lastPrinted>2014-09-06T03:22:31Z</cp:lastPrinted>
  <dcterms:created xsi:type="dcterms:W3CDTF">2013-10-25T15:50:54Z</dcterms:created>
  <dcterms:modified xsi:type="dcterms:W3CDTF">2015-06-06T17:02:07Z</dcterms:modified>
</cp:coreProperties>
</file>