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6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Lst>
  <p:sldSz cx="9144000" cy="6858000" type="screen4x3"/>
  <p:notesSz cx="7315200" cy="9601200"/>
  <p:embeddedFontLst>
    <p:embeddedFont>
      <p:font typeface="Verdana" panose="020B0604030504040204" pitchFamily="34" charset="0"/>
      <p:regular r:id="rId67"/>
      <p:bold r:id="rId68"/>
      <p:italic r:id="rId69"/>
      <p:boldItalic r:id="rId70"/>
    </p:embeddedFont>
    <p:embeddedFont>
      <p:font typeface="Book Antiqua" panose="02040602050305030304" pitchFamily="18" charset="0"/>
      <p:regular r:id="rId71"/>
      <p:bold r:id="rId72"/>
      <p:italic r:id="rId73"/>
      <p:boldItalic r:id="rId74"/>
    </p:embeddedFont>
    <p:embeddedFont>
      <p:font typeface="Calibri" panose="020F0502020204030204" pitchFamily="34" charset="0"/>
      <p:regular r:id="rId75"/>
      <p:bold r:id="rId76"/>
      <p:italic r:id="rId77"/>
      <p:boldItalic r:id="rId78"/>
    </p:embeddedFont>
  </p:embeddedFontLst>
  <p:custDataLst>
    <p:tags r:id="rId7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35" autoAdjust="0"/>
  </p:normalViewPr>
  <p:slideViewPr>
    <p:cSldViewPr snapToGrid="0">
      <p:cViewPr varScale="1">
        <p:scale>
          <a:sx n="70" d="100"/>
          <a:sy n="70" d="100"/>
        </p:scale>
        <p:origin x="605" y="3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2.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8.fntdata"/><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6.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2" y="4560570"/>
            <a:ext cx="5852159" cy="432054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267137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731522" y="4560570"/>
            <a:ext cx="5852159"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53" name="Shape 15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9305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14" name="Shape 21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3224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20" name="Shape 22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9531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26" name="Shape 2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098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32" name="Shape 2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047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38" name="Shape 23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6931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 We all have our own story…we can remember exactly where we were, who was with us, what we were wearing and that indescribable moment that took over our bodies. Little did we know what an amazing journey we would embark on with our child, our families and this community of remarkable resilient individuals living with Usher Syndrome. No matter the age or time of diagnosis we all know the feeling, it’s not the most pleasant, but we hope you are comforted knowing you are not alone!</a:t>
            </a:r>
          </a:p>
        </p:txBody>
      </p:sp>
    </p:spTree>
    <p:extLst>
      <p:ext uri="{BB962C8B-B14F-4D97-AF65-F5344CB8AC3E}">
        <p14:creationId xmlns:p14="http://schemas.microsoft.com/office/powerpoint/2010/main" val="966989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As parents we are heartbroken of the news- but our children will do and can do amazing things.   There is the initial Shock, natural to grieve, - where to begin, diagnosis of the “unknown” when sight loss, more hearing loss?   educate yourself and others, </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Embrace the journey- I knew my son was capable of learning I just knew he was going to learn in a different way- began my network and support system, as I could not do this  alone</a:t>
            </a:r>
          </a:p>
        </p:txBody>
      </p:sp>
    </p:spTree>
    <p:extLst>
      <p:ext uri="{BB962C8B-B14F-4D97-AF65-F5344CB8AC3E}">
        <p14:creationId xmlns:p14="http://schemas.microsoft.com/office/powerpoint/2010/main" val="4017624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This picture of a toolbox with “    “ is the tools we are talking about however, Early on there were moments I found myself fearful of introducing a new skill or support (cane) because it was like facing the reality or that now that I did now she was going to need it. I never wanted to rush it, but I found more and more that we learned together Ava received a little more of an understanding about her reality and had the opportunity to overcome the obstacle or challenges without fighting them.</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56" name="Shape 25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5454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it was all about gaining knowledge in the beginning- understanding the impact of the dual sensory loss- educating myself to be able to explain to others- process, will take years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-Set a goal for myself:  Advocate FOR my son, Advocate BESIDE my son, Advocate BEHIND my son</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-Got connected, ongoing developing a network, take advantage of trainings, forums, </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-other families, meeting adults w/Usher, getting connected and networking, </a:t>
            </a:r>
          </a:p>
        </p:txBody>
      </p:sp>
      <p:sp>
        <p:nvSpPr>
          <p:cNvPr id="263" name="Shape 26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9894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photo description:</a:t>
            </a:r>
          </a:p>
        </p:txBody>
      </p:sp>
      <p:sp>
        <p:nvSpPr>
          <p:cNvPr id="269" name="Shape 26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40748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31522" y="4560570"/>
            <a:ext cx="5852159"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Megan-Introductions</a:t>
            </a:r>
          </a:p>
        </p:txBody>
      </p:sp>
      <p:sp>
        <p:nvSpPr>
          <p:cNvPr id="164" name="Shape 16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85101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Patti-definition(s)- options- no right or wrong- personal decision as a family and then watch for the lead of your child</a:t>
            </a: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Total Communication</a:t>
            </a:r>
            <a:r>
              <a:rPr lang="en-US" sz="1200" b="0" i="0" u="none" strike="noStrike" cap="none">
                <a:solidFill>
                  <a:schemeClr val="dk1"/>
                </a:solidFill>
                <a:latin typeface="Calibri"/>
                <a:ea typeface="Calibri"/>
                <a:cs typeface="Calibri"/>
                <a:sym typeface="Calibri"/>
              </a:rPr>
              <a:t> (TC) is an approach to Deaf education that aims to make use of a number of modes of </a:t>
            </a:r>
            <a:r>
              <a:rPr lang="en-US" sz="1200" b="1" i="0" u="none" strike="noStrike" cap="none">
                <a:solidFill>
                  <a:schemeClr val="dk1"/>
                </a:solidFill>
                <a:latin typeface="Calibri"/>
                <a:ea typeface="Calibri"/>
                <a:cs typeface="Calibri"/>
                <a:sym typeface="Calibri"/>
              </a:rPr>
              <a:t>communication</a:t>
            </a:r>
            <a:r>
              <a:rPr lang="en-US" sz="1200" b="0" i="0" u="none" strike="noStrike" cap="none">
                <a:solidFill>
                  <a:schemeClr val="dk1"/>
                </a:solidFill>
                <a:latin typeface="Calibri"/>
                <a:ea typeface="Calibri"/>
                <a:cs typeface="Calibri"/>
                <a:sym typeface="Calibri"/>
              </a:rPr>
              <a:t> such as signed, oral, auditory, written and visual aids, depending on the particular needs and abilities of the child.</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a:t>
            </a:r>
            <a:r>
              <a:rPr lang="en-US" sz="1200" b="1" i="0" u="none" strike="noStrike" cap="none">
                <a:solidFill>
                  <a:schemeClr val="dk1"/>
                </a:solidFill>
                <a:latin typeface="Calibri"/>
                <a:ea typeface="Calibri"/>
                <a:cs typeface="Calibri"/>
                <a:sym typeface="Calibri"/>
              </a:rPr>
              <a:t>Auditory</a:t>
            </a:r>
            <a:r>
              <a:rPr lang="en-US" sz="1200" b="0" i="0" u="none" strike="noStrike" cap="none">
                <a:solidFill>
                  <a:schemeClr val="dk1"/>
                </a:solidFill>
                <a:latin typeface="Calibri"/>
                <a:ea typeface="Calibri"/>
                <a:cs typeface="Calibri"/>
                <a:sym typeface="Calibri"/>
              </a:rPr>
              <a:t>/</a:t>
            </a:r>
            <a:r>
              <a:rPr lang="en-US" sz="1200" b="1" i="0" u="none" strike="noStrike" cap="none">
                <a:solidFill>
                  <a:schemeClr val="dk1"/>
                </a:solidFill>
                <a:latin typeface="Calibri"/>
                <a:ea typeface="Calibri"/>
                <a:cs typeface="Calibri"/>
                <a:sym typeface="Calibri"/>
              </a:rPr>
              <a:t>Oral</a:t>
            </a:r>
            <a:r>
              <a:rPr lang="en-US" sz="1200" b="0" i="0" u="none" strike="noStrike" cap="none">
                <a:solidFill>
                  <a:schemeClr val="dk1"/>
                </a:solidFill>
                <a:latin typeface="Calibri"/>
                <a:ea typeface="Calibri"/>
                <a:cs typeface="Calibri"/>
                <a:sym typeface="Calibri"/>
              </a:rPr>
              <a:t> (A/O) approach teaches infants and young children to use hearing and speech to develop spoken language for </a:t>
            </a:r>
            <a:r>
              <a:rPr lang="en-US" sz="1200" b="1" i="0" u="none" strike="noStrike" cap="none">
                <a:solidFill>
                  <a:schemeClr val="dk1"/>
                </a:solidFill>
                <a:latin typeface="Calibri"/>
                <a:ea typeface="Calibri"/>
                <a:cs typeface="Calibri"/>
                <a:sym typeface="Calibri"/>
              </a:rPr>
              <a:t>communication</a:t>
            </a:r>
            <a:r>
              <a:rPr lang="en-US" sz="1200" b="0" i="0" u="none" strike="noStrike" cap="none">
                <a:solidFill>
                  <a:schemeClr val="dk1"/>
                </a:solidFill>
                <a:latin typeface="Calibri"/>
                <a:ea typeface="Calibri"/>
                <a:cs typeface="Calibri"/>
                <a:sym typeface="Calibri"/>
              </a:rPr>
              <a:t> and learning. </a:t>
            </a: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ASL</a:t>
            </a:r>
            <a:r>
              <a:rPr lang="en-US" sz="1200" b="0" i="0" u="none" strike="noStrike" cap="none">
                <a:solidFill>
                  <a:schemeClr val="dk1"/>
                </a:solidFill>
                <a:latin typeface="Calibri"/>
                <a:ea typeface="Calibri"/>
                <a:cs typeface="Calibri"/>
                <a:sym typeface="Calibri"/>
              </a:rPr>
              <a:t>:is a language which chiefly uses manual </a:t>
            </a:r>
            <a:r>
              <a:rPr lang="en-US" sz="1200" b="1" i="0" u="none" strike="noStrike" cap="none">
                <a:solidFill>
                  <a:schemeClr val="dk1"/>
                </a:solidFill>
                <a:latin typeface="Calibri"/>
                <a:ea typeface="Calibri"/>
                <a:cs typeface="Calibri"/>
                <a:sym typeface="Calibri"/>
              </a:rPr>
              <a:t>communication</a:t>
            </a:r>
            <a:r>
              <a:rPr lang="en-US" sz="1200" b="0" i="0" u="none" strike="noStrike" cap="none">
                <a:solidFill>
                  <a:schemeClr val="dk1"/>
                </a:solidFill>
                <a:latin typeface="Calibri"/>
                <a:ea typeface="Calibri"/>
                <a:cs typeface="Calibri"/>
                <a:sym typeface="Calibri"/>
              </a:rPr>
              <a:t> to convey </a:t>
            </a:r>
            <a:r>
              <a:rPr lang="en-US" sz="1200" b="1" i="0" u="none" strike="noStrike" cap="none">
                <a:solidFill>
                  <a:schemeClr val="dk1"/>
                </a:solidFill>
                <a:latin typeface="Calibri"/>
                <a:ea typeface="Calibri"/>
                <a:cs typeface="Calibri"/>
                <a:sym typeface="Calibri"/>
              </a:rPr>
              <a:t>meaning</a:t>
            </a:r>
            <a:r>
              <a:rPr lang="en-US" sz="1200" b="0" i="0" u="none" strike="noStrike" cap="none">
                <a:solidFill>
                  <a:schemeClr val="dk1"/>
                </a:solidFill>
                <a:latin typeface="Calibri"/>
                <a:ea typeface="Calibri"/>
                <a:cs typeface="Calibri"/>
                <a:sym typeface="Calibri"/>
              </a:rPr>
              <a:t>, as opposed to spoken language.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Tactile signing</a:t>
            </a:r>
            <a:r>
              <a:rPr lang="en-US" sz="1200" b="0" i="0" u="none" strike="noStrike" cap="none">
                <a:solidFill>
                  <a:schemeClr val="dk1"/>
                </a:solidFill>
                <a:latin typeface="Calibri"/>
                <a:ea typeface="Calibri"/>
                <a:cs typeface="Calibri"/>
                <a:sym typeface="Calibri"/>
              </a:rPr>
              <a:t> is a common means of communication used by people with both a sight and hearing impairment  which is based on a </a:t>
            </a:r>
            <a:r>
              <a:rPr lang="en-US" sz="1200" b="1" i="0" u="none" strike="noStrike" cap="none">
                <a:solidFill>
                  <a:schemeClr val="dk1"/>
                </a:solidFill>
                <a:latin typeface="Calibri"/>
                <a:ea typeface="Calibri"/>
                <a:cs typeface="Calibri"/>
                <a:sym typeface="Calibri"/>
              </a:rPr>
              <a:t>sign language</a:t>
            </a:r>
            <a:r>
              <a:rPr lang="en-US" sz="1200" b="0" i="0" u="none" strike="noStrike" cap="none">
                <a:solidFill>
                  <a:schemeClr val="dk1"/>
                </a:solidFill>
                <a:latin typeface="Calibri"/>
                <a:ea typeface="Calibri"/>
                <a:cs typeface="Calibri"/>
                <a:sym typeface="Calibri"/>
              </a:rPr>
              <a:t> or other system of manual communication.</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 What does it look like using multiple modes of communication</a:t>
            </a:r>
          </a:p>
        </p:txBody>
      </p:sp>
      <p:sp>
        <p:nvSpPr>
          <p:cNvPr id="276" name="Shape 27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43839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dirty="0">
                <a:solidFill>
                  <a:schemeClr val="dk1"/>
                </a:solidFill>
                <a:latin typeface="Arial"/>
                <a:ea typeface="Arial"/>
                <a:cs typeface="Arial"/>
                <a:sym typeface="Arial"/>
              </a:rPr>
              <a:t>Carly</a:t>
            </a:r>
          </a:p>
        </p:txBody>
      </p:sp>
      <p:sp>
        <p:nvSpPr>
          <p:cNvPr id="282" name="Shape 28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14882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731522" y="4560570"/>
            <a:ext cx="5852159"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100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78074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Falls under Part C</a:t>
            </a:r>
          </a:p>
          <a:p>
            <a:pPr marL="0" marR="0" lvl="0" indent="0" algn="l" rtl="0">
              <a:lnSpc>
                <a:spcPct val="120000"/>
              </a:lnSpc>
              <a:spcBef>
                <a:spcPts val="0"/>
              </a:spcBef>
              <a:spcAft>
                <a:spcPts val="0"/>
              </a:spcAft>
              <a:buClr>
                <a:schemeClr val="dk1"/>
              </a:buClr>
              <a:buSzPct val="25000"/>
              <a:buFont typeface="Arial"/>
              <a:buNone/>
            </a:pPr>
            <a:endParaRPr sz="1200" b="0" i="0" u="none" strike="noStrike" cap="none">
              <a:solidFill>
                <a:srgbClr val="422311"/>
              </a:solidFill>
              <a:highlight>
                <a:srgbClr val="FFFFFF"/>
              </a:highlight>
              <a:latin typeface="Arial"/>
              <a:ea typeface="Arial"/>
              <a:cs typeface="Arial"/>
              <a:sym typeface="Arial"/>
            </a:endParaRPr>
          </a:p>
          <a:p>
            <a:pPr marL="0" marR="0" lvl="0" indent="0" algn="l" rtl="0">
              <a:spcBef>
                <a:spcPts val="845"/>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94" name="Shape 29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273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Inclusion:</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Most restrictive setting:</a:t>
            </a:r>
          </a:p>
        </p:txBody>
      </p:sp>
      <p:sp>
        <p:nvSpPr>
          <p:cNvPr id="300" name="Shape 30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58270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Students with disabilities have the right under the IDEA law to attend school through their 21st year.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Entitlement vs Eligibility .  Check in with your state DB Project for state specific information-</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You have an option to take advantage of the extended school years, and this may be important for all the “extras” that our children need to learn on top of the general ed curriculum.  ex:  braille, O&amp;M, </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3143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Open lines of communication between team members.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“Core team” of the sensory team members should be discussed </a:t>
            </a:r>
          </a:p>
        </p:txBody>
      </p:sp>
    </p:spTree>
    <p:extLst>
      <p:ext uri="{BB962C8B-B14F-4D97-AF65-F5344CB8AC3E}">
        <p14:creationId xmlns:p14="http://schemas.microsoft.com/office/powerpoint/2010/main" val="1832648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heavy word- (3 yrs to say it)- thinking only of Helen Keller-understanding not total deafness nor blindness but understanding the impact of the dual loss especially in the educational system.  Our kids w/Usher will miss information and they have a right to not miss information.  They do not know what they have not seen or heard-  we owe to our kids not to allow this to happen.  This is why supports are so important-  Our children with Usher may need supports to be independent-  break the myth!</a:t>
            </a:r>
          </a:p>
        </p:txBody>
      </p:sp>
      <p:sp>
        <p:nvSpPr>
          <p:cNvPr id="320" name="Shape 32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782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tx1"/>
                </a:solidFill>
                <a:latin typeface="Calibri"/>
                <a:ea typeface="Calibri"/>
                <a:cs typeface="Calibri"/>
                <a:sym typeface="Calibri"/>
              </a:rPr>
              <a:t>Carly: </a:t>
            </a:r>
            <a:r>
              <a:rPr lang="en-US" sz="1200" b="0" i="0" u="none" strike="noStrike" cap="none" dirty="0">
                <a:solidFill>
                  <a:schemeClr val="tx1"/>
                </a:solidFill>
                <a:highlight>
                  <a:srgbClr val="FFFFFF"/>
                </a:highlight>
                <a:latin typeface="Book Antiqua"/>
                <a:ea typeface="Book Antiqua"/>
                <a:cs typeface="Book Antiqua"/>
                <a:sym typeface="Book Antiqua"/>
              </a:rPr>
              <a:t>As IDEA states, the school system must ensure that—</a:t>
            </a:r>
          </a:p>
          <a:p>
            <a:pPr marL="308752" marR="0" lvl="0" indent="-80152" algn="l" rtl="0">
              <a:spcBef>
                <a:spcPts val="0"/>
              </a:spcBef>
              <a:spcAft>
                <a:spcPts val="0"/>
              </a:spcAft>
              <a:buClr>
                <a:schemeClr val="dk1"/>
              </a:buClr>
              <a:buSzPct val="25000"/>
              <a:buFont typeface="Book Antiqua"/>
              <a:buNone/>
            </a:pPr>
            <a:r>
              <a:rPr lang="en-US" sz="1200" b="0" i="0" u="none" strike="noStrike" cap="none" dirty="0">
                <a:solidFill>
                  <a:schemeClr val="tx1"/>
                </a:solidFill>
                <a:highlight>
                  <a:srgbClr val="FFFFFF"/>
                </a:highlight>
                <a:latin typeface="Book Antiqua"/>
                <a:ea typeface="Book Antiqua"/>
                <a:cs typeface="Book Antiqua"/>
                <a:sym typeface="Book Antiqua"/>
              </a:rPr>
              <a:t>…the evaluation is sufficiently comprehensive to identify all of the child’s special education and related services needs, whether or not commonly linked to the disability category in which the child has been classified.</a:t>
            </a:r>
          </a:p>
          <a:p>
            <a:pPr marL="0" marR="0" lvl="0" indent="0" algn="l" rtl="0">
              <a:spcBef>
                <a:spcPts val="1163"/>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Initial assessment: SPAN doc. ADD NOTES HERE</a:t>
            </a:r>
          </a:p>
          <a:p>
            <a:pPr marL="966529" marR="0" lvl="1" indent="-331529" algn="l" rtl="0">
              <a:spcBef>
                <a:spcPts val="0"/>
              </a:spcBef>
              <a:spcAft>
                <a:spcPts val="0"/>
              </a:spcAft>
              <a:buClr>
                <a:schemeClr val="dk1"/>
              </a:buClr>
              <a:buSzPct val="100000"/>
              <a:buFont typeface="Book Antiqua"/>
              <a:buChar char="○"/>
            </a:pPr>
            <a:r>
              <a:rPr lang="en-US" sz="1200" b="0" i="0" u="none" strike="noStrike" cap="none" dirty="0">
                <a:solidFill>
                  <a:schemeClr val="dk1"/>
                </a:solidFill>
                <a:latin typeface="Book Antiqua"/>
                <a:ea typeface="Book Antiqua"/>
                <a:cs typeface="Book Antiqua"/>
                <a:sym typeface="Book Antiqua"/>
              </a:rPr>
              <a:t>Functional Vision Assessment (FVA)</a:t>
            </a:r>
          </a:p>
          <a:p>
            <a:pPr marL="966529" marR="0" lvl="1" indent="-331529" algn="l" rtl="0">
              <a:spcBef>
                <a:spcPts val="0"/>
              </a:spcBef>
              <a:spcAft>
                <a:spcPts val="0"/>
              </a:spcAft>
              <a:buClr>
                <a:schemeClr val="dk1"/>
              </a:buClr>
              <a:buSzPct val="100000"/>
              <a:buFont typeface="Book Antiqua"/>
              <a:buChar char="○"/>
            </a:pPr>
            <a:r>
              <a:rPr lang="en-US" sz="1200" b="0" i="0" u="none" strike="noStrike" cap="none" dirty="0">
                <a:solidFill>
                  <a:schemeClr val="dk1"/>
                </a:solidFill>
                <a:latin typeface="Book Antiqua"/>
                <a:ea typeface="Book Antiqua"/>
                <a:cs typeface="Book Antiqua"/>
                <a:sym typeface="Book Antiqua"/>
              </a:rPr>
              <a:t>Learning Media Assessments (LMA)</a:t>
            </a: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*Classification comes in</a:t>
            </a:r>
          </a:p>
          <a:p>
            <a:pPr marL="0" marR="0" lvl="0" indent="0" algn="l" rtl="0">
              <a:spcBef>
                <a:spcPts val="0"/>
              </a:spcBef>
              <a:spcAft>
                <a:spcPts val="0"/>
              </a:spcAft>
              <a:buClr>
                <a:schemeClr val="dk1"/>
              </a:buClr>
              <a:buSzPct val="25000"/>
              <a:buFont typeface="Arial"/>
              <a:buNone/>
            </a:pPr>
            <a:endParaRPr sz="11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Patti</a:t>
            </a:r>
            <a:r>
              <a:rPr lang="en-US" sz="1100" b="0" i="0" u="none" strike="noStrike" cap="none" dirty="0">
                <a:solidFill>
                  <a:schemeClr val="dk1"/>
                </a:solidFill>
                <a:latin typeface="Calibri"/>
                <a:ea typeface="Calibri"/>
                <a:cs typeface="Calibri"/>
                <a:sym typeface="Calibri"/>
              </a:rPr>
              <a:t>-  Suggestions:   You know your child that also plays as a factor. Usher changes over periods of times so good idea to keep up with assessments and evaluations regularly -both educationally and medically - good idea to share medical assessments with the educational team- Suggest to always have a deafblind consultant with these assessments.</a:t>
            </a: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EA:</a:t>
            </a:r>
            <a:r>
              <a:rPr lang="en-US" sz="1100" b="0" i="0" u="none" strike="noStrike" cap="none" dirty="0">
                <a:solidFill>
                  <a:schemeClr val="dk1"/>
                </a:solidFill>
                <a:latin typeface="Calibri"/>
                <a:ea typeface="Calibri"/>
                <a:cs typeface="Calibri"/>
                <a:sym typeface="Calibri"/>
              </a:rPr>
              <a:t> Key components include: Parent and/or caregiver interview-Teacher and/or service provider interview-Review of records-Child Observations-Child or Student Interview-Current Learning and Literacy Functioning-Functional Reading and Writing</a:t>
            </a: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FVA</a:t>
            </a:r>
            <a:r>
              <a:rPr lang="en-US" sz="1100" b="0" i="0" u="none" strike="noStrike" cap="none" dirty="0">
                <a:solidFill>
                  <a:schemeClr val="dk1"/>
                </a:solidFill>
                <a:latin typeface="Calibri"/>
                <a:ea typeface="Calibri"/>
                <a:cs typeface="Calibri"/>
                <a:sym typeface="Calibri"/>
              </a:rPr>
              <a:t>: It is an </a:t>
            </a:r>
            <a:r>
              <a:rPr lang="en-US" sz="1100" b="1" i="0" u="none" strike="noStrike" cap="none" dirty="0">
                <a:solidFill>
                  <a:schemeClr val="dk1"/>
                </a:solidFill>
                <a:latin typeface="Calibri"/>
                <a:ea typeface="Calibri"/>
                <a:cs typeface="Calibri"/>
                <a:sym typeface="Calibri"/>
              </a:rPr>
              <a:t>assessment</a:t>
            </a:r>
            <a:r>
              <a:rPr lang="en-US" sz="1100" b="0" i="0" u="none" strike="noStrike" cap="none" dirty="0">
                <a:solidFill>
                  <a:schemeClr val="dk1"/>
                </a:solidFill>
                <a:latin typeface="Calibri"/>
                <a:ea typeface="Calibri"/>
                <a:cs typeface="Calibri"/>
                <a:sym typeface="Calibri"/>
              </a:rPr>
              <a:t> of how a child uses the </a:t>
            </a:r>
            <a:r>
              <a:rPr lang="en-US" sz="1100" b="1" i="0" u="none" strike="noStrike" cap="none" dirty="0">
                <a:solidFill>
                  <a:schemeClr val="dk1"/>
                </a:solidFill>
                <a:latin typeface="Calibri"/>
                <a:ea typeface="Calibri"/>
                <a:cs typeface="Calibri"/>
                <a:sym typeface="Calibri"/>
              </a:rPr>
              <a:t>vision</a:t>
            </a:r>
            <a:r>
              <a:rPr lang="en-US" sz="1100" b="0" i="0" u="none" strike="noStrike" cap="none" dirty="0">
                <a:solidFill>
                  <a:schemeClr val="dk1"/>
                </a:solidFill>
                <a:latin typeface="Calibri"/>
                <a:ea typeface="Calibri"/>
                <a:cs typeface="Calibri"/>
                <a:sym typeface="Calibri"/>
              </a:rPr>
              <a:t> he or she has in everyday life, so it is usually not done with children who are totally blind or have light perception only.</a:t>
            </a:r>
          </a:p>
          <a:p>
            <a:pPr marL="0" marR="0" lvl="0" indent="0" algn="l" rtl="0">
              <a:spcBef>
                <a:spcPts val="0"/>
              </a:spcBef>
              <a:spcAft>
                <a:spcPts val="0"/>
              </a:spcAft>
              <a:buClr>
                <a:schemeClr val="dk1"/>
              </a:buClr>
              <a:buSzPct val="25000"/>
              <a:buFont typeface="Calibri"/>
              <a:buNone/>
            </a:pPr>
            <a:r>
              <a:rPr lang="en-US" sz="1100" b="1" i="0" u="none" strike="noStrike" cap="none" dirty="0">
                <a:solidFill>
                  <a:schemeClr val="dk1"/>
                </a:solidFill>
                <a:latin typeface="Calibri"/>
                <a:ea typeface="Calibri"/>
                <a:cs typeface="Calibri"/>
                <a:sym typeface="Calibri"/>
              </a:rPr>
              <a:t>LMA: </a:t>
            </a:r>
            <a:r>
              <a:rPr lang="en-US" sz="1100" b="0" i="0" u="none" strike="noStrike" cap="none" dirty="0">
                <a:solidFill>
                  <a:schemeClr val="dk1"/>
                </a:solidFill>
                <a:latin typeface="Calibri"/>
                <a:ea typeface="Calibri"/>
                <a:cs typeface="Calibri"/>
                <a:sym typeface="Calibri"/>
              </a:rPr>
              <a:t>conducted by the Teacher of Students with Visual Impairments (TVI), is required to determine what kinds of literacy and functional </a:t>
            </a:r>
            <a:r>
              <a:rPr lang="en-US" sz="1100" b="1" i="0" u="none" strike="noStrike" cap="none" dirty="0">
                <a:solidFill>
                  <a:schemeClr val="dk1"/>
                </a:solidFill>
                <a:latin typeface="Calibri"/>
                <a:ea typeface="Calibri"/>
                <a:cs typeface="Calibri"/>
                <a:sym typeface="Calibri"/>
              </a:rPr>
              <a:t>learning</a:t>
            </a:r>
            <a:r>
              <a:rPr lang="en-US" sz="1100" b="0" i="0" u="none" strike="noStrike" cap="none" dirty="0">
                <a:solidFill>
                  <a:schemeClr val="dk1"/>
                </a:solidFill>
                <a:latin typeface="Calibri"/>
                <a:ea typeface="Calibri"/>
                <a:cs typeface="Calibri"/>
                <a:sym typeface="Calibri"/>
              </a:rPr>
              <a:t> materials are appropriate.</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
        <p:nvSpPr>
          <p:cNvPr id="326" name="Shape 3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8375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Carly-performance may  “hh” staying competitive at their academic capability</a:t>
            </a:r>
          </a:p>
        </p:txBody>
      </p:sp>
      <p:sp>
        <p:nvSpPr>
          <p:cNvPr id="332" name="Shape 3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4144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as parents we not only have to think of the NOW for our children with Usher syndrome- we have to always prepare for the FUTURE</a:t>
            </a:r>
          </a:p>
        </p:txBody>
      </p:sp>
      <p:sp>
        <p:nvSpPr>
          <p:cNvPr id="172" name="Shape 17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01225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-Examples- accommodations&gt; same work as peers, extended test time, test questions read orally,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Modifications&gt; might be only 10 of the 30 questions on a test, instead of writing an essay you may have multiple choice questions</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Carly-examples:</a:t>
            </a:r>
          </a:p>
        </p:txBody>
      </p:sp>
    </p:spTree>
    <p:extLst>
      <p:ext uri="{BB962C8B-B14F-4D97-AF65-F5344CB8AC3E}">
        <p14:creationId xmlns:p14="http://schemas.microsoft.com/office/powerpoint/2010/main" val="2892468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Patti-Sharing of my son Hunter and his IEP- Special design instruction and related services or direct services  for a student with adaptations,  accommodations  - So what does this mean? Look at IEP - Related Services- Special Design Instruction.</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Bring up Carly’s tool box-  Hunter knew when and where some of the SDI’s were needed </a:t>
            </a:r>
          </a:p>
        </p:txBody>
      </p:sp>
    </p:spTree>
    <p:extLst>
      <p:ext uri="{BB962C8B-B14F-4D97-AF65-F5344CB8AC3E}">
        <p14:creationId xmlns:p14="http://schemas.microsoft.com/office/powerpoint/2010/main" val="318492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Patti-Special design instruction and related services for a student - So what does this mean? Look at IEP - Related Services- Special Design Instruction</a:t>
            </a:r>
          </a:p>
        </p:txBody>
      </p:sp>
    </p:spTree>
    <p:extLst>
      <p:ext uri="{BB962C8B-B14F-4D97-AF65-F5344CB8AC3E}">
        <p14:creationId xmlns:p14="http://schemas.microsoft.com/office/powerpoint/2010/main" val="788969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Talk a little about PRE-Teaching and RE-Teaching-  best practice of what to expect and then to make sure all was heard after the fact.  There also needs to be that additional time of processing.  We call this WAIT TIME.  </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With my son it always takes twice as long to do half the work-  not an excuse but a fact.  Now he has to prove it is a fact by getting all required work done.</a:t>
            </a:r>
          </a:p>
        </p:txBody>
      </p:sp>
    </p:spTree>
    <p:extLst>
      <p:ext uri="{BB962C8B-B14F-4D97-AF65-F5344CB8AC3E}">
        <p14:creationId xmlns:p14="http://schemas.microsoft.com/office/powerpoint/2010/main" val="3313689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share the importance of identifying oneself-  parents may need to model this for others including educators</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09996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Patti-Special design instruction and related services for a student - So what does this mean? Look at IEP - Related Services- Special Design Instruction</a:t>
            </a:r>
          </a:p>
        </p:txBody>
      </p:sp>
    </p:spTree>
    <p:extLst>
      <p:ext uri="{BB962C8B-B14F-4D97-AF65-F5344CB8AC3E}">
        <p14:creationId xmlns:p14="http://schemas.microsoft.com/office/powerpoint/2010/main" val="1293310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Support will be needed for the General Education Staff- chances are they have not worked with a student with a dual loss (Usher) - and again this would be individualized and unique- Indirect Services </a:t>
            </a:r>
          </a:p>
        </p:txBody>
      </p:sp>
    </p:spTree>
    <p:extLst>
      <p:ext uri="{BB962C8B-B14F-4D97-AF65-F5344CB8AC3E}">
        <p14:creationId xmlns:p14="http://schemas.microsoft.com/office/powerpoint/2010/main" val="1599243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This would be an example of indirect services to the educational team members working with a student with dual loss, and they do would do indirect service as colleagues.  </a:t>
            </a:r>
          </a:p>
        </p:txBody>
      </p:sp>
    </p:spTree>
    <p:extLst>
      <p:ext uri="{BB962C8B-B14F-4D97-AF65-F5344CB8AC3E}">
        <p14:creationId xmlns:p14="http://schemas.microsoft.com/office/powerpoint/2010/main" val="1533658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Carly: Model of collaborative trainings</a:t>
            </a:r>
          </a:p>
        </p:txBody>
      </p:sp>
    </p:spTree>
    <p:extLst>
      <p:ext uri="{BB962C8B-B14F-4D97-AF65-F5344CB8AC3E}">
        <p14:creationId xmlns:p14="http://schemas.microsoft.com/office/powerpoint/2010/main" val="2119303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pre-teach,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Provided by district</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Through Itinerant program</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School for the Deaf</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*They become your go to</a:t>
            </a:r>
          </a:p>
        </p:txBody>
      </p:sp>
    </p:spTree>
    <p:extLst>
      <p:ext uri="{BB962C8B-B14F-4D97-AF65-F5344CB8AC3E}">
        <p14:creationId xmlns:p14="http://schemas.microsoft.com/office/powerpoint/2010/main" val="398545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178" name="Shape 17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85429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-Key player on Hunter’s team:  in tandem w/Hunter did accommodations/Braille instruction/ key player on core team and team at large.</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Worked well with TOD-Intervener-Speech-O&amp;M-</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8394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Patti- OT aspect/tactile defensiveness/ writing/ </a:t>
            </a:r>
          </a:p>
        </p:txBody>
      </p:sp>
    </p:spTree>
    <p:extLst>
      <p:ext uri="{BB962C8B-B14F-4D97-AF65-F5344CB8AC3E}">
        <p14:creationId xmlns:p14="http://schemas.microsoft.com/office/powerpoint/2010/main" val="1716574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Nancy- “reiterate balance with different types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balance issues early on with type/sitting up/walking/core traini</a:t>
            </a:r>
            <a:r>
              <a:rPr lang="en-US" sz="1200" b="0" i="0" u="none" strike="noStrike" cap="none">
                <a:solidFill>
                  <a:schemeClr val="dk1"/>
                </a:solidFill>
                <a:latin typeface="Calibri"/>
                <a:ea typeface="Calibri"/>
                <a:cs typeface="Calibri"/>
                <a:sym typeface="Calibri"/>
              </a:rPr>
              <a:t>ng</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OT PT team - including school officials, educators and the </a:t>
            </a:r>
            <a:r>
              <a:rPr lang="en-US" sz="1200" b="1" i="1" u="none" strike="noStrike" cap="none">
                <a:solidFill>
                  <a:schemeClr val="dk1"/>
                </a:solidFill>
                <a:latin typeface="Calibri"/>
                <a:ea typeface="Calibri"/>
                <a:cs typeface="Calibri"/>
                <a:sym typeface="Calibri"/>
              </a:rPr>
              <a:t>therapists</a:t>
            </a:r>
            <a:r>
              <a:rPr lang="en-US" sz="1200" b="0" i="0" u="none" strike="noStrike" cap="none">
                <a:solidFill>
                  <a:schemeClr val="dk1"/>
                </a:solidFill>
                <a:latin typeface="Calibri"/>
                <a:ea typeface="Calibri"/>
                <a:cs typeface="Calibri"/>
                <a:sym typeface="Calibri"/>
              </a:rPr>
              <a:t> assigned as part of the school-based services program.</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5502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qualifications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importance when newly implanted or aided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“it has to go in to come out”</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6690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Nancy-RID</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Interpreters vs. aides who sign</a:t>
            </a:r>
          </a:p>
        </p:txBody>
      </p:sp>
    </p:spTree>
    <p:extLst>
      <p:ext uri="{BB962C8B-B14F-4D97-AF65-F5344CB8AC3E}">
        <p14:creationId xmlns:p14="http://schemas.microsoft.com/office/powerpoint/2010/main" val="30116913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Nancy-RID/EI</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Interpreters vs. Aides who signs</a:t>
            </a:r>
          </a:p>
        </p:txBody>
      </p:sp>
    </p:spTree>
    <p:extLst>
      <p:ext uri="{BB962C8B-B14F-4D97-AF65-F5344CB8AC3E}">
        <p14:creationId xmlns:p14="http://schemas.microsoft.com/office/powerpoint/2010/main" val="4147662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4" name="Shape 43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May require interpreter and an intervener  - Intervener 1:1 w/specific training in the dual loss/deafblindness.  Should be as unique and individualized as the students IEP.  Do WITH not FOR the student.  Simply the EYES and EARS of the student.  The student does not know what he/she may miss and they have the right to know everything in their environment and going on around them.  Bridge of Access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Para-professionals: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Para (in role of an Intervener):</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Para- in classroom setting:</a:t>
            </a:r>
          </a:p>
        </p:txBody>
      </p:sp>
    </p:spTree>
    <p:extLst>
      <p:ext uri="{BB962C8B-B14F-4D97-AF65-F5344CB8AC3E}">
        <p14:creationId xmlns:p14="http://schemas.microsoft.com/office/powerpoint/2010/main" val="189478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0" name="Shape 44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dirty="0">
                <a:solidFill>
                  <a:schemeClr val="dk1"/>
                </a:solidFill>
                <a:latin typeface="Arial"/>
                <a:ea typeface="Arial"/>
                <a:cs typeface="Arial"/>
                <a:sym typeface="Arial"/>
              </a:rPr>
              <a:t>Patti</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May require interpreter and an intervener  - Intervener 1:1 w/specific training in the dual loss/</a:t>
            </a:r>
            <a:r>
              <a:rPr lang="en-US" sz="1100" b="0" i="0" u="none" strike="noStrike" cap="none" dirty="0" err="1">
                <a:solidFill>
                  <a:schemeClr val="dk1"/>
                </a:solidFill>
                <a:latin typeface="Arial"/>
                <a:ea typeface="Arial"/>
                <a:cs typeface="Arial"/>
                <a:sym typeface="Arial"/>
              </a:rPr>
              <a:t>deafblindness</a:t>
            </a:r>
            <a:r>
              <a:rPr lang="en-US" sz="1100" b="0" i="0" u="none" strike="noStrike" cap="none" dirty="0">
                <a:solidFill>
                  <a:schemeClr val="dk1"/>
                </a:solidFill>
                <a:latin typeface="Arial"/>
                <a:ea typeface="Arial"/>
                <a:cs typeface="Arial"/>
                <a:sym typeface="Arial"/>
              </a:rPr>
              <a:t>.  Should be as unique and individualized as the students IEP.  Do WITH not FOR the student.  Simply the EYES and EARS of the student.  The student does not know what he/she may miss and they have the right to know everything in their environment and going on around them.  Bridge of Access</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Para-professionals:</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Para (in role of an Intervener):</a:t>
            </a:r>
          </a:p>
          <a:p>
            <a:pPr marL="0" marR="0" lvl="0" indent="0" algn="l" rtl="0">
              <a:spcBef>
                <a:spcPts val="0"/>
              </a:spcBef>
              <a:buClr>
                <a:schemeClr val="dk1"/>
              </a:buClr>
              <a:buSzPct val="25000"/>
              <a:buFont typeface="Arial"/>
              <a:buNone/>
            </a:pPr>
            <a:r>
              <a:rPr lang="en-US" sz="1100" b="0" i="0" u="none" strike="noStrike" cap="none" dirty="0">
                <a:solidFill>
                  <a:schemeClr val="dk1"/>
                </a:solidFill>
                <a:latin typeface="Arial"/>
                <a:ea typeface="Arial"/>
                <a:cs typeface="Arial"/>
                <a:sym typeface="Arial"/>
              </a:rPr>
              <a:t>Para- in classroom setting:</a:t>
            </a:r>
          </a:p>
        </p:txBody>
      </p:sp>
    </p:spTree>
    <p:extLst>
      <p:ext uri="{BB962C8B-B14F-4D97-AF65-F5344CB8AC3E}">
        <p14:creationId xmlns:p14="http://schemas.microsoft.com/office/powerpoint/2010/main" val="1955539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trailing for safety in home, cane, transitioning day/night</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Low Vision or No usable Vision- talk about the word “impairment”</a:t>
            </a:r>
          </a:p>
          <a:p>
            <a:pPr marL="0" marR="0" lvl="0" indent="0" algn="l" rtl="0">
              <a:spcBef>
                <a:spcPts val="0"/>
              </a:spcBef>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-orientation ( new school/different classrooms/ offices in the school building/ football stadium/ Pool area) High School years: learning public transit, subways, guide dogs ( research/applying/ follow up after teamed with a guide dog for the blind)</a:t>
            </a:r>
          </a:p>
        </p:txBody>
      </p:sp>
    </p:spTree>
    <p:extLst>
      <p:ext uri="{BB962C8B-B14F-4D97-AF65-F5344CB8AC3E}">
        <p14:creationId xmlns:p14="http://schemas.microsoft.com/office/powerpoint/2010/main" val="13882408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3" name="Shape 45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rgbClr val="980000"/>
              </a:solidFill>
              <a:latin typeface="Arial"/>
              <a:ea typeface="Arial"/>
              <a:cs typeface="Arial"/>
              <a:sym typeface="Arial"/>
            </a:endParaRPr>
          </a:p>
        </p:txBody>
      </p:sp>
    </p:spTree>
    <p:extLst>
      <p:ext uri="{BB962C8B-B14F-4D97-AF65-F5344CB8AC3E}">
        <p14:creationId xmlns:p14="http://schemas.microsoft.com/office/powerpoint/2010/main" val="82011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184" name="Shape 18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455234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In community: Agua Club- Boy Scouts (Eagle)- Church-Volunteered at our Local Food Bank Monthly- School: High School Varsity Swim Team</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*Accomodations</a:t>
            </a:r>
          </a:p>
        </p:txBody>
      </p:sp>
    </p:spTree>
    <p:extLst>
      <p:ext uri="{BB962C8B-B14F-4D97-AF65-F5344CB8AC3E}">
        <p14:creationId xmlns:p14="http://schemas.microsoft.com/office/powerpoint/2010/main" val="2603667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7" name="Shape 46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23998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importance of meeting prior to end of school, identifying staff and attend last team meeting “Passing of the torch” Just as important to the teacher</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*Most important person on the team, consistency, know your child the best </a:t>
            </a:r>
          </a:p>
          <a:p>
            <a:pPr marL="0" marR="0" lvl="0" indent="0" algn="l" rtl="0">
              <a:spcBef>
                <a:spcPts val="0"/>
              </a:spcBef>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Important to have team meetings outside of the IEP meeting ( we met quarterly) Hunter did “All about Me” PPT for new teachers- passing the “torch” at the end of the school year-encouraging teachers to talk about Hunter- Supplementary Aids and Services Toolkit-</a:t>
            </a:r>
          </a:p>
        </p:txBody>
      </p:sp>
    </p:spTree>
    <p:extLst>
      <p:ext uri="{BB962C8B-B14F-4D97-AF65-F5344CB8AC3E}">
        <p14:creationId xmlns:p14="http://schemas.microsoft.com/office/powerpoint/2010/main" val="24224201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0" name="Shape 480"/>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 importance of meeting prior to end of school, identifying staff and attend last team meeting “Passing of the torch” Just as important to the teacher</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*Most important person on the team, consistency, know your child the best </a:t>
            </a:r>
          </a:p>
          <a:p>
            <a:pPr marL="0" marR="0" lvl="0" indent="0" algn="l" rtl="0">
              <a:spcBef>
                <a:spcPts val="0"/>
              </a:spcBef>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Important to have team meetings outside of the IEP meeting ( we met quarterly) Hunter did “All about Me” PPT for new teachers- passing the “torch” at the end of the school year-encouraging teachers to talk about Hunter- Supplementary Aids and Services Toolkit-</a:t>
            </a:r>
          </a:p>
        </p:txBody>
      </p:sp>
    </p:spTree>
    <p:extLst>
      <p:ext uri="{BB962C8B-B14F-4D97-AF65-F5344CB8AC3E}">
        <p14:creationId xmlns:p14="http://schemas.microsoft.com/office/powerpoint/2010/main" val="3647139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8" name="Shape 488"/>
          <p:cNvSpPr txBox="1">
            <a:spLocks noGrp="1"/>
          </p:cNvSpPr>
          <p:nvPr>
            <p:ph type="body" idx="1"/>
          </p:nvPr>
        </p:nvSpPr>
        <p:spPr>
          <a:xfrm>
            <a:off x="731522" y="4560570"/>
            <a:ext cx="5852159"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100000"/>
              <a:buFont typeface="Arial"/>
              <a:buChar char="●"/>
            </a:pPr>
            <a:r>
              <a:rPr lang="en-US" sz="1100" b="0" i="0" u="none" strike="noStrike" cap="none">
                <a:solidFill>
                  <a:schemeClr val="dk1"/>
                </a:solidFill>
                <a:latin typeface="Arial"/>
                <a:ea typeface="Arial"/>
                <a:cs typeface="Arial"/>
                <a:sym typeface="Arial"/>
              </a:rPr>
              <a:t>Hunter prepared and presented a ppt about himself to teachers and peers , including overview of usher syndrome, technology that he used this was the beginning of his self determination and self advocay</a:t>
            </a:r>
          </a:p>
        </p:txBody>
      </p:sp>
    </p:spTree>
    <p:extLst>
      <p:ext uri="{BB962C8B-B14F-4D97-AF65-F5344CB8AC3E}">
        <p14:creationId xmlns:p14="http://schemas.microsoft.com/office/powerpoint/2010/main" val="522386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5" name="Shape 49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Patti - will describe slide as is,  Your child will decide his or her identity - make sure you support -  Nancy will add in DB vs. Db</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Usher can be misleading, invisible...resourceful &amp; clever. They will fill in information. So, who is this person with Usher? They decide, not us. </a:t>
            </a:r>
          </a:p>
        </p:txBody>
      </p:sp>
    </p:spTree>
    <p:extLst>
      <p:ext uri="{BB962C8B-B14F-4D97-AF65-F5344CB8AC3E}">
        <p14:creationId xmlns:p14="http://schemas.microsoft.com/office/powerpoint/2010/main" val="429542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Patti </a:t>
            </a:r>
            <a:r>
              <a:rPr lang="en-US" sz="1100" b="0" i="0" u="none" strike="noStrike" cap="none">
                <a:solidFill>
                  <a:schemeClr val="dk1"/>
                </a:solidFill>
                <a:latin typeface="Arial"/>
                <a:ea typeface="Arial"/>
                <a:cs typeface="Arial"/>
                <a:sym typeface="Arial"/>
              </a:rPr>
              <a:t> Three areas to cover and have good goals</a:t>
            </a:r>
          </a:p>
          <a:p>
            <a:pPr marL="0" marR="0" lvl="0" indent="0" algn="l" rtl="0">
              <a:lnSpc>
                <a:spcPct val="115000"/>
              </a:lnSpc>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 </a:t>
            </a:r>
            <a:r>
              <a:rPr lang="en-US" sz="1100" b="0" i="0" u="none" strike="noStrike" cap="none">
                <a:solidFill>
                  <a:schemeClr val="dk1"/>
                </a:solidFill>
                <a:latin typeface="Times New Roman"/>
                <a:ea typeface="Times New Roman"/>
                <a:cs typeface="Times New Roman"/>
                <a:sym typeface="Times New Roman"/>
              </a:rPr>
              <a:t>Postsecondary Education/Training (higher ed or vocational) </a:t>
            </a:r>
          </a:p>
          <a:p>
            <a:pPr marL="0" marR="0" lvl="0" indent="0" algn="l" rtl="0">
              <a:lnSpc>
                <a:spcPct val="115000"/>
              </a:lnSpc>
              <a:spcBef>
                <a:spcPts val="0"/>
              </a:spcBef>
              <a:spcAft>
                <a:spcPts val="0"/>
              </a:spcAft>
              <a:buClr>
                <a:schemeClr val="dk1"/>
              </a:buClr>
              <a:buSzPct val="25000"/>
              <a:buFont typeface="Times New Roman"/>
              <a:buNone/>
            </a:pPr>
            <a:r>
              <a:rPr lang="en-US" sz="1100" b="0" i="0" u="none" strike="noStrike" cap="none">
                <a:solidFill>
                  <a:schemeClr val="dk1"/>
                </a:solidFill>
                <a:latin typeface="Times New Roman"/>
                <a:ea typeface="Times New Roman"/>
                <a:cs typeface="Times New Roman"/>
                <a:sym typeface="Times New Roman"/>
              </a:rPr>
              <a:t>• Employment</a:t>
            </a:r>
          </a:p>
          <a:p>
            <a:pPr marL="0" marR="0" lvl="0" indent="0" algn="l" rtl="0">
              <a:lnSpc>
                <a:spcPct val="115000"/>
              </a:lnSpc>
              <a:spcBef>
                <a:spcPts val="0"/>
              </a:spcBef>
              <a:spcAft>
                <a:spcPts val="0"/>
              </a:spcAft>
              <a:buClr>
                <a:schemeClr val="dk1"/>
              </a:buClr>
              <a:buSzPct val="25000"/>
              <a:buFont typeface="Times New Roman"/>
              <a:buNone/>
            </a:pPr>
            <a:r>
              <a:rPr lang="en-US" sz="1100" b="0" i="0" u="none" strike="noStrike" cap="none">
                <a:solidFill>
                  <a:schemeClr val="dk1"/>
                </a:solidFill>
                <a:latin typeface="Times New Roman"/>
                <a:ea typeface="Times New Roman"/>
                <a:cs typeface="Times New Roman"/>
                <a:sym typeface="Times New Roman"/>
              </a:rPr>
              <a:t>• Independent Living/Community Participation</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87267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r>
              <a:rPr lang="en-US" sz="1100" b="1" i="0" u="none" strike="noStrike" cap="none">
                <a:solidFill>
                  <a:schemeClr val="dk1"/>
                </a:solidFill>
                <a:latin typeface="Arial"/>
                <a:ea typeface="Arial"/>
                <a:cs typeface="Arial"/>
                <a:sym typeface="Arial"/>
              </a:rPr>
              <a:t>Patti-</a:t>
            </a:r>
            <a:r>
              <a:rPr lang="en-US" sz="1100" b="0" i="0" u="none" strike="noStrike" cap="none">
                <a:solidFill>
                  <a:schemeClr val="dk1"/>
                </a:solidFill>
                <a:latin typeface="Arial"/>
                <a:ea typeface="Arial"/>
                <a:cs typeface="Arial"/>
                <a:sym typeface="Arial"/>
              </a:rPr>
              <a:t> beginning this new piece of the journey </a:t>
            </a:r>
          </a:p>
        </p:txBody>
      </p:sp>
    </p:spTree>
    <p:extLst>
      <p:ext uri="{BB962C8B-B14F-4D97-AF65-F5344CB8AC3E}">
        <p14:creationId xmlns:p14="http://schemas.microsoft.com/office/powerpoint/2010/main" val="2023150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3" name="Shape 513"/>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6374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Carly</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0813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190" name="Shape 19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369430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66459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1" name="Shape 53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06408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7" name="Shape 53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0327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196" name="Shape 19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7714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02" name="Shape 20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04785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731520" y="4560570"/>
            <a:ext cx="5852160" cy="4320540"/>
          </a:xfrm>
          <a:prstGeom prst="rect">
            <a:avLst/>
          </a:prstGeom>
          <a:noFill/>
          <a:ln>
            <a:noFill/>
          </a:ln>
        </p:spPr>
        <p:txBody>
          <a:bodyPr wrap="square" lIns="96625" tIns="96625" rIns="96625" bIns="96625" anchor="ctr"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Nancy</a:t>
            </a:r>
          </a:p>
        </p:txBody>
      </p:sp>
      <p:sp>
        <p:nvSpPr>
          <p:cNvPr id="208" name="Shape 20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79564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NCDB Title Slide">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381000"/>
            <a:ext cx="7772400" cy="1470024"/>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a:spLocks noGrp="1"/>
          </p:cNvSpPr>
          <p:nvPr>
            <p:ph type="pic" idx="2"/>
          </p:nvPr>
        </p:nvSpPr>
        <p:spPr>
          <a:xfrm>
            <a:off x="228600" y="5943600"/>
            <a:ext cx="1524000" cy="3810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3"/>
          </p:nvPr>
        </p:nvSpPr>
        <p:spPr>
          <a:xfrm>
            <a:off x="2514600" y="5943600"/>
            <a:ext cx="1219199" cy="3810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4"/>
          </p:nvPr>
        </p:nvSpPr>
        <p:spPr>
          <a:xfrm>
            <a:off x="4572000" y="5943600"/>
            <a:ext cx="1295400" cy="304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a:spLocks noGrp="1"/>
          </p:cNvSpPr>
          <p:nvPr>
            <p:ph type="pic" idx="5"/>
          </p:nvPr>
        </p:nvSpPr>
        <p:spPr>
          <a:xfrm>
            <a:off x="7467600" y="5943600"/>
            <a:ext cx="1295400" cy="304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body" idx="6"/>
          </p:nvPr>
        </p:nvSpPr>
        <p:spPr>
          <a:xfrm>
            <a:off x="914400" y="6553200"/>
            <a:ext cx="6934199" cy="228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txBox="1">
            <a:spLocks noGrp="1"/>
          </p:cNvSpPr>
          <p:nvPr>
            <p:ph type="body" idx="1"/>
          </p:nvPr>
        </p:nvSpPr>
        <p:spPr>
          <a:xfrm rot="5400000">
            <a:off x="2309018" y="-251618"/>
            <a:ext cx="4525963" cy="8229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8" name="Shape 78"/>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NCDB Title Slide">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762000" y="381000"/>
            <a:ext cx="7772400" cy="1470024"/>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7" name="Shape 87"/>
          <p:cNvSpPr txBox="1">
            <a:spLocks noGrp="1"/>
          </p:cNvSpPr>
          <p:nvPr>
            <p:ph type="subTitle" idx="1"/>
          </p:nvPr>
        </p:nvSpPr>
        <p:spPr>
          <a:xfrm>
            <a:off x="1371600" y="3886200"/>
            <a:ext cx="6400799" cy="1752600"/>
          </a:xfrm>
          <a:prstGeom prst="rect">
            <a:avLst/>
          </a:prstGeom>
          <a:noFill/>
          <a:ln>
            <a:noFill/>
          </a:ln>
        </p:spPr>
        <p:txBody>
          <a:bodyPr wrap="square"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6" name="Shape 96"/>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9" name="Shape 109"/>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8" name="Shape 11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1"/>
        <p:cNvGrpSpPr/>
        <p:nvPr/>
      </p:nvGrpSpPr>
      <p:grpSpPr>
        <a:xfrm>
          <a:off x="0" y="0"/>
          <a:ext cx="0" cy="0"/>
          <a:chOff x="0" y="0"/>
          <a:chExt cx="0" cy="0"/>
        </a:xfrm>
      </p:grpSpPr>
      <p:sp>
        <p:nvSpPr>
          <p:cNvPr id="122" name="Shape 12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7" name="Shape 127"/>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4" name="Shape 134"/>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1" name="Shape 141"/>
          <p:cNvSpPr txBox="1">
            <a:spLocks noGrp="1"/>
          </p:cNvSpPr>
          <p:nvPr>
            <p:ph type="body" idx="1"/>
          </p:nvPr>
        </p:nvSpPr>
        <p:spPr>
          <a:xfrm rot="5400000">
            <a:off x="2309018" y="-251618"/>
            <a:ext cx="4525963" cy="8229600"/>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7" name="Shape 147"/>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7" name="Shape 27"/>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lnSpc>
                <a:spcPct val="100000"/>
              </a:lnSpc>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27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905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lnSpc>
                <a:spcPct val="100000"/>
              </a:lnSpc>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381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5" name="Shape 65"/>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l="-998" r="-997"/>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l="-998" r="-997"/>
          </a:stretch>
        </a:blip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4" name="Shape 84"/>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http://www.nationaldb.org/" TargetMode="External"/><Relationship Id="rId4" Type="http://schemas.openxmlformats.org/officeDocument/2006/relationships/hyperlink" Target="mailto:info@nationaldb.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9.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ncsab.org/List/StateDirectors"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www.csavr.org/state-vr-directors"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hyperlink" Target="https://www.usher-syndrome.org/our-story/ush-connections-conference-summaries.html" TargetMode="External"/><Relationship Id="rId3" Type="http://schemas.openxmlformats.org/officeDocument/2006/relationships/hyperlink" Target="http://www.usher-syndrome.org" TargetMode="External"/><Relationship Id="rId7" Type="http://schemas.openxmlformats.org/officeDocument/2006/relationships/hyperlink" Target="https://www.usher-syndrome.org/what-is-usher-syndrome/presentations/ush-talks-library.html"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hyperlink" Target="https://www.usher-syndrome.org/our-story/ush-blog.html" TargetMode="External"/><Relationship Id="rId5" Type="http://schemas.openxmlformats.org/officeDocument/2006/relationships/hyperlink" Target="https://www.usher-syndrome.org/our-story/join-the-ush-blue-book.html" TargetMode="External"/><Relationship Id="rId4" Type="http://schemas.openxmlformats.org/officeDocument/2006/relationships/hyperlink" Target="http://www.usher-registry.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nationaldb.org/" TargetMode="External"/><Relationship Id="rId7" Type="http://schemas.openxmlformats.org/officeDocument/2006/relationships/hyperlink" Target="https://nationaldb.org/events"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hyperlink" Target="https://nationaldb.org/families" TargetMode="External"/><Relationship Id="rId5" Type="http://schemas.openxmlformats.org/officeDocument/2006/relationships/hyperlink" Target="http://nfadb.org/stories/" TargetMode="External"/><Relationship Id="rId4" Type="http://schemas.openxmlformats.org/officeDocument/2006/relationships/hyperlink" Target="https://nationaldb.org/members/list?type=State+Project"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usher-syndrome.org"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www.helenkeller.org/hknc"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frederc5@tcnj.edu" TargetMode="External"/><Relationship Id="rId2" Type="http://schemas.openxmlformats.org/officeDocument/2006/relationships/hyperlink" Target="mailto:megan.cote@hknc.org" TargetMode="External"/><Relationship Id="rId1" Type="http://schemas.openxmlformats.org/officeDocument/2006/relationships/slideLayout" Target="../slideLayouts/slideLayout13.xml"/><Relationship Id="rId5" Type="http://schemas.openxmlformats.org/officeDocument/2006/relationships/hyperlink" Target="mailto:nancy.odonnell0813@gmail.com" TargetMode="External"/><Relationship Id="rId4" Type="http://schemas.openxmlformats.org/officeDocument/2006/relationships/hyperlink" Target="mailto:pmcgowan@pattan.ne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ctrTitle"/>
          </p:nvPr>
        </p:nvSpPr>
        <p:spPr>
          <a:xfrm>
            <a:off x="685800" y="381000"/>
            <a:ext cx="7772400" cy="1470024"/>
          </a:xfrm>
          <a:prstGeom prst="rect">
            <a:avLst/>
          </a:prstGeom>
          <a:noFill/>
          <a:ln>
            <a:noFill/>
          </a:ln>
        </p:spPr>
        <p:txBody>
          <a:bodyPr wrap="square" lIns="91425" tIns="45700" rIns="91425" bIns="45700" anchor="ctr"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3000" b="0" i="0" u="none" strike="noStrike" cap="none" dirty="0">
                <a:solidFill>
                  <a:schemeClr val="dk1"/>
                </a:solidFill>
                <a:latin typeface="Book Antiqua"/>
                <a:ea typeface="Book Antiqua"/>
                <a:cs typeface="Book Antiqua"/>
                <a:sym typeface="Book Antiqua"/>
              </a:rPr>
              <a:t> </a:t>
            </a:r>
            <a:r>
              <a:rPr lang="en-US" sz="3200" b="0" i="0" u="none" strike="noStrike" cap="none" dirty="0">
                <a:solidFill>
                  <a:schemeClr val="dk1"/>
                </a:solidFill>
                <a:latin typeface="Book Antiqua"/>
                <a:ea typeface="Book Antiqua"/>
                <a:cs typeface="Book Antiqua"/>
                <a:sym typeface="Book Antiqua"/>
              </a:rPr>
              <a:t>Educational Considerations for </a:t>
            </a:r>
            <a:r>
              <a:rPr lang="en-US" sz="3200" b="0" i="0" u="none" strike="noStrike" cap="none" dirty="0" smtClean="0">
                <a:solidFill>
                  <a:schemeClr val="dk1"/>
                </a:solidFill>
                <a:latin typeface="Book Antiqua"/>
                <a:ea typeface="Book Antiqua"/>
                <a:cs typeface="Book Antiqua"/>
                <a:sym typeface="Book Antiqua"/>
              </a:rPr>
              <a:t>Students </a:t>
            </a:r>
            <a:r>
              <a:rPr lang="en-US" sz="3200" b="0" i="0" u="none" strike="noStrike" cap="none" dirty="0">
                <a:solidFill>
                  <a:schemeClr val="dk1"/>
                </a:solidFill>
                <a:latin typeface="Book Antiqua"/>
                <a:ea typeface="Book Antiqua"/>
                <a:cs typeface="Book Antiqua"/>
                <a:sym typeface="Book Antiqua"/>
              </a:rPr>
              <a:t>with Usher Syndrome</a:t>
            </a:r>
          </a:p>
          <a:p>
            <a:pPr marL="0" marR="0" lvl="0" indent="0" algn="ctr" rtl="0">
              <a:lnSpc>
                <a:spcPct val="115000"/>
              </a:lnSpc>
              <a:spcBef>
                <a:spcPts val="0"/>
              </a:spcBef>
              <a:spcAft>
                <a:spcPts val="0"/>
              </a:spcAft>
              <a:buClr>
                <a:schemeClr val="dk1"/>
              </a:buClr>
              <a:buSzPct val="25000"/>
              <a:buFont typeface="Arial"/>
              <a:buNone/>
            </a:pPr>
            <a:r>
              <a:rPr lang="en-US" sz="1800" b="0" i="0" u="none" strike="noStrike" cap="none" dirty="0">
                <a:solidFill>
                  <a:schemeClr val="dk1"/>
                </a:solidFill>
                <a:latin typeface="Book Antiqua"/>
                <a:ea typeface="Book Antiqua"/>
                <a:cs typeface="Book Antiqua"/>
                <a:sym typeface="Book Antiqua"/>
              </a:rPr>
              <a:t>October 11, 2017</a:t>
            </a:r>
          </a:p>
        </p:txBody>
      </p:sp>
      <p:sp>
        <p:nvSpPr>
          <p:cNvPr id="156" name="Shape 156"/>
          <p:cNvSpPr txBox="1">
            <a:spLocks noGrp="1"/>
          </p:cNvSpPr>
          <p:nvPr>
            <p:ph type="subTitle" idx="1"/>
          </p:nvPr>
        </p:nvSpPr>
        <p:spPr>
          <a:xfrm>
            <a:off x="947250" y="3321525"/>
            <a:ext cx="7249500" cy="22797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Presented by</a:t>
            </a:r>
            <a:r>
              <a:rPr lang="en-US" sz="1400" b="0" i="0" u="none" strike="noStrike" cap="none" dirty="0" smtClean="0">
                <a:solidFill>
                  <a:schemeClr val="dk1"/>
                </a:solidFill>
                <a:latin typeface="Book Antiqua"/>
                <a:ea typeface="Book Antiqua"/>
                <a:cs typeface="Book Antiqua"/>
                <a:sym typeface="Book Antiqua"/>
              </a:rPr>
              <a:t>:</a:t>
            </a:r>
            <a:endParaRPr sz="1400" b="0" i="0" u="none" strike="noStrike" cap="none" dirty="0">
              <a:solidFill>
                <a:schemeClr val="dk1"/>
              </a:solidFill>
              <a:latin typeface="Book Antiqua"/>
              <a:ea typeface="Book Antiqua"/>
              <a:cs typeface="Book Antiqua"/>
              <a:sym typeface="Book Antiqua"/>
            </a:endParaRP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Carly Fredericks </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Family Engagement Coordinator-New Jersey/Founder of Ava’s Voice/NFADB</a:t>
            </a: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Patti McGowan</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Family Engagement Coordinator-Pennsylvania/NFADB</a:t>
            </a: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Nancy O’Donnell</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Director, USH Trust Registry-Usher Syndrome Coalition</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chemeClr val="dk1"/>
                </a:solidFill>
                <a:latin typeface="Book Antiqua"/>
                <a:ea typeface="Book Antiqua"/>
                <a:cs typeface="Book Antiqua"/>
                <a:sym typeface="Book Antiqua"/>
              </a:rPr>
              <a:t>Facilitated by:</a:t>
            </a:r>
          </a:p>
          <a:p>
            <a:pPr marL="0" marR="0" lvl="0" indent="0" algn="ctr" rtl="0">
              <a:lnSpc>
                <a:spcPct val="115000"/>
              </a:lnSpc>
              <a:spcBef>
                <a:spcPts val="0"/>
              </a:spcBef>
              <a:spcAft>
                <a:spcPts val="0"/>
              </a:spcAft>
              <a:buClr>
                <a:schemeClr val="dk1"/>
              </a:buClr>
              <a:buSzPct val="25000"/>
              <a:buFont typeface="Arial"/>
              <a:buNone/>
            </a:pPr>
            <a:r>
              <a:rPr lang="en-US" sz="1400" b="1" i="0" u="none" strike="noStrike" cap="none" dirty="0">
                <a:solidFill>
                  <a:schemeClr val="dk1"/>
                </a:solidFill>
                <a:latin typeface="Book Antiqua"/>
                <a:ea typeface="Book Antiqua"/>
                <a:cs typeface="Book Antiqua"/>
                <a:sym typeface="Book Antiqua"/>
              </a:rPr>
              <a:t>Megan Cote</a:t>
            </a:r>
          </a:p>
          <a:p>
            <a:pPr marL="0" marR="0" lvl="0" indent="0" algn="ctr" rtl="0">
              <a:lnSpc>
                <a:spcPct val="115000"/>
              </a:lnSpc>
              <a:spcBef>
                <a:spcPts val="0"/>
              </a:spcBef>
              <a:spcAft>
                <a:spcPts val="0"/>
              </a:spcAft>
              <a:buClr>
                <a:schemeClr val="dk1"/>
              </a:buClr>
              <a:buSzPct val="25000"/>
              <a:buFont typeface="Arial"/>
              <a:buNone/>
            </a:pPr>
            <a:r>
              <a:rPr lang="en-US" sz="1400" b="0" i="0" u="none" strike="noStrike" cap="none" dirty="0">
                <a:solidFill>
                  <a:srgbClr val="000000"/>
                </a:solidFill>
                <a:latin typeface="Book Antiqua"/>
                <a:ea typeface="Book Antiqua"/>
                <a:cs typeface="Book Antiqua"/>
                <a:sym typeface="Book Antiqua"/>
              </a:rPr>
              <a:t>NCDB Initiative Lead for Early Identification/ Referral &amp; Family </a:t>
            </a:r>
            <a:r>
              <a:rPr lang="en-US" sz="1400" b="0" i="0" u="none" strike="noStrike" cap="none" dirty="0" smtClean="0">
                <a:solidFill>
                  <a:srgbClr val="000000"/>
                </a:solidFill>
                <a:latin typeface="Book Antiqua"/>
                <a:ea typeface="Book Antiqua"/>
                <a:cs typeface="Book Antiqua"/>
                <a:sym typeface="Book Antiqua"/>
              </a:rPr>
              <a:t>Engagement</a:t>
            </a:r>
            <a:endParaRPr lang="en-US" sz="1400" b="0" i="0" u="none" strike="noStrike" cap="none" dirty="0">
              <a:solidFill>
                <a:srgbClr val="000000"/>
              </a:solidFill>
              <a:latin typeface="Book Antiqua"/>
              <a:ea typeface="Book Antiqua"/>
              <a:cs typeface="Book Antiqua"/>
              <a:sym typeface="Book Antiqua"/>
            </a:endParaRPr>
          </a:p>
        </p:txBody>
      </p:sp>
      <p:pic>
        <p:nvPicPr>
          <p:cNvPr id="157" name="Shape 157" descr="National Center on Deaf-Blindness logo"/>
          <p:cNvPicPr preferRelativeResize="0">
            <a:picLocks noGrp="1"/>
          </p:cNvPicPr>
          <p:nvPr>
            <p:ph type="pic" idx="2"/>
          </p:nvPr>
        </p:nvPicPr>
        <p:blipFill rotWithShape="1">
          <a:blip r:embed="rId3">
            <a:alphaModFix/>
          </a:blip>
          <a:srcRect l="-2040" r="-12244" b="-16666"/>
          <a:stretch/>
        </p:blipFill>
        <p:spPr>
          <a:xfrm>
            <a:off x="228600" y="6019800"/>
            <a:ext cx="1981199" cy="495299"/>
          </a:xfrm>
          <a:prstGeom prst="rect">
            <a:avLst/>
          </a:prstGeom>
          <a:noFill/>
          <a:ln>
            <a:noFill/>
          </a:ln>
        </p:spPr>
      </p:pic>
      <p:sp>
        <p:nvSpPr>
          <p:cNvPr id="158" name="Shape 158"/>
          <p:cNvSpPr txBox="1">
            <a:spLocks noGrp="1"/>
          </p:cNvSpPr>
          <p:nvPr>
            <p:ph type="body" idx="3"/>
          </p:nvPr>
        </p:nvSpPr>
        <p:spPr>
          <a:xfrm>
            <a:off x="2590800" y="6248400"/>
            <a:ext cx="2133599" cy="228600"/>
          </a:xfrm>
          <a:prstGeom prst="rect">
            <a:avLst/>
          </a:prstGeom>
          <a:noFill/>
          <a:ln>
            <a:noFill/>
          </a:ln>
        </p:spPr>
        <p:txBody>
          <a:bodyPr wrap="square" lIns="91425" tIns="45700" rIns="91425" bIns="45700" anchor="ctr" anchorCtr="0">
            <a:noAutofit/>
          </a:bodyPr>
          <a:lstStyle/>
          <a:p>
            <a:pPr marL="0" marR="0" lvl="0" indent="0" algn="l" rtl="0">
              <a:lnSpc>
                <a:spcPct val="80000"/>
              </a:lnSpc>
              <a:spcBef>
                <a:spcPts val="0"/>
              </a:spcBef>
              <a:spcAft>
                <a:spcPts val="0"/>
              </a:spcAft>
              <a:buClr>
                <a:schemeClr val="hlink"/>
              </a:buClr>
              <a:buSzPct val="25000"/>
              <a:buFont typeface="Arial"/>
              <a:buNone/>
            </a:pPr>
            <a:r>
              <a:rPr lang="en-US" sz="1400" b="0" i="0" u="sng" strike="noStrike" cap="none" dirty="0" smtClean="0">
                <a:solidFill>
                  <a:schemeClr val="hlink"/>
                </a:solidFill>
                <a:latin typeface="Arial"/>
                <a:ea typeface="Arial"/>
                <a:cs typeface="Arial"/>
                <a:sym typeface="Arial"/>
                <a:hlinkClick r:id="rId4"/>
              </a:rPr>
              <a:t>info@nationaldb.org</a:t>
            </a:r>
            <a:endParaRPr lang="en-US" sz="800" b="0" i="0" u="none" strike="noStrike" cap="none" dirty="0">
              <a:solidFill>
                <a:schemeClr val="dk1"/>
              </a:solidFill>
              <a:latin typeface="Calibri"/>
              <a:ea typeface="Arial"/>
              <a:cs typeface="Arial"/>
              <a:sym typeface="Calibri"/>
            </a:endParaRPr>
          </a:p>
        </p:txBody>
      </p:sp>
      <p:sp>
        <p:nvSpPr>
          <p:cNvPr id="159" name="Shape 159"/>
          <p:cNvSpPr txBox="1">
            <a:spLocks noGrp="1"/>
          </p:cNvSpPr>
          <p:nvPr>
            <p:ph type="body" idx="4"/>
          </p:nvPr>
        </p:nvSpPr>
        <p:spPr>
          <a:xfrm>
            <a:off x="5334000" y="6096000"/>
            <a:ext cx="1600199" cy="381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0" i="0" u="sng" strike="noStrike" cap="none" dirty="0">
                <a:solidFill>
                  <a:schemeClr val="hlink"/>
                </a:solidFill>
                <a:latin typeface="Arial"/>
                <a:ea typeface="Arial"/>
                <a:cs typeface="Arial"/>
                <a:sym typeface="Arial"/>
                <a:hlinkClick r:id="rId5"/>
              </a:rPr>
              <a:t>nationaldb.org</a:t>
            </a:r>
          </a:p>
        </p:txBody>
      </p:sp>
      <p:pic>
        <p:nvPicPr>
          <p:cNvPr id="160" name="Shape 160" descr="IDEAs that Work and TA&amp;D Network logos"/>
          <p:cNvPicPr preferRelativeResize="0">
            <a:picLocks noGrp="1"/>
          </p:cNvPicPr>
          <p:nvPr>
            <p:ph type="pic" idx="5"/>
          </p:nvPr>
        </p:nvPicPr>
        <p:blipFill rotWithShape="1">
          <a:blip r:embed="rId6">
            <a:alphaModFix/>
          </a:blip>
          <a:srcRect t="1083" b="1083"/>
          <a:stretch/>
        </p:blipFill>
        <p:spPr>
          <a:xfrm>
            <a:off x="7620000" y="6019800"/>
            <a:ext cx="1295400" cy="304799"/>
          </a:xfrm>
          <a:prstGeom prst="rect">
            <a:avLst/>
          </a:prstGeom>
          <a:noFill/>
          <a:ln>
            <a:noFill/>
          </a:ln>
        </p:spPr>
      </p:pic>
      <p:sp>
        <p:nvSpPr>
          <p:cNvPr id="161" name="Shape 161"/>
          <p:cNvSpPr txBox="1">
            <a:spLocks noGrp="1"/>
          </p:cNvSpPr>
          <p:nvPr>
            <p:ph type="body" idx="6"/>
          </p:nvPr>
        </p:nvSpPr>
        <p:spPr>
          <a:xfrm>
            <a:off x="914400" y="6553200"/>
            <a:ext cx="6934199" cy="22860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625" b="0" i="0" u="none" strike="noStrike" cap="none" dirty="0">
                <a:solidFill>
                  <a:schemeClr val="dk1"/>
                </a:solidFill>
                <a:latin typeface="Verdana"/>
                <a:ea typeface="Verdana"/>
                <a:cs typeface="Verdana"/>
                <a:sym typeface="Verdana"/>
              </a:rPr>
              <a:t>The contents of this presentation were developed under a grant from the U.S. Department of Education #H326T130013. However, those contents do not necessarily represent the policy of the Teaching Research Institute, nor the US Department of Education, and you should not assume endorsement by the Federal Government. Project Officer, Jo Ann McCann</a:t>
            </a:r>
            <a:r>
              <a:rPr lang="en-US" sz="625" b="0" i="0" u="none" strike="noStrike" cap="none" dirty="0" smtClean="0">
                <a:solidFill>
                  <a:schemeClr val="dk1"/>
                </a:solidFill>
                <a:latin typeface="Verdana"/>
                <a:ea typeface="Verdana"/>
                <a:cs typeface="Verdana"/>
                <a:sym typeface="Verdana"/>
              </a:rPr>
              <a:t>.</a:t>
            </a:r>
            <a:endParaRPr lang="en-US" sz="625" b="0" i="0" u="none" strike="noStrike" cap="none" dirty="0">
              <a:solidFill>
                <a:schemeClr val="dk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Atypical Usher</a:t>
            </a:r>
          </a:p>
        </p:txBody>
      </p:sp>
      <p:sp>
        <p:nvSpPr>
          <p:cNvPr id="2" name="Text Placeholder 1"/>
          <p:cNvSpPr>
            <a:spLocks noGrp="1"/>
          </p:cNvSpPr>
          <p:nvPr>
            <p:ph type="body" idx="1"/>
          </p:nvPr>
        </p:nvSpPr>
        <p:spPr>
          <a:xfrm>
            <a:off x="879676" y="1932972"/>
            <a:ext cx="7807124" cy="4193191"/>
          </a:xfrm>
        </p:spPr>
        <p:txBody>
          <a:bodyPr/>
          <a:lstStyle/>
          <a:p>
            <a:pPr marL="457200" lvl="0" indent="-457200">
              <a:lnSpc>
                <a:spcPct val="90000"/>
              </a:lnSpc>
              <a:spcBef>
                <a:spcPts val="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Doesn’t </a:t>
            </a:r>
            <a:r>
              <a:rPr lang="en-US" sz="3600" dirty="0">
                <a:solidFill>
                  <a:srgbClr val="000000"/>
                </a:solidFill>
                <a:latin typeface="Book Antiqua"/>
                <a:ea typeface="Book Antiqua"/>
                <a:cs typeface="Book Antiqua"/>
                <a:sym typeface="Book Antiqua"/>
              </a:rPr>
              <a:t>fit any of the first three categories OR</a:t>
            </a:r>
          </a:p>
          <a:p>
            <a:pPr marL="457200" lvl="0" indent="-457200">
              <a:lnSpc>
                <a:spcPct val="90000"/>
              </a:lnSpc>
              <a:spcBef>
                <a:spcPts val="5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symptoms </a:t>
            </a:r>
            <a:r>
              <a:rPr lang="en-US" sz="3600" dirty="0">
                <a:solidFill>
                  <a:srgbClr val="000000"/>
                </a:solidFill>
                <a:latin typeface="Book Antiqua"/>
                <a:ea typeface="Book Antiqua"/>
                <a:cs typeface="Book Antiqua"/>
                <a:sym typeface="Book Antiqua"/>
              </a:rPr>
              <a:t>do not fully express OR</a:t>
            </a:r>
          </a:p>
          <a:p>
            <a:pPr marL="457200" lvl="0" indent="-457200">
              <a:lnSpc>
                <a:spcPct val="90000"/>
              </a:lnSpc>
              <a:spcBef>
                <a:spcPts val="5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symptoms </a:t>
            </a:r>
            <a:r>
              <a:rPr lang="en-US" sz="3600" dirty="0">
                <a:solidFill>
                  <a:srgbClr val="000000"/>
                </a:solidFill>
                <a:latin typeface="Book Antiqua"/>
                <a:ea typeface="Book Antiqua"/>
                <a:cs typeface="Book Antiqua"/>
                <a:sym typeface="Book Antiqua"/>
              </a:rPr>
              <a:t>are </a:t>
            </a:r>
            <a:r>
              <a:rPr lang="en-US" sz="3600" dirty="0" smtClean="0">
                <a:solidFill>
                  <a:srgbClr val="000000"/>
                </a:solidFill>
                <a:latin typeface="Book Antiqua"/>
                <a:ea typeface="Book Antiqua"/>
                <a:cs typeface="Book Antiqua"/>
                <a:sym typeface="Book Antiqua"/>
              </a:rPr>
              <a:t>absent</a:t>
            </a:r>
            <a:endParaRPr lang="en-US" sz="36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Population estimates</a:t>
            </a:r>
          </a:p>
        </p:txBody>
      </p:sp>
      <p:sp>
        <p:nvSpPr>
          <p:cNvPr id="2" name="Text Placeholder 1"/>
          <p:cNvSpPr>
            <a:spLocks noGrp="1"/>
          </p:cNvSpPr>
          <p:nvPr>
            <p:ph type="body" idx="1"/>
          </p:nvPr>
        </p:nvSpPr>
        <p:spPr>
          <a:xfrm>
            <a:off x="844952" y="1909823"/>
            <a:ext cx="7841848" cy="4216340"/>
          </a:xfrm>
        </p:spPr>
        <p:txBody>
          <a:bodyPr/>
          <a:lstStyle/>
          <a:p>
            <a:pPr marL="457200" lvl="0" indent="-457200">
              <a:lnSpc>
                <a:spcPct val="90000"/>
              </a:lnSpc>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USA USH population estimated to be between 20-50,000.</a:t>
            </a:r>
          </a:p>
          <a:p>
            <a:pPr marL="457200" lvl="0" indent="-457200">
              <a:lnSpc>
                <a:spcPct val="90000"/>
              </a:lnSpc>
              <a:spcBef>
                <a:spcPts val="100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 kids, ages birth to 21, could be between 7560 and 25,200</a:t>
            </a:r>
            <a:r>
              <a:rPr lang="en-US" sz="3600" dirty="0" smtClean="0">
                <a:solidFill>
                  <a:srgbClr val="000000"/>
                </a:solidFill>
                <a:latin typeface="Book Antiqua"/>
                <a:ea typeface="Book Antiqua"/>
                <a:cs typeface="Book Antiqua"/>
                <a:sym typeface="Book Antiqua"/>
              </a:rPr>
              <a:t>.</a:t>
            </a:r>
            <a:endParaRPr lang="en-US" sz="36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What do we know - NCDB</a:t>
            </a:r>
          </a:p>
        </p:txBody>
      </p:sp>
      <p:sp>
        <p:nvSpPr>
          <p:cNvPr id="2" name="Text Placeholder 1"/>
          <p:cNvSpPr>
            <a:spLocks noGrp="1"/>
          </p:cNvSpPr>
          <p:nvPr>
            <p:ph type="body" idx="1"/>
          </p:nvPr>
        </p:nvSpPr>
        <p:spPr>
          <a:xfrm>
            <a:off x="844952" y="1875099"/>
            <a:ext cx="7841848" cy="4251064"/>
          </a:xfrm>
        </p:spPr>
        <p:txBody>
          <a:bodyPr/>
          <a:lstStyle/>
          <a:p>
            <a:pPr indent="0">
              <a:buNone/>
            </a:pPr>
            <a:r>
              <a:rPr lang="en-US" sz="3600" dirty="0">
                <a:solidFill>
                  <a:srgbClr val="000000"/>
                </a:solidFill>
                <a:latin typeface="Book Antiqua"/>
                <a:ea typeface="Book Antiqua"/>
                <a:cs typeface="Book Antiqua"/>
                <a:sym typeface="Book Antiqua"/>
              </a:rPr>
              <a:t>NCDB’s 2015 child count showed </a:t>
            </a:r>
            <a:r>
              <a:rPr lang="en-US" sz="3600" b="1" dirty="0">
                <a:solidFill>
                  <a:srgbClr val="000000"/>
                </a:solidFill>
                <a:latin typeface="Book Antiqua"/>
                <a:ea typeface="Book Antiqua"/>
                <a:cs typeface="Book Antiqua"/>
                <a:sym typeface="Book Antiqua"/>
              </a:rPr>
              <a:t>just under 300 kids </a:t>
            </a:r>
            <a:r>
              <a:rPr lang="en-US" sz="3600" dirty="0">
                <a:solidFill>
                  <a:srgbClr val="000000"/>
                </a:solidFill>
                <a:latin typeface="Book Antiqua"/>
                <a:ea typeface="Book Antiqua"/>
                <a:cs typeface="Book Antiqua"/>
                <a:sym typeface="Book Antiqua"/>
              </a:rPr>
              <a:t>with Usher syndrome, birth to 21</a:t>
            </a:r>
            <a:r>
              <a:rPr lang="en-US" sz="3600" dirty="0" smtClean="0">
                <a:solidFill>
                  <a:srgbClr val="000000"/>
                </a:solidFill>
                <a:latin typeface="Book Antiqua"/>
                <a:ea typeface="Book Antiqua"/>
                <a:cs typeface="Book Antiqua"/>
                <a:sym typeface="Book Antiqua"/>
              </a:rPr>
              <a:t>.</a:t>
            </a:r>
            <a:endParaRPr lang="en-US" sz="36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What do we know - USC</a:t>
            </a:r>
          </a:p>
        </p:txBody>
      </p:sp>
      <p:sp>
        <p:nvSpPr>
          <p:cNvPr id="2" name="Text Placeholder 1"/>
          <p:cNvSpPr>
            <a:spLocks noGrp="1"/>
          </p:cNvSpPr>
          <p:nvPr>
            <p:ph type="body" idx="1"/>
          </p:nvPr>
        </p:nvSpPr>
        <p:spPr>
          <a:xfrm>
            <a:off x="856526" y="1932972"/>
            <a:ext cx="7830273" cy="4193191"/>
          </a:xfrm>
        </p:spPr>
        <p:txBody>
          <a:bodyPr/>
          <a:lstStyle/>
          <a:p>
            <a:pPr indent="0">
              <a:buNone/>
            </a:pPr>
            <a:r>
              <a:rPr lang="en-US" sz="3600" dirty="0">
                <a:solidFill>
                  <a:srgbClr val="000000"/>
                </a:solidFill>
                <a:latin typeface="Book Antiqua"/>
                <a:ea typeface="Book Antiqua"/>
                <a:cs typeface="Book Antiqua"/>
                <a:sym typeface="Book Antiqua"/>
              </a:rPr>
              <a:t>Usher Coalition registry has</a:t>
            </a:r>
            <a:r>
              <a:rPr lang="en-US" sz="3600" b="1" dirty="0">
                <a:solidFill>
                  <a:srgbClr val="000000"/>
                </a:solidFill>
                <a:latin typeface="Book Antiqua"/>
                <a:ea typeface="Book Antiqua"/>
                <a:cs typeface="Book Antiqua"/>
                <a:sym typeface="Book Antiqua"/>
              </a:rPr>
              <a:t> less than 200 kids </a:t>
            </a:r>
            <a:r>
              <a:rPr lang="en-US" sz="3600" dirty="0">
                <a:solidFill>
                  <a:srgbClr val="000000"/>
                </a:solidFill>
                <a:latin typeface="Book Antiqua"/>
                <a:ea typeface="Book Antiqua"/>
                <a:cs typeface="Book Antiqua"/>
                <a:sym typeface="Book Antiqua"/>
              </a:rPr>
              <a:t>with Usher syndrome, birth to 21</a:t>
            </a:r>
            <a:r>
              <a:rPr lang="en-US" sz="3600" dirty="0" smtClean="0">
                <a:solidFill>
                  <a:srgbClr val="000000"/>
                </a:solidFill>
                <a:latin typeface="Book Antiqua"/>
                <a:ea typeface="Book Antiqua"/>
                <a:cs typeface="Book Antiqua"/>
                <a:sym typeface="Book Antiqua"/>
              </a:rPr>
              <a:t>.</a:t>
            </a:r>
            <a:endParaRPr lang="en-US" sz="36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Where is everyone??</a:t>
            </a:r>
          </a:p>
        </p:txBody>
      </p:sp>
      <p:sp>
        <p:nvSpPr>
          <p:cNvPr id="2" name="Text Placeholder 1"/>
          <p:cNvSpPr>
            <a:spLocks noGrp="1"/>
          </p:cNvSpPr>
          <p:nvPr>
            <p:ph type="body" idx="1"/>
          </p:nvPr>
        </p:nvSpPr>
        <p:spPr>
          <a:xfrm>
            <a:off x="925974" y="1944547"/>
            <a:ext cx="7760825" cy="4181616"/>
          </a:xfrm>
        </p:spPr>
        <p:txBody>
          <a:bodyPr/>
          <a:lstStyle/>
          <a:p>
            <a:pPr marL="457200" lvl="0" indent="-457200">
              <a:lnSpc>
                <a:spcPct val="90000"/>
              </a:lnSpc>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Not yet identified with Usher</a:t>
            </a:r>
          </a:p>
          <a:p>
            <a:pPr marL="457200" lvl="0" indent="-457200">
              <a:lnSpc>
                <a:spcPct val="90000"/>
              </a:lnSpc>
              <a:spcBef>
                <a:spcPts val="100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Identified but still functioning visually with CI or H/A</a:t>
            </a:r>
          </a:p>
          <a:p>
            <a:pPr marL="457200" lvl="0" indent="-457200">
              <a:lnSpc>
                <a:spcPct val="90000"/>
              </a:lnSpc>
              <a:spcBef>
                <a:spcPts val="100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Don’t want to “say anything” yet</a:t>
            </a:r>
            <a:r>
              <a:rPr lang="en-US" sz="3600" dirty="0" smtClean="0">
                <a:solidFill>
                  <a:srgbClr val="000000"/>
                </a:solidFill>
                <a:latin typeface="Book Antiqua"/>
                <a:ea typeface="Book Antiqua"/>
                <a:cs typeface="Book Antiqua"/>
                <a:sym typeface="Book Antiqua"/>
              </a:rPr>
              <a:t>.</a:t>
            </a:r>
            <a:endParaRPr lang="en-US" sz="36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Title"/>
          <p:cNvSpPr txBox="1">
            <a:spLocks noGrp="1"/>
          </p:cNvSpPr>
          <p:nvPr>
            <p:ph type="ctrTitle"/>
          </p:nvPr>
        </p:nvSpPr>
        <p:spPr>
          <a:xfrm>
            <a:off x="762000" y="164575"/>
            <a:ext cx="7772400" cy="1470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a:ea typeface="Book Antiqua"/>
                <a:cs typeface="Book Antiqua"/>
                <a:sym typeface="Book Antiqua"/>
              </a:rPr>
              <a:t>Those 5 words...</a:t>
            </a:r>
          </a:p>
        </p:txBody>
      </p:sp>
      <p:sp>
        <p:nvSpPr>
          <p:cNvPr id="247" name="Text Placeholder 1"/>
          <p:cNvSpPr txBox="1">
            <a:spLocks noGrp="1"/>
          </p:cNvSpPr>
          <p:nvPr>
            <p:ph type="subTitle" idx="1"/>
          </p:nvPr>
        </p:nvSpPr>
        <p:spPr>
          <a:xfrm>
            <a:off x="1447800" y="2628225"/>
            <a:ext cx="6400800" cy="1752600"/>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4800" b="0" i="0" u="none" strike="noStrike" cap="none" dirty="0">
                <a:solidFill>
                  <a:srgbClr val="000000"/>
                </a:solidFill>
                <a:latin typeface="Book Antiqua"/>
                <a:ea typeface="Book Antiqua"/>
                <a:cs typeface="Book Antiqua"/>
                <a:sym typeface="Book Antiqua"/>
              </a:rPr>
              <a:t>Your child has </a:t>
            </a:r>
          </a:p>
          <a:p>
            <a:pPr marL="0" marR="0" lvl="0" indent="0" algn="ctr" rtl="0">
              <a:lnSpc>
                <a:spcPct val="100000"/>
              </a:lnSpc>
              <a:spcBef>
                <a:spcPts val="0"/>
              </a:spcBef>
              <a:spcAft>
                <a:spcPts val="0"/>
              </a:spcAft>
              <a:buClr>
                <a:srgbClr val="888888"/>
              </a:buClr>
              <a:buSzPct val="25000"/>
              <a:buFont typeface="Arial"/>
              <a:buNone/>
            </a:pPr>
            <a:r>
              <a:rPr lang="en-US" sz="4800" b="0" i="0" u="none" strike="noStrike" cap="none" dirty="0">
                <a:solidFill>
                  <a:srgbClr val="000000"/>
                </a:solidFill>
                <a:latin typeface="Book Antiqua"/>
                <a:ea typeface="Book Antiqua"/>
                <a:cs typeface="Book Antiqua"/>
                <a:sym typeface="Book Antiqua"/>
              </a:rPr>
              <a:t>Usher syndrome...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smtClean="0">
                <a:solidFill>
                  <a:schemeClr val="dk1"/>
                </a:solidFill>
                <a:latin typeface="Book Antiqua"/>
                <a:ea typeface="Book Antiqua"/>
                <a:cs typeface="Book Antiqua"/>
                <a:sym typeface="Book Antiqua"/>
              </a:rPr>
              <a:t>Grieving </a:t>
            </a:r>
            <a:r>
              <a:rPr lang="en-US" sz="4400" b="0" i="0" u="none" strike="noStrike" cap="none" dirty="0">
                <a:solidFill>
                  <a:schemeClr val="dk1"/>
                </a:solidFill>
                <a:latin typeface="Book Antiqua"/>
                <a:ea typeface="Book Antiqua"/>
                <a:cs typeface="Book Antiqua"/>
                <a:sym typeface="Book Antiqua"/>
              </a:rPr>
              <a:t>and Believing</a:t>
            </a:r>
          </a:p>
        </p:txBody>
      </p:sp>
      <p:sp>
        <p:nvSpPr>
          <p:cNvPr id="3" name="Text Placeholder 1"/>
          <p:cNvSpPr>
            <a:spLocks noGrp="1"/>
          </p:cNvSpPr>
          <p:nvPr>
            <p:ph type="body" idx="1"/>
          </p:nvPr>
        </p:nvSpPr>
        <p:spPr>
          <a:xfrm>
            <a:off x="879676" y="1921397"/>
            <a:ext cx="7807124" cy="4204766"/>
          </a:xfrm>
        </p:spPr>
        <p:txBody>
          <a:bodyPr/>
          <a:lstStyle/>
          <a:p>
            <a:pPr marL="685800" lvl="0" indent="-457200">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The initial shock of the diagnosis</a:t>
            </a:r>
          </a:p>
          <a:p>
            <a:pPr marL="685800" lvl="0" indent="-457200">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The unknown is the worst</a:t>
            </a:r>
          </a:p>
          <a:p>
            <a:pPr marL="685800" lvl="0" indent="-457200">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Unraveling the unknown</a:t>
            </a:r>
          </a:p>
          <a:p>
            <a:pPr marL="685800" lvl="0" indent="-457200">
              <a:spcBef>
                <a:spcPts val="0"/>
              </a:spcBef>
              <a:buClr>
                <a:srgbClr val="000000"/>
              </a:buClr>
              <a:buFont typeface="Arial" panose="020B0604020202020204" pitchFamily="34" charset="0"/>
              <a:buChar char="•"/>
            </a:pPr>
            <a:r>
              <a:rPr lang="en-US" sz="3600" dirty="0">
                <a:solidFill>
                  <a:srgbClr val="000000"/>
                </a:solidFill>
                <a:latin typeface="Book Antiqua"/>
                <a:ea typeface="Book Antiqua"/>
                <a:cs typeface="Book Antiqua"/>
                <a:sym typeface="Book Antiqua"/>
              </a:rPr>
              <a:t>Embracing the </a:t>
            </a:r>
            <a:r>
              <a:rPr lang="en-US" sz="3600" dirty="0" smtClean="0">
                <a:solidFill>
                  <a:srgbClr val="000000"/>
                </a:solidFill>
                <a:latin typeface="Book Antiqua"/>
                <a:ea typeface="Book Antiqua"/>
                <a:cs typeface="Book Antiqua"/>
                <a:sym typeface="Book Antiqua"/>
              </a:rPr>
              <a:t>journey</a:t>
            </a:r>
            <a:endParaRPr lang="en-US" sz="36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Title"/>
          <p:cNvSpPr txBox="1">
            <a:spLocks noGrp="1"/>
          </p:cNvSpPr>
          <p:nvPr>
            <p:ph type="ctrTitle"/>
          </p:nvPr>
        </p:nvSpPr>
        <p:spPr>
          <a:xfrm>
            <a:off x="762000" y="381000"/>
            <a:ext cx="7772400" cy="1470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Fill your toolbox</a:t>
            </a:r>
          </a:p>
        </p:txBody>
      </p:sp>
      <p:sp>
        <p:nvSpPr>
          <p:cNvPr id="259" name="Text Placeholder 1"/>
          <p:cNvSpPr txBox="1">
            <a:spLocks noGrp="1"/>
          </p:cNvSpPr>
          <p:nvPr>
            <p:ph type="subTitle" idx="1"/>
          </p:nvPr>
        </p:nvSpPr>
        <p:spPr>
          <a:xfrm>
            <a:off x="1371600" y="1782025"/>
            <a:ext cx="6400800" cy="1752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4800" b="0" i="0" u="none" strike="noStrike" cap="none" dirty="0">
                <a:solidFill>
                  <a:srgbClr val="000000"/>
                </a:solidFill>
                <a:latin typeface="Book Antiqua"/>
                <a:ea typeface="Book Antiqua"/>
                <a:cs typeface="Book Antiqua"/>
                <a:sym typeface="Book Antiqua"/>
              </a:rPr>
              <a:t>“Knowledge is POWER”</a:t>
            </a:r>
          </a:p>
        </p:txBody>
      </p:sp>
      <p:pic>
        <p:nvPicPr>
          <p:cNvPr id="260" name="Shape 260" descr="Toolbox"/>
          <p:cNvPicPr preferRelativeResize="0"/>
          <p:nvPr/>
        </p:nvPicPr>
        <p:blipFill rotWithShape="1">
          <a:blip r:embed="rId3">
            <a:alphaModFix/>
          </a:blip>
          <a:srcRect/>
          <a:stretch/>
        </p:blipFill>
        <p:spPr>
          <a:xfrm>
            <a:off x="2819574" y="3972174"/>
            <a:ext cx="3499217" cy="248052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What’s first</a:t>
            </a:r>
            <a:r>
              <a:rPr lang="en-US" sz="4400" b="0" i="0" u="none" strike="noStrike" cap="none" dirty="0" smtClean="0">
                <a:solidFill>
                  <a:schemeClr val="dk1"/>
                </a:solidFill>
                <a:latin typeface="Book Antiqua"/>
                <a:ea typeface="Book Antiqua"/>
                <a:cs typeface="Book Antiqua"/>
                <a:sym typeface="Book Antiqua"/>
              </a:rPr>
              <a:t>?</a:t>
            </a:r>
            <a:endParaRPr lang="en-US" sz="4400" b="0" i="0" u="none" strike="noStrike" cap="none" dirty="0">
              <a:solidFill>
                <a:schemeClr val="dk1"/>
              </a:solidFill>
              <a:latin typeface="Book Antiqua"/>
              <a:ea typeface="Book Antiqua"/>
              <a:cs typeface="Book Antiqua"/>
              <a:sym typeface="Book Antiqua"/>
            </a:endParaRPr>
          </a:p>
          <a:p>
            <a:pPr marL="0" marR="0" lvl="0" indent="0" algn="ctr" rtl="0">
              <a:lnSpc>
                <a:spcPct val="100000"/>
              </a:lnSpc>
              <a:spcBef>
                <a:spcPts val="0"/>
              </a:spcBef>
              <a:spcAft>
                <a:spcPts val="0"/>
              </a:spcAft>
              <a:buClr>
                <a:schemeClr val="dk1"/>
              </a:buClr>
              <a:buSzPct val="25000"/>
              <a:buFont typeface="Calibri"/>
              <a:buNone/>
            </a:pPr>
            <a:r>
              <a:rPr lang="en-US" sz="3000" b="0" i="0" u="none" strike="noStrike" cap="none" dirty="0">
                <a:solidFill>
                  <a:schemeClr val="dk1"/>
                </a:solidFill>
                <a:latin typeface="Book Antiqua"/>
                <a:ea typeface="Book Antiqua"/>
                <a:cs typeface="Book Antiqua"/>
                <a:sym typeface="Book Antiqua"/>
              </a:rPr>
              <a:t>Making connections...</a:t>
            </a:r>
          </a:p>
        </p:txBody>
      </p:sp>
      <p:sp>
        <p:nvSpPr>
          <p:cNvPr id="3" name="Text Placeholder 1"/>
          <p:cNvSpPr>
            <a:spLocks noGrp="1"/>
          </p:cNvSpPr>
          <p:nvPr>
            <p:ph type="body" idx="1"/>
          </p:nvPr>
        </p:nvSpPr>
        <p:spPr>
          <a:xfrm>
            <a:off x="844952" y="1521809"/>
            <a:ext cx="7841848" cy="4525963"/>
          </a:xfrm>
        </p:spPr>
        <p:txBody>
          <a:bodyPr/>
          <a:lstStyle/>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Educate yourself!</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Set a Goal for yourself!</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Network with other families</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Meet adults with Usher syndrome</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Connect to your State Deaf-Blind Project and </a:t>
            </a:r>
            <a:r>
              <a:rPr lang="en-US" sz="2800" dirty="0" smtClean="0">
                <a:solidFill>
                  <a:srgbClr val="000000"/>
                </a:solidFill>
                <a:latin typeface="Book Antiqua"/>
                <a:ea typeface="Book Antiqua"/>
                <a:cs typeface="Book Antiqua"/>
                <a:sym typeface="Book Antiqua"/>
              </a:rPr>
              <a:t>the National </a:t>
            </a:r>
            <a:r>
              <a:rPr lang="en-US" sz="2800" dirty="0">
                <a:solidFill>
                  <a:srgbClr val="000000"/>
                </a:solidFill>
                <a:latin typeface="Book Antiqua"/>
                <a:ea typeface="Book Antiqua"/>
                <a:cs typeface="Book Antiqua"/>
                <a:sym typeface="Book Antiqua"/>
              </a:rPr>
              <a:t>Center on Deaf-Blindness (NCDB)</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Usher Syndrome Coalition- USH Trust registry</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Parent Groups (NFADB,PTI,) local, state, national</a:t>
            </a:r>
          </a:p>
          <a:p>
            <a:pPr marL="533400" indent="-457200">
              <a:spcBef>
                <a:spcPts val="0"/>
              </a:spcBef>
              <a:buClr>
                <a:srgbClr val="000000"/>
              </a:buClr>
            </a:pPr>
            <a:r>
              <a:rPr lang="en-US" sz="2800" dirty="0">
                <a:solidFill>
                  <a:srgbClr val="000000"/>
                </a:solidFill>
                <a:latin typeface="Book Antiqua"/>
                <a:ea typeface="Book Antiqua"/>
                <a:cs typeface="Book Antiqua"/>
                <a:sym typeface="Book Antiqua"/>
              </a:rPr>
              <a:t>HKNC- get your child on the </a:t>
            </a:r>
            <a:r>
              <a:rPr lang="en-US" sz="2800" dirty="0" smtClean="0">
                <a:solidFill>
                  <a:srgbClr val="000000"/>
                </a:solidFill>
                <a:latin typeface="Book Antiqua"/>
                <a:ea typeface="Book Antiqua"/>
                <a:cs typeface="Book Antiqua"/>
                <a:sym typeface="Book Antiqua"/>
              </a:rPr>
              <a:t>registry</a:t>
            </a:r>
            <a:endParaRPr lang="en-US" sz="28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One size does NOT fit all!</a:t>
            </a:r>
          </a:p>
        </p:txBody>
      </p:sp>
      <p:sp>
        <p:nvSpPr>
          <p:cNvPr id="4" name="Text Placeholder 1"/>
          <p:cNvSpPr>
            <a:spLocks noGrp="1"/>
          </p:cNvSpPr>
          <p:nvPr>
            <p:ph type="body" idx="1"/>
          </p:nvPr>
        </p:nvSpPr>
        <p:spPr>
          <a:xfrm>
            <a:off x="868101" y="1635508"/>
            <a:ext cx="7818699" cy="4525963"/>
          </a:xfrm>
        </p:spPr>
        <p:txBody>
          <a:bodyPr/>
          <a:lstStyle/>
          <a:p>
            <a:pPr marL="495300" lvl="0" indent="-457200">
              <a:spcBef>
                <a:spcPts val="0"/>
              </a:spcBef>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Learn</a:t>
            </a:r>
          </a:p>
          <a:p>
            <a:pPr marL="495300" lvl="0" indent="-457200">
              <a:spcBef>
                <a:spcPts val="0"/>
              </a:spcBef>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Consider</a:t>
            </a:r>
          </a:p>
          <a:p>
            <a:pPr marL="495300" lvl="0" indent="-457200">
              <a:spcBef>
                <a:spcPts val="0"/>
              </a:spcBef>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Make educated decisions</a:t>
            </a:r>
          </a:p>
          <a:p>
            <a:pPr marL="495300" lvl="0" indent="-457200">
              <a:spcBef>
                <a:spcPts val="0"/>
              </a:spcBef>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Follow your child’s lead</a:t>
            </a:r>
          </a:p>
          <a:p>
            <a:pPr marL="495300" lvl="0" indent="-457200">
              <a:spcBef>
                <a:spcPts val="0"/>
              </a:spcBef>
              <a:buClr>
                <a:srgbClr val="000000"/>
              </a:buClr>
              <a:buFont typeface="Arial" panose="020B0604020202020204" pitchFamily="34" charset="0"/>
              <a:buChar char="•"/>
            </a:pPr>
            <a:r>
              <a:rPr lang="en-US" dirty="0" smtClean="0">
                <a:solidFill>
                  <a:srgbClr val="000000"/>
                </a:solidFill>
                <a:latin typeface="Book Antiqua"/>
                <a:ea typeface="Book Antiqua"/>
                <a:cs typeface="Book Antiqua"/>
                <a:sym typeface="Book Antiqua"/>
              </a:rPr>
              <a:t>ADVOCATE</a:t>
            </a:r>
            <a:endParaRPr lang="en-US" dirty="0">
              <a:solidFill>
                <a:srgbClr val="000000"/>
              </a:solidFill>
              <a:latin typeface="Book Antiqua"/>
              <a:ea typeface="Book Antiqua"/>
              <a:cs typeface="Book Antiqua"/>
              <a:sym typeface="Book Antiqua"/>
            </a:endParaRPr>
          </a:p>
        </p:txBody>
      </p:sp>
      <p:pic>
        <p:nvPicPr>
          <p:cNvPr id="273" name="Shape 273" descr="Small fish in big fish bowl and big fish in small fish bowl"/>
          <p:cNvPicPr preferRelativeResize="0"/>
          <p:nvPr/>
        </p:nvPicPr>
        <p:blipFill rotWithShape="1">
          <a:blip r:embed="rId3">
            <a:alphaModFix/>
          </a:blip>
          <a:srcRect/>
          <a:stretch/>
        </p:blipFill>
        <p:spPr>
          <a:xfrm>
            <a:off x="3981691" y="4039565"/>
            <a:ext cx="4831887" cy="247165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Title"/>
          <p:cNvSpPr txBox="1">
            <a:spLocks noGrp="1"/>
          </p:cNvSpPr>
          <p:nvPr>
            <p:ph type="title"/>
          </p:nvPr>
        </p:nvSpPr>
        <p:spPr>
          <a:xfrm>
            <a:off x="469232" y="286669"/>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“This is US”</a:t>
            </a:r>
          </a:p>
        </p:txBody>
      </p:sp>
      <p:pic>
        <p:nvPicPr>
          <p:cNvPr id="168" name="Shape 168" descr="Ava and mother, Carly Fredericks."/>
          <p:cNvPicPr preferRelativeResize="0"/>
          <p:nvPr/>
        </p:nvPicPr>
        <p:blipFill rotWithShape="1">
          <a:blip r:embed="rId3">
            <a:alphaModFix/>
          </a:blip>
          <a:srcRect/>
          <a:stretch/>
        </p:blipFill>
        <p:spPr>
          <a:xfrm>
            <a:off x="682632" y="2235623"/>
            <a:ext cx="2448495" cy="3125016"/>
          </a:xfrm>
          <a:prstGeom prst="rect">
            <a:avLst/>
          </a:prstGeom>
          <a:noFill/>
          <a:ln>
            <a:noFill/>
          </a:ln>
        </p:spPr>
      </p:pic>
      <p:pic>
        <p:nvPicPr>
          <p:cNvPr id="167" name="Shape 167" descr="Hunter McGowan with mother Patti and dog Atlas."/>
          <p:cNvPicPr preferRelativeResize="0"/>
          <p:nvPr/>
        </p:nvPicPr>
        <p:blipFill rotWithShape="1">
          <a:blip r:embed="rId4">
            <a:alphaModFix/>
          </a:blip>
          <a:srcRect/>
          <a:stretch/>
        </p:blipFill>
        <p:spPr>
          <a:xfrm>
            <a:off x="3412836" y="2401454"/>
            <a:ext cx="2697017" cy="2793353"/>
          </a:xfrm>
          <a:prstGeom prst="rect">
            <a:avLst/>
          </a:prstGeom>
          <a:noFill/>
          <a:ln>
            <a:noFill/>
          </a:ln>
        </p:spPr>
      </p:pic>
      <p:pic>
        <p:nvPicPr>
          <p:cNvPr id="169" name="Shape 169" descr="Nancy O'Donnell"/>
          <p:cNvPicPr preferRelativeResize="0"/>
          <p:nvPr/>
        </p:nvPicPr>
        <p:blipFill rotWithShape="1">
          <a:blip r:embed="rId5">
            <a:alphaModFix/>
          </a:blip>
          <a:srcRect/>
          <a:stretch/>
        </p:blipFill>
        <p:spPr>
          <a:xfrm>
            <a:off x="6391563" y="2222447"/>
            <a:ext cx="2445815" cy="3057236"/>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a:solidFill>
                  <a:schemeClr val="dk1"/>
                </a:solidFill>
                <a:latin typeface="Book Antiqua"/>
                <a:ea typeface="Book Antiqua"/>
                <a:cs typeface="Book Antiqua"/>
                <a:sym typeface="Book Antiqua"/>
              </a:rPr>
              <a:t>Exploring Modes of Communication</a:t>
            </a:r>
          </a:p>
        </p:txBody>
      </p:sp>
      <p:sp>
        <p:nvSpPr>
          <p:cNvPr id="2" name="Text Placeholder 1"/>
          <p:cNvSpPr>
            <a:spLocks noGrp="1"/>
          </p:cNvSpPr>
          <p:nvPr>
            <p:ph type="body" idx="1"/>
          </p:nvPr>
        </p:nvSpPr>
        <p:spPr>
          <a:xfrm>
            <a:off x="868101" y="1924292"/>
            <a:ext cx="7818699" cy="3233057"/>
          </a:xfrm>
        </p:spPr>
        <p:txBody>
          <a:bodyPr/>
          <a:lstStyle/>
          <a:p>
            <a:pPr marL="685800" indent="-457200">
              <a:spcBef>
                <a:spcPts val="0"/>
              </a:spcBef>
              <a:buClr>
                <a:srgbClr val="000000"/>
              </a:buClr>
            </a:pPr>
            <a:r>
              <a:rPr lang="en-US" sz="3000" dirty="0">
                <a:solidFill>
                  <a:srgbClr val="000000"/>
                </a:solidFill>
                <a:latin typeface="Book Antiqua"/>
                <a:ea typeface="Book Antiqua"/>
                <a:cs typeface="Book Antiqua"/>
                <a:sym typeface="Book Antiqua"/>
              </a:rPr>
              <a:t>Total Communication</a:t>
            </a:r>
          </a:p>
          <a:p>
            <a:pPr marL="685800" indent="-457200">
              <a:spcBef>
                <a:spcPts val="0"/>
              </a:spcBef>
              <a:buClr>
                <a:srgbClr val="000000"/>
              </a:buClr>
            </a:pPr>
            <a:r>
              <a:rPr lang="en-US" sz="3000" dirty="0">
                <a:solidFill>
                  <a:srgbClr val="000000"/>
                </a:solidFill>
                <a:latin typeface="Book Antiqua"/>
                <a:ea typeface="Book Antiqua"/>
                <a:cs typeface="Book Antiqua"/>
                <a:sym typeface="Book Antiqua"/>
              </a:rPr>
              <a:t>Auditory/Oral spoken Language</a:t>
            </a:r>
          </a:p>
          <a:p>
            <a:pPr marL="685800" indent="-457200">
              <a:spcBef>
                <a:spcPts val="0"/>
              </a:spcBef>
              <a:buClr>
                <a:srgbClr val="000000"/>
              </a:buClr>
            </a:pPr>
            <a:r>
              <a:rPr lang="en-US" sz="3000" dirty="0">
                <a:solidFill>
                  <a:srgbClr val="000000"/>
                </a:solidFill>
                <a:latin typeface="Book Antiqua"/>
                <a:ea typeface="Book Antiqua"/>
                <a:cs typeface="Book Antiqua"/>
                <a:sym typeface="Book Antiqua"/>
              </a:rPr>
              <a:t>American Sign Language</a:t>
            </a:r>
          </a:p>
          <a:p>
            <a:pPr marL="685800" indent="-457200">
              <a:spcBef>
                <a:spcPts val="0"/>
              </a:spcBef>
              <a:buClr>
                <a:srgbClr val="000000"/>
              </a:buClr>
            </a:pPr>
            <a:r>
              <a:rPr lang="en-US" sz="3000" dirty="0">
                <a:solidFill>
                  <a:srgbClr val="000000"/>
                </a:solidFill>
                <a:latin typeface="Book Antiqua"/>
                <a:ea typeface="Book Antiqua"/>
                <a:cs typeface="Book Antiqua"/>
                <a:sym typeface="Book Antiqua"/>
              </a:rPr>
              <a:t>Tactile Sign </a:t>
            </a:r>
            <a:r>
              <a:rPr lang="en-US" sz="3000" dirty="0" smtClean="0">
                <a:solidFill>
                  <a:srgbClr val="000000"/>
                </a:solidFill>
                <a:latin typeface="Book Antiqua"/>
                <a:ea typeface="Book Antiqua"/>
                <a:cs typeface="Book Antiqua"/>
                <a:sym typeface="Book Antiqua"/>
              </a:rPr>
              <a:t>Language</a:t>
            </a:r>
            <a:endParaRPr lang="en-US" sz="3000" b="1" dirty="0">
              <a:solidFill>
                <a:srgbClr val="000000"/>
              </a:solidFill>
              <a:latin typeface="Book Antiqua"/>
              <a:ea typeface="Book Antiqua"/>
              <a:cs typeface="Book Antiqua"/>
              <a:sym typeface="Book Antiqua"/>
            </a:endParaRPr>
          </a:p>
        </p:txBody>
      </p:sp>
      <p:sp>
        <p:nvSpPr>
          <p:cNvPr id="3" name="Text Placeholder 2"/>
          <p:cNvSpPr>
            <a:spLocks noGrp="1"/>
          </p:cNvSpPr>
          <p:nvPr>
            <p:ph type="body" idx="2"/>
          </p:nvPr>
        </p:nvSpPr>
        <p:spPr>
          <a:xfrm>
            <a:off x="3426106" y="4833257"/>
            <a:ext cx="5260694" cy="1292906"/>
          </a:xfrm>
        </p:spPr>
        <p:txBody>
          <a:bodyPr/>
          <a:lstStyle/>
          <a:p>
            <a:pPr indent="0">
              <a:buNone/>
            </a:pPr>
            <a:r>
              <a:rPr lang="en-US" sz="3000" b="1" dirty="0" smtClean="0">
                <a:solidFill>
                  <a:srgbClr val="000000"/>
                </a:solidFill>
                <a:latin typeface="Book Antiqua"/>
                <a:ea typeface="Book Antiqua"/>
                <a:cs typeface="Book Antiqua"/>
                <a:sym typeface="Book Antiqua"/>
              </a:rPr>
              <a:t>Follow your </a:t>
            </a:r>
            <a:r>
              <a:rPr lang="en-US" sz="3000" b="1" dirty="0">
                <a:solidFill>
                  <a:srgbClr val="000000"/>
                </a:solidFill>
                <a:latin typeface="Book Antiqua"/>
                <a:ea typeface="Book Antiqua"/>
                <a:cs typeface="Book Antiqua"/>
                <a:sym typeface="Book Antiqua"/>
              </a:rPr>
              <a:t>child’s lead</a:t>
            </a:r>
            <a:r>
              <a:rPr lang="en-US" sz="3000" b="1" dirty="0" smtClean="0">
                <a:solidFill>
                  <a:srgbClr val="000000"/>
                </a:solidFill>
                <a:latin typeface="Book Antiqua"/>
                <a:ea typeface="Book Antiqua"/>
                <a:cs typeface="Book Antiqua"/>
                <a:sym typeface="Book Antiqua"/>
              </a:rPr>
              <a:t>...</a:t>
            </a:r>
            <a:endParaRPr lang="en-US" sz="3000" b="1"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PART WHAT?</a:t>
            </a:r>
          </a:p>
        </p:txBody>
      </p:sp>
      <p:sp>
        <p:nvSpPr>
          <p:cNvPr id="3" name="Text Placeholder 1"/>
          <p:cNvSpPr>
            <a:spLocks noGrp="1"/>
          </p:cNvSpPr>
          <p:nvPr>
            <p:ph type="body" idx="1"/>
          </p:nvPr>
        </p:nvSpPr>
        <p:spPr>
          <a:xfrm>
            <a:off x="561373" y="1611775"/>
            <a:ext cx="8432158" cy="5032094"/>
          </a:xfrm>
        </p:spPr>
        <p:txBody>
          <a:bodyPr/>
          <a:lstStyle/>
          <a:p>
            <a:pPr marL="0" lvl="0" indent="0">
              <a:spcBef>
                <a:spcPts val="0"/>
              </a:spcBef>
              <a:buClr>
                <a:srgbClr val="888888"/>
              </a:buClr>
              <a:buSzPct val="25000"/>
              <a:buNone/>
            </a:pPr>
            <a:r>
              <a:rPr lang="en-US" sz="1800" b="1" u="sng" dirty="0">
                <a:latin typeface="Book Antiqua" panose="02040602050305030304" pitchFamily="18" charset="0"/>
              </a:rPr>
              <a:t>Early Intervention Program - Part C – serves children birth-3</a:t>
            </a:r>
          </a:p>
          <a:p>
            <a:pPr marL="285750" indent="-285750">
              <a:buClrTx/>
            </a:pPr>
            <a:r>
              <a:rPr lang="en-US" sz="1800" dirty="0">
                <a:latin typeface="Book Antiqua" panose="02040602050305030304" pitchFamily="18" charset="0"/>
              </a:rPr>
              <a:t>Lead Agency designated by the state</a:t>
            </a:r>
          </a:p>
          <a:p>
            <a:pPr marL="285750" indent="-285750">
              <a:buClrTx/>
            </a:pPr>
            <a:r>
              <a:rPr lang="en-US" sz="1800" dirty="0">
                <a:latin typeface="Book Antiqua" panose="02040602050305030304" pitchFamily="18" charset="0"/>
              </a:rPr>
              <a:t>Services must be provided to children experiencing developmental delay or a condition that is highly likely to result in a developmental delay and therefore needs early intervention</a:t>
            </a:r>
          </a:p>
          <a:p>
            <a:pPr marL="285750" indent="-285750">
              <a:buClrTx/>
            </a:pPr>
            <a:r>
              <a:rPr lang="en-US" sz="1800" dirty="0">
                <a:latin typeface="Book Antiqua" panose="02040602050305030304" pitchFamily="18" charset="0"/>
              </a:rPr>
              <a:t>Individualized Family Service Plan (IFSP)</a:t>
            </a:r>
          </a:p>
          <a:p>
            <a:pPr marL="0" lvl="0" indent="0">
              <a:buClr>
                <a:srgbClr val="888888"/>
              </a:buClr>
              <a:buSzPct val="25000"/>
              <a:buNone/>
            </a:pPr>
            <a:r>
              <a:rPr lang="en-US" sz="1800" b="1" dirty="0">
                <a:latin typeface="Book Antiqua" panose="02040602050305030304" pitchFamily="18" charset="0"/>
              </a:rPr>
              <a:t>Family Involvement</a:t>
            </a:r>
            <a:r>
              <a:rPr lang="en-US" sz="1800" dirty="0">
                <a:latin typeface="Book Antiqua" panose="02040602050305030304" pitchFamily="18" charset="0"/>
              </a:rPr>
              <a:t> – Participation on all teams making decisions about the child’s individualized plan for services</a:t>
            </a:r>
          </a:p>
          <a:p>
            <a:pPr marL="0" lvl="0" indent="0">
              <a:buClr>
                <a:srgbClr val="888888"/>
              </a:buClr>
              <a:buSzPct val="25000"/>
              <a:buNone/>
            </a:pPr>
            <a:r>
              <a:rPr lang="en-US" sz="1800" dirty="0">
                <a:latin typeface="Book Antiqua" panose="02040602050305030304" pitchFamily="18" charset="0"/>
              </a:rPr>
              <a:t>Receive services to improve the family’s ability to meet the needs of their child with a disability</a:t>
            </a:r>
          </a:p>
          <a:p>
            <a:pPr marL="0" lvl="0" indent="0">
              <a:buClr>
                <a:srgbClr val="888888"/>
              </a:buClr>
              <a:buSzPct val="25000"/>
              <a:buNone/>
            </a:pPr>
            <a:r>
              <a:rPr lang="en-US" sz="1800" b="1" dirty="0">
                <a:latin typeface="Book Antiqua" panose="02040602050305030304" pitchFamily="18" charset="0"/>
              </a:rPr>
              <a:t>Location of Services</a:t>
            </a:r>
            <a:r>
              <a:rPr lang="en-US" sz="1800" dirty="0">
                <a:latin typeface="Book Antiqua" panose="02040602050305030304" pitchFamily="18" charset="0"/>
              </a:rPr>
              <a:t> - Natural Environment—to the maximum extent appropriate, the child is served in environments that are normal or natural for a child of that age (including the home and integrated child care settings).</a:t>
            </a:r>
          </a:p>
          <a:p>
            <a:pPr marL="0" lvl="0" indent="0">
              <a:buClr>
                <a:srgbClr val="888888"/>
              </a:buClr>
              <a:buSzPct val="25000"/>
              <a:buNone/>
            </a:pPr>
            <a:r>
              <a:rPr lang="en-US" sz="1800" b="1" dirty="0">
                <a:latin typeface="Book Antiqua" panose="02040602050305030304" pitchFamily="18" charset="0"/>
              </a:rPr>
              <a:t>Costs for Services</a:t>
            </a:r>
            <a:r>
              <a:rPr lang="en-US" sz="1800" dirty="0">
                <a:latin typeface="Book Antiqua" panose="02040602050305030304" pitchFamily="18" charset="0"/>
              </a:rPr>
              <a:t> - States </a:t>
            </a:r>
            <a:r>
              <a:rPr lang="en-US" sz="1800" u="sng" dirty="0">
                <a:latin typeface="Book Antiqua" panose="02040602050305030304" pitchFamily="18" charset="0"/>
              </a:rPr>
              <a:t>may</a:t>
            </a:r>
            <a:r>
              <a:rPr lang="en-US" sz="1800" dirty="0">
                <a:latin typeface="Book Antiqua" panose="02040602050305030304" pitchFamily="18" charset="0"/>
              </a:rPr>
              <a:t> charge for services (e.g. sliding scale), but must ensure no one does not receive services because of inability to pay</a:t>
            </a:r>
            <a:r>
              <a:rPr lang="en-US" sz="1800" dirty="0" smtClean="0">
                <a:latin typeface="Book Antiqua" panose="02040602050305030304" pitchFamily="18" charset="0"/>
              </a:rPr>
              <a:t>.</a:t>
            </a:r>
            <a:endParaRPr lang="en-US" sz="1800"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PART WHAT</a:t>
            </a:r>
            <a:r>
              <a:rPr lang="en-US" sz="4400" b="0" i="0" u="none" strike="noStrike" cap="none" dirty="0" smtClean="0">
                <a:solidFill>
                  <a:schemeClr val="dk1"/>
                </a:solidFill>
                <a:latin typeface="Book Antiqua"/>
                <a:ea typeface="Book Antiqua"/>
                <a:cs typeface="Book Antiqua"/>
                <a:sym typeface="Book Antiqua"/>
              </a:rPr>
              <a:t>? (cont.)</a:t>
            </a:r>
            <a:endParaRPr lang="en-US" sz="4400" b="0" i="0" u="none" strike="noStrike" cap="none" dirty="0">
              <a:solidFill>
                <a:schemeClr val="dk1"/>
              </a:solidFill>
              <a:latin typeface="Book Antiqua"/>
              <a:ea typeface="Book Antiqua"/>
              <a:cs typeface="Book Antiqua"/>
              <a:sym typeface="Book Antiqua"/>
            </a:endParaRPr>
          </a:p>
        </p:txBody>
      </p:sp>
      <p:sp>
        <p:nvSpPr>
          <p:cNvPr id="4" name="Text Placeholder 1"/>
          <p:cNvSpPr>
            <a:spLocks noGrp="1"/>
          </p:cNvSpPr>
          <p:nvPr>
            <p:ph type="body" idx="1"/>
          </p:nvPr>
        </p:nvSpPr>
        <p:spPr>
          <a:xfrm>
            <a:off x="457200" y="1507603"/>
            <a:ext cx="8559478" cy="5101542"/>
          </a:xfrm>
        </p:spPr>
        <p:txBody>
          <a:bodyPr/>
          <a:lstStyle/>
          <a:p>
            <a:pPr marL="203200" lvl="0" indent="0">
              <a:spcBef>
                <a:spcPts val="0"/>
              </a:spcBef>
              <a:buSzPct val="25000"/>
              <a:buNone/>
            </a:pPr>
            <a:r>
              <a:rPr lang="en-US" sz="1800" b="1" u="sng" dirty="0">
                <a:latin typeface="Book Antiqua" panose="02040602050305030304" pitchFamily="18" charset="0"/>
              </a:rPr>
              <a:t>Special Education Program – Part B – children ages 3-21</a:t>
            </a:r>
          </a:p>
          <a:p>
            <a:pPr lvl="0" indent="-139700"/>
            <a:r>
              <a:rPr lang="en-US" sz="1800" dirty="0">
                <a:latin typeface="Book Antiqua" panose="02040602050305030304" pitchFamily="18" charset="0"/>
              </a:rPr>
              <a:t>Lead Agency is the State Department of Education</a:t>
            </a:r>
          </a:p>
          <a:p>
            <a:pPr lvl="0" indent="-139700"/>
            <a:r>
              <a:rPr lang="en-US" sz="1800" dirty="0">
                <a:latin typeface="Book Antiqua" panose="02040602050305030304" pitchFamily="18" charset="0"/>
              </a:rPr>
              <a:t>Special education must be provided to children who fit </a:t>
            </a:r>
            <a:r>
              <a:rPr lang="en-US" sz="1800" b="1" dirty="0">
                <a:latin typeface="Book Antiqua" panose="02040602050305030304" pitchFamily="18" charset="0"/>
              </a:rPr>
              <a:t>1 or more </a:t>
            </a:r>
            <a:r>
              <a:rPr lang="en-US" sz="1800" dirty="0">
                <a:latin typeface="Book Antiqua" panose="02040602050305030304" pitchFamily="18" charset="0"/>
              </a:rPr>
              <a:t>of the following categories of disability:  Mental retardation, a hearing impairment (including deafness), a speech or  language impairment, a visual impairment (including blindness), a serious emotional disturbance (referred to in this part as emotional disturbance), an orthopedic impairment, Autism, Traumatic brain injury, other health impairment, a specific learning disability, Deaf-blindness, or multiple disabilities </a:t>
            </a:r>
          </a:p>
          <a:p>
            <a:pPr lvl="0" indent="-139700"/>
            <a:r>
              <a:rPr lang="en-US" sz="1800" dirty="0">
                <a:latin typeface="Book Antiqua" panose="02040602050305030304" pitchFamily="18" charset="0"/>
              </a:rPr>
              <a:t>Individualized Education Plans (IEP)</a:t>
            </a:r>
          </a:p>
          <a:p>
            <a:pPr marL="203200" lvl="0" indent="0">
              <a:buSzPct val="25000"/>
              <a:buNone/>
            </a:pPr>
            <a:r>
              <a:rPr lang="en-US" sz="1800" b="1" dirty="0">
                <a:latin typeface="Book Antiqua" panose="02040602050305030304" pitchFamily="18" charset="0"/>
              </a:rPr>
              <a:t>Family Involvement</a:t>
            </a:r>
            <a:r>
              <a:rPr lang="en-US" sz="1800" dirty="0">
                <a:latin typeface="Book Antiqua" panose="02040602050305030304" pitchFamily="18" charset="0"/>
              </a:rPr>
              <a:t> - Participation on all teams making decisions about the child’s individualized plan for services</a:t>
            </a:r>
          </a:p>
          <a:p>
            <a:pPr marL="203200" lvl="0" indent="0">
              <a:buSzPct val="25000"/>
              <a:buNone/>
            </a:pPr>
            <a:r>
              <a:rPr lang="en-US" sz="1800" b="1" dirty="0">
                <a:latin typeface="Book Antiqua" panose="02040602050305030304" pitchFamily="18" charset="0"/>
              </a:rPr>
              <a:t>Location of Services</a:t>
            </a:r>
            <a:r>
              <a:rPr lang="en-US" sz="1800" dirty="0">
                <a:latin typeface="Book Antiqua" panose="02040602050305030304" pitchFamily="18" charset="0"/>
              </a:rPr>
              <a:t> - Least Restrictive Environment—to the maximum extent appropriate, the child receives services and participates in the general curriculum, non-academic, and extra-curricular activities alongside peers without disabilities.</a:t>
            </a:r>
          </a:p>
          <a:p>
            <a:pPr marL="203200" lvl="0" indent="0">
              <a:buSzPct val="25000"/>
              <a:buNone/>
            </a:pPr>
            <a:r>
              <a:rPr lang="en-US" sz="1800" b="1" dirty="0">
                <a:latin typeface="Book Antiqua" panose="02040602050305030304" pitchFamily="18" charset="0"/>
              </a:rPr>
              <a:t>Costs for Services</a:t>
            </a:r>
            <a:r>
              <a:rPr lang="en-US" sz="1800" dirty="0">
                <a:latin typeface="Book Antiqua" panose="02040602050305030304" pitchFamily="18" charset="0"/>
              </a:rPr>
              <a:t> - All services must be provided for free</a:t>
            </a:r>
            <a:r>
              <a:rPr lang="en-US" sz="1800" dirty="0" smtClean="0">
                <a:latin typeface="Book Antiqua" panose="02040602050305030304" pitchFamily="18" charset="0"/>
              </a:rPr>
              <a:t>.</a:t>
            </a:r>
            <a:endParaRPr lang="en-US" sz="1800"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Early Intervention (birth-3yrs)</a:t>
            </a:r>
          </a:p>
        </p:txBody>
      </p:sp>
      <p:sp>
        <p:nvSpPr>
          <p:cNvPr id="3" name="Text Placeholder 1"/>
          <p:cNvSpPr>
            <a:spLocks noGrp="1"/>
          </p:cNvSpPr>
          <p:nvPr>
            <p:ph type="body" idx="1"/>
          </p:nvPr>
        </p:nvSpPr>
        <p:spPr>
          <a:xfrm>
            <a:off x="601883" y="1600199"/>
            <a:ext cx="8356921" cy="5032095"/>
          </a:xfrm>
        </p:spPr>
        <p:txBody>
          <a:bodyPr/>
          <a:lstStyle/>
          <a:p>
            <a:pPr marL="0" lvl="0" indent="0">
              <a:lnSpc>
                <a:spcPct val="129500"/>
              </a:lnSpc>
              <a:spcBef>
                <a:spcPts val="0"/>
              </a:spcBef>
              <a:buSzPct val="25000"/>
              <a:buNone/>
            </a:pPr>
            <a:r>
              <a:rPr lang="en-US" sz="2200" dirty="0">
                <a:latin typeface="Book Antiqua"/>
                <a:ea typeface="Book Antiqua"/>
                <a:cs typeface="Book Antiqua"/>
                <a:sym typeface="Book Antiqua"/>
              </a:rPr>
              <a:t>Early intervention refers to educational services for young children (birth to age 3) who have disabilities. Part C</a:t>
            </a:r>
          </a:p>
          <a:p>
            <a:pPr marL="0" lvl="0" indent="0">
              <a:lnSpc>
                <a:spcPct val="129500"/>
              </a:lnSpc>
              <a:spcBef>
                <a:spcPts val="800"/>
              </a:spcBef>
              <a:buSzPct val="25000"/>
              <a:buNone/>
            </a:pPr>
            <a:r>
              <a:rPr lang="en-US" sz="2200" dirty="0">
                <a:latin typeface="Book Antiqua" panose="02040602050305030304" pitchFamily="18" charset="0"/>
                <a:sym typeface="Book Antiqua"/>
              </a:rPr>
              <a:t>Early intervention focuses on helping eligible babies and toddlers learn the basic and brand-new skills that typically develop during the first three years of life, such as:</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physical (reaching, rolling, crawling, and walking);</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cognitive (thinking, learning, solving problems);</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communication (talking, listening, understanding);</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social/emotional (playing, feeling secure and happy); and</a:t>
            </a:r>
          </a:p>
          <a:p>
            <a:pPr marL="457200" lvl="0" indent="-342900">
              <a:lnSpc>
                <a:spcPct val="120000"/>
              </a:lnSpc>
              <a:spcBef>
                <a:spcPts val="800"/>
              </a:spcBef>
              <a:buClr>
                <a:srgbClr val="000000"/>
              </a:buClr>
              <a:buFont typeface="Arial"/>
              <a:buChar char="●"/>
            </a:pPr>
            <a:r>
              <a:rPr lang="en-US" sz="2200" dirty="0">
                <a:latin typeface="Book Antiqua" panose="02040602050305030304" pitchFamily="18" charset="0"/>
                <a:sym typeface="Book Antiqua"/>
              </a:rPr>
              <a:t>self-help (eating, dressing).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Preschool (age 3-5yrs)</a:t>
            </a:r>
          </a:p>
        </p:txBody>
      </p:sp>
      <p:sp>
        <p:nvSpPr>
          <p:cNvPr id="6" name="Text Placeholder 1"/>
          <p:cNvSpPr>
            <a:spLocks noGrp="1"/>
          </p:cNvSpPr>
          <p:nvPr>
            <p:ph type="body" idx="1"/>
          </p:nvPr>
        </p:nvSpPr>
        <p:spPr>
          <a:xfrm>
            <a:off x="607671" y="1797268"/>
            <a:ext cx="4230547" cy="4701917"/>
          </a:xfrm>
        </p:spPr>
        <p:txBody>
          <a:bodyPr anchor="ctr"/>
          <a:lstStyle/>
          <a:p>
            <a:pPr indent="0">
              <a:buNone/>
            </a:pPr>
            <a:r>
              <a:rPr lang="en-US" sz="2400" dirty="0">
                <a:latin typeface="Book Antiqua" panose="02040602050305030304" pitchFamily="18" charset="0"/>
                <a:sym typeface="Book Antiqua"/>
              </a:rPr>
              <a:t>Services for preschool children (ages 3 through 5) are provided free of charge through the public school system. These services are available through the same law—the Individuals with Disabilities Education Act—</a:t>
            </a:r>
          </a:p>
        </p:txBody>
      </p:sp>
      <p:pic>
        <p:nvPicPr>
          <p:cNvPr id="304" name="Shape 304" descr="Ava at preschool graduation"/>
          <p:cNvPicPr preferRelativeResize="0"/>
          <p:nvPr/>
        </p:nvPicPr>
        <p:blipFill rotWithShape="1">
          <a:blip r:embed="rId3">
            <a:alphaModFix/>
          </a:blip>
          <a:srcRect/>
          <a:stretch/>
        </p:blipFill>
        <p:spPr>
          <a:xfrm>
            <a:off x="5198618" y="1797267"/>
            <a:ext cx="3198815" cy="4701917"/>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School Age (age 6 - 21yrs)</a:t>
            </a:r>
          </a:p>
        </p:txBody>
      </p:sp>
      <p:sp>
        <p:nvSpPr>
          <p:cNvPr id="3" name="Text Placeholder 1"/>
          <p:cNvSpPr>
            <a:spLocks noGrp="1"/>
          </p:cNvSpPr>
          <p:nvPr>
            <p:ph type="body" idx="1"/>
          </p:nvPr>
        </p:nvSpPr>
        <p:spPr>
          <a:xfrm>
            <a:off x="746568" y="1843269"/>
            <a:ext cx="3918030" cy="4395486"/>
          </a:xfrm>
        </p:spPr>
        <p:txBody>
          <a:bodyPr/>
          <a:lstStyle/>
          <a:p>
            <a:pPr marL="0" lvl="0" indent="0">
              <a:spcBef>
                <a:spcPts val="0"/>
              </a:spcBef>
              <a:buClr>
                <a:srgbClr val="888888"/>
              </a:buClr>
              <a:buSzPct val="25000"/>
              <a:buNone/>
            </a:pPr>
            <a:r>
              <a:rPr lang="en-US" sz="2400" dirty="0">
                <a:latin typeface="Book Antiqua"/>
                <a:ea typeface="Book Antiqua"/>
                <a:cs typeface="Book Antiqua"/>
                <a:sym typeface="Book Antiqua"/>
              </a:rPr>
              <a:t>For school-aged children and youth (aged 3 through 21), special education and related services are provided through the school system. Part </a:t>
            </a:r>
            <a:r>
              <a:rPr lang="en-US" sz="2400" dirty="0" smtClean="0">
                <a:latin typeface="Book Antiqua"/>
                <a:ea typeface="Book Antiqua"/>
                <a:cs typeface="Book Antiqua"/>
                <a:sym typeface="Book Antiqua"/>
              </a:rPr>
              <a:t>B</a:t>
            </a:r>
          </a:p>
          <a:p>
            <a:pPr marL="0" lvl="0" indent="0">
              <a:spcBef>
                <a:spcPts val="0"/>
              </a:spcBef>
              <a:buClr>
                <a:srgbClr val="888888"/>
              </a:buClr>
              <a:buSzPct val="25000"/>
              <a:buNone/>
            </a:pPr>
            <a:endParaRPr lang="en-US" sz="2400" dirty="0">
              <a:latin typeface="Book Antiqua"/>
              <a:ea typeface="Book Antiqua"/>
              <a:cs typeface="Book Antiqua"/>
              <a:sym typeface="Book Antiqua"/>
            </a:endParaRPr>
          </a:p>
          <a:p>
            <a:pPr marL="0" lvl="0" indent="0">
              <a:spcBef>
                <a:spcPts val="0"/>
              </a:spcBef>
              <a:buClr>
                <a:srgbClr val="888888"/>
              </a:buClr>
              <a:buSzPct val="25000"/>
              <a:buNone/>
            </a:pPr>
            <a:r>
              <a:rPr lang="en-US" sz="2400" dirty="0">
                <a:latin typeface="Book Antiqua"/>
                <a:ea typeface="Book Antiqua"/>
                <a:cs typeface="Book Antiqua"/>
                <a:sym typeface="Book Antiqua"/>
              </a:rPr>
              <a:t>The student must both be eligible for and in need of </a:t>
            </a:r>
            <a:r>
              <a:rPr lang="en-US" sz="2400" b="1" dirty="0">
                <a:latin typeface="Book Antiqua"/>
                <a:ea typeface="Book Antiqua"/>
                <a:cs typeface="Book Antiqua"/>
                <a:sym typeface="Book Antiqua"/>
              </a:rPr>
              <a:t>special education</a:t>
            </a:r>
            <a:r>
              <a:rPr lang="en-US" sz="2400" dirty="0">
                <a:latin typeface="Book Antiqua"/>
                <a:ea typeface="Book Antiqua"/>
                <a:cs typeface="Book Antiqua"/>
                <a:sym typeface="Book Antiqua"/>
              </a:rPr>
              <a:t> in order to be entitled to </a:t>
            </a:r>
            <a:r>
              <a:rPr lang="en-US" sz="2400" b="1" dirty="0">
                <a:latin typeface="Book Antiqua"/>
                <a:ea typeface="Book Antiqua"/>
                <a:cs typeface="Book Antiqua"/>
                <a:sym typeface="Book Antiqua"/>
              </a:rPr>
              <a:t>special education</a:t>
            </a:r>
            <a:r>
              <a:rPr lang="en-US" sz="2400" dirty="0">
                <a:latin typeface="Book Antiqua"/>
                <a:ea typeface="Book Antiqua"/>
                <a:cs typeface="Book Antiqua"/>
                <a:sym typeface="Book Antiqua"/>
              </a:rPr>
              <a:t> services</a:t>
            </a:r>
            <a:r>
              <a:rPr lang="en-US" sz="2400" dirty="0" smtClean="0">
                <a:latin typeface="Book Antiqua"/>
                <a:ea typeface="Book Antiqua"/>
                <a:cs typeface="Book Antiqua"/>
                <a:sym typeface="Book Antiqua"/>
              </a:rPr>
              <a:t>.</a:t>
            </a:r>
            <a:endParaRPr lang="en-US" sz="2400" dirty="0">
              <a:latin typeface="Book Antiqua"/>
              <a:ea typeface="Book Antiqua"/>
              <a:cs typeface="Book Antiqua"/>
              <a:sym typeface="Book Antiqua"/>
            </a:endParaRPr>
          </a:p>
        </p:txBody>
      </p:sp>
      <p:pic>
        <p:nvPicPr>
          <p:cNvPr id="311" name="Shape 311" descr="School aged Hunter working with machine"/>
          <p:cNvPicPr preferRelativeResize="0"/>
          <p:nvPr/>
        </p:nvPicPr>
        <p:blipFill rotWithShape="1">
          <a:blip r:embed="rId3">
            <a:alphaModFix/>
          </a:blip>
          <a:srcRect/>
          <a:stretch/>
        </p:blipFill>
        <p:spPr>
          <a:xfrm>
            <a:off x="4942390" y="2511707"/>
            <a:ext cx="3887321" cy="3226992"/>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Who’s on my team?</a:t>
            </a:r>
          </a:p>
        </p:txBody>
      </p:sp>
      <p:sp>
        <p:nvSpPr>
          <p:cNvPr id="3" name="Text Placeholder 1"/>
          <p:cNvSpPr>
            <a:spLocks noGrp="1"/>
          </p:cNvSpPr>
          <p:nvPr>
            <p:ph type="body" idx="1"/>
          </p:nvPr>
        </p:nvSpPr>
        <p:spPr>
          <a:xfrm>
            <a:off x="457200" y="1585731"/>
            <a:ext cx="8524754" cy="5162309"/>
          </a:xfrm>
        </p:spPr>
        <p:txBody>
          <a:bodyPr/>
          <a:lstStyle/>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Parent, Student</a:t>
            </a:r>
          </a:p>
          <a:p>
            <a:pPr marL="419100" indent="-342900">
              <a:spcBef>
                <a:spcPts val="0"/>
              </a:spcBef>
              <a:buClr>
                <a:srgbClr val="000000"/>
              </a:buClr>
            </a:pPr>
            <a:r>
              <a:rPr lang="en-US" sz="2400" dirty="0">
                <a:latin typeface="Book Antiqua"/>
                <a:ea typeface="Book Antiqua"/>
                <a:cs typeface="Book Antiqua"/>
                <a:sym typeface="Book Antiqua"/>
              </a:rPr>
              <a:t>Family member, guardian</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Special Ed Director, LEA/Case Manager</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General Education Teachers</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Special Education Teachers</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Teacher of Visual Impairment (TVI)</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Teacher of the Deaf (TOD)</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Educational Interpreter</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Intervener, Para-professional</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Audiologist</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AT Consultant </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Deaf-Blind Consultant</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Speech Pathologist</a:t>
            </a:r>
          </a:p>
          <a:p>
            <a:pPr marL="419100" indent="-342900">
              <a:spcBef>
                <a:spcPts val="0"/>
              </a:spcBef>
              <a:buClr>
                <a:srgbClr val="000000"/>
              </a:buClr>
            </a:pPr>
            <a:r>
              <a:rPr lang="en-US" sz="2400" dirty="0">
                <a:solidFill>
                  <a:srgbClr val="000000"/>
                </a:solidFill>
                <a:latin typeface="Book Antiqua"/>
                <a:ea typeface="Book Antiqua"/>
                <a:cs typeface="Book Antiqua"/>
                <a:sym typeface="Book Antiqua"/>
              </a:rPr>
              <a:t>OT, </a:t>
            </a:r>
            <a:r>
              <a:rPr lang="en-US" sz="2400" dirty="0" smtClean="0">
                <a:solidFill>
                  <a:srgbClr val="000000"/>
                </a:solidFill>
                <a:latin typeface="Book Antiqua"/>
                <a:ea typeface="Book Antiqua"/>
                <a:cs typeface="Book Antiqua"/>
                <a:sym typeface="Book Antiqua"/>
              </a:rPr>
              <a:t>PT</a:t>
            </a:r>
            <a:endParaRPr lang="en-US" sz="24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Classification</a:t>
            </a:r>
          </a:p>
        </p:txBody>
      </p:sp>
      <p:sp>
        <p:nvSpPr>
          <p:cNvPr id="2" name="Text Placeholder 1"/>
          <p:cNvSpPr>
            <a:spLocks noGrp="1"/>
          </p:cNvSpPr>
          <p:nvPr>
            <p:ph type="body" idx="1"/>
          </p:nvPr>
        </p:nvSpPr>
        <p:spPr>
          <a:xfrm>
            <a:off x="914400" y="1634925"/>
            <a:ext cx="7772400" cy="4592255"/>
          </a:xfrm>
        </p:spPr>
        <p:txBody>
          <a:bodyPr/>
          <a:lstStyle/>
          <a:p>
            <a:pPr marL="0" lvl="0" indent="0" algn="ctr">
              <a:spcBef>
                <a:spcPts val="0"/>
              </a:spcBef>
              <a:buClr>
                <a:srgbClr val="888888"/>
              </a:buClr>
              <a:buSzPct val="25000"/>
              <a:buNone/>
            </a:pPr>
            <a:r>
              <a:rPr lang="en-US" b="1" dirty="0">
                <a:solidFill>
                  <a:srgbClr val="000000"/>
                </a:solidFill>
                <a:latin typeface="Book Antiqua"/>
                <a:ea typeface="Book Antiqua"/>
                <a:cs typeface="Book Antiqua"/>
                <a:sym typeface="Book Antiqua"/>
              </a:rPr>
              <a:t>Federal Definition:</a:t>
            </a:r>
          </a:p>
          <a:p>
            <a:pPr marL="0" lvl="0" indent="0">
              <a:spcBef>
                <a:spcPts val="0"/>
              </a:spcBef>
              <a:buClr>
                <a:srgbClr val="888888"/>
              </a:buClr>
              <a:buSzPct val="25000"/>
              <a:buNone/>
            </a:pPr>
            <a:r>
              <a:rPr lang="en-US" dirty="0">
                <a:solidFill>
                  <a:srgbClr val="000000"/>
                </a:solidFill>
                <a:latin typeface="Book Antiqua"/>
                <a:ea typeface="Book Antiqua"/>
                <a:cs typeface="Book Antiqua"/>
                <a:sym typeface="Book Antiqua"/>
              </a:rPr>
              <a:t>Deaf-blindness means concomitant hearing and visual impairments, the combination of which causes such severe communication and other developmental and educational needs that they cannot be accommodated in special education programs solely for children with deafness or children with blindness. 34 CFR 300.8 (c) (2</a:t>
            </a:r>
            <a:r>
              <a:rPr lang="en-US" dirty="0" smtClean="0">
                <a:solidFill>
                  <a:srgbClr val="000000"/>
                </a:solidFill>
                <a:latin typeface="Book Antiqua"/>
                <a:ea typeface="Book Antiqua"/>
                <a:cs typeface="Book Antiqua"/>
                <a:sym typeface="Book Antiqua"/>
              </a:rPr>
              <a:t>)</a:t>
            </a:r>
            <a:endParaRPr lang="en-US"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Title"/>
          <p:cNvSpPr txBox="1">
            <a:spLocks noGrp="1"/>
          </p:cNvSpPr>
          <p:nvPr>
            <p:ph type="ctrTitle"/>
          </p:nvPr>
        </p:nvSpPr>
        <p:spPr>
          <a:xfrm>
            <a:off x="883750" y="151050"/>
            <a:ext cx="7772400" cy="1470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Assessments</a:t>
            </a:r>
          </a:p>
        </p:txBody>
      </p:sp>
      <p:sp>
        <p:nvSpPr>
          <p:cNvPr id="329" name="Text Placeholder 1"/>
          <p:cNvSpPr txBox="1">
            <a:spLocks noGrp="1"/>
          </p:cNvSpPr>
          <p:nvPr>
            <p:ph type="subTitle" idx="1"/>
          </p:nvPr>
        </p:nvSpPr>
        <p:spPr>
          <a:xfrm>
            <a:off x="572429" y="1493448"/>
            <a:ext cx="8395042" cy="513884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dirty="0">
                <a:solidFill>
                  <a:schemeClr val="tx1"/>
                </a:solidFill>
                <a:latin typeface="Book Antiqua" panose="02040602050305030304" pitchFamily="18" charset="0"/>
                <a:sym typeface="Book Antiqua"/>
              </a:rPr>
              <a:t>The evaluation must use a variety of assessment tools and strategies to gather relevant functional, developmental, and academic information about the child, including information provided by the parent. When conducting an initial evaluation, it’s important to examine all areas of a child’s functioning to determine not only if the child is a child with a disability, but also determine the child’s educational needs. This full and individual evaluation includes evaluating the child’s:</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Health,</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Vision and hearing</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Social and emotional status</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General </a:t>
            </a:r>
            <a:r>
              <a:rPr lang="en-US" sz="2000" dirty="0" err="1">
                <a:solidFill>
                  <a:schemeClr val="tx1"/>
                </a:solidFill>
                <a:latin typeface="Book Antiqua" panose="02040602050305030304" pitchFamily="18" charset="0"/>
                <a:sym typeface="Book Antiqua"/>
              </a:rPr>
              <a:t>inteliligence</a:t>
            </a:r>
            <a:endParaRPr lang="en-US" sz="2000" dirty="0">
              <a:solidFill>
                <a:schemeClr val="tx1"/>
              </a:solidFill>
              <a:latin typeface="Book Antiqua" panose="02040602050305030304" pitchFamily="18" charset="0"/>
              <a:sym typeface="Book Antiqua"/>
            </a:endParaRP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Academic performances</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Communicative status and</a:t>
            </a:r>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sz="2000" dirty="0">
                <a:solidFill>
                  <a:schemeClr val="tx1"/>
                </a:solidFill>
                <a:latin typeface="Book Antiqua" panose="02040602050305030304" pitchFamily="18" charset="0"/>
                <a:sym typeface="Book Antiqua"/>
              </a:rPr>
              <a:t>Motor abilities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Develop IEP</a:t>
            </a:r>
          </a:p>
        </p:txBody>
      </p:sp>
      <p:sp>
        <p:nvSpPr>
          <p:cNvPr id="2" name="Text Placeholder 1"/>
          <p:cNvSpPr>
            <a:spLocks noGrp="1"/>
          </p:cNvSpPr>
          <p:nvPr>
            <p:ph type="body" idx="1"/>
          </p:nvPr>
        </p:nvSpPr>
        <p:spPr>
          <a:xfrm>
            <a:off x="833376" y="1889567"/>
            <a:ext cx="7853423" cy="4525963"/>
          </a:xfrm>
        </p:spPr>
        <p:txBody>
          <a:bodyPr/>
          <a:lstStyle/>
          <a:p>
            <a:pPr marL="508000" indent="-457200">
              <a:spcBef>
                <a:spcPts val="0"/>
              </a:spcBef>
              <a:buClr>
                <a:srgbClr val="000000"/>
              </a:buClr>
            </a:pPr>
            <a:r>
              <a:rPr lang="en-US" dirty="0">
                <a:solidFill>
                  <a:srgbClr val="000000"/>
                </a:solidFill>
                <a:latin typeface="Book Antiqua"/>
                <a:ea typeface="Book Antiqua"/>
                <a:cs typeface="Book Antiqua"/>
                <a:sym typeface="Book Antiqua"/>
              </a:rPr>
              <a:t>Based on the results of the Assessment, the team develops educational goals for the school year. </a:t>
            </a:r>
          </a:p>
          <a:p>
            <a:pPr marL="508000" indent="-457200">
              <a:spcBef>
                <a:spcPts val="0"/>
              </a:spcBef>
              <a:buClr>
                <a:srgbClr val="000000"/>
              </a:buClr>
            </a:pPr>
            <a:r>
              <a:rPr lang="en-US" dirty="0">
                <a:solidFill>
                  <a:srgbClr val="000000"/>
                </a:solidFill>
                <a:latin typeface="Book Antiqua"/>
                <a:ea typeface="Book Antiqua"/>
                <a:cs typeface="Book Antiqua"/>
                <a:sym typeface="Book Antiqua"/>
              </a:rPr>
              <a:t>The IEP tells his story and designs a path for him to achieve his educational outcomes. This includes adaptations, accommodations or modifications for him/her  to access the general </a:t>
            </a:r>
            <a:r>
              <a:rPr lang="en-US" dirty="0" err="1">
                <a:solidFill>
                  <a:srgbClr val="000000"/>
                </a:solidFill>
                <a:latin typeface="Book Antiqua"/>
                <a:ea typeface="Book Antiqua"/>
                <a:cs typeface="Book Antiqua"/>
                <a:sym typeface="Book Antiqua"/>
              </a:rPr>
              <a:t>ed</a:t>
            </a:r>
            <a:r>
              <a:rPr lang="en-US" dirty="0">
                <a:solidFill>
                  <a:srgbClr val="000000"/>
                </a:solidFill>
                <a:latin typeface="Book Antiqua"/>
                <a:ea typeface="Book Antiqua"/>
                <a:cs typeface="Book Antiqua"/>
                <a:sym typeface="Book Antiqua"/>
              </a:rPr>
              <a:t> curriculum</a:t>
            </a:r>
            <a:r>
              <a:rPr lang="en-US" dirty="0" smtClean="0">
                <a:solidFill>
                  <a:srgbClr val="000000"/>
                </a:solidFill>
                <a:latin typeface="Book Antiqua"/>
                <a:ea typeface="Book Antiqua"/>
                <a:cs typeface="Book Antiqua"/>
                <a:sym typeface="Book Antiqua"/>
              </a:rPr>
              <a:t>.</a:t>
            </a:r>
            <a:endParaRPr lang="en-US"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Title"/>
          <p:cNvSpPr txBox="1">
            <a:spLocks noGrp="1"/>
          </p:cNvSpPr>
          <p:nvPr>
            <p:ph type="ctrTitle"/>
          </p:nvPr>
        </p:nvSpPr>
        <p:spPr>
          <a:xfrm>
            <a:off x="762000" y="96950"/>
            <a:ext cx="7772400" cy="1470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Webinar Outcomes</a:t>
            </a:r>
          </a:p>
        </p:txBody>
      </p:sp>
      <p:sp>
        <p:nvSpPr>
          <p:cNvPr id="175" name="Text Placeholder 1"/>
          <p:cNvSpPr txBox="1">
            <a:spLocks noGrp="1"/>
          </p:cNvSpPr>
          <p:nvPr>
            <p:ph type="subTitle" idx="1"/>
          </p:nvPr>
        </p:nvSpPr>
        <p:spPr>
          <a:xfrm>
            <a:off x="1006997" y="1876550"/>
            <a:ext cx="7527403" cy="45933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800" b="0" i="0" u="none" strike="noStrike" cap="none" dirty="0" smtClean="0">
                <a:solidFill>
                  <a:srgbClr val="000000"/>
                </a:solidFill>
                <a:latin typeface="Book Antiqua"/>
                <a:ea typeface="Book Antiqua"/>
                <a:cs typeface="Book Antiqua"/>
                <a:sym typeface="Book Antiqua"/>
              </a:rPr>
              <a:t>Participants </a:t>
            </a:r>
            <a:r>
              <a:rPr lang="en-US" sz="2800" b="0" i="0" u="none" strike="noStrike" cap="none" dirty="0">
                <a:solidFill>
                  <a:srgbClr val="000000"/>
                </a:solidFill>
                <a:latin typeface="Book Antiqua"/>
                <a:ea typeface="Book Antiqua"/>
                <a:cs typeface="Book Antiqua"/>
                <a:sym typeface="Book Antiqua"/>
              </a:rPr>
              <a:t>will:</a:t>
            </a:r>
          </a:p>
          <a:p>
            <a:pPr marL="457200" marR="0" lvl="0" indent="-381000" algn="l" rtl="0">
              <a:lnSpc>
                <a:spcPct val="115000"/>
              </a:lnSpc>
              <a:spcBef>
                <a:spcPts val="0"/>
              </a:spcBef>
              <a:spcAft>
                <a:spcPts val="0"/>
              </a:spcAft>
              <a:buClr>
                <a:srgbClr val="000000"/>
              </a:buClr>
              <a:buSzPct val="100000"/>
              <a:buFont typeface="Book Antiqua"/>
              <a:buAutoNum type="arabicPeriod"/>
            </a:pPr>
            <a:r>
              <a:rPr lang="en-US" sz="2800" b="0" i="0" u="none" strike="noStrike" cap="none" dirty="0">
                <a:solidFill>
                  <a:srgbClr val="000000"/>
                </a:solidFill>
                <a:latin typeface="Book Antiqua"/>
                <a:ea typeface="Book Antiqua"/>
                <a:cs typeface="Book Antiqua"/>
                <a:sym typeface="Book Antiqua"/>
              </a:rPr>
              <a:t>increase their knowledge about the impact that combined vision and hearing loss (due to Usher syndrome) has on their child’s learning</a:t>
            </a:r>
          </a:p>
          <a:p>
            <a:pPr marL="457200" marR="0" lvl="0" indent="-381000" algn="l" rtl="0">
              <a:lnSpc>
                <a:spcPct val="115000"/>
              </a:lnSpc>
              <a:spcBef>
                <a:spcPts val="0"/>
              </a:spcBef>
              <a:spcAft>
                <a:spcPts val="0"/>
              </a:spcAft>
              <a:buClr>
                <a:srgbClr val="000000"/>
              </a:buClr>
              <a:buSzPct val="100000"/>
              <a:buFont typeface="Book Antiqua"/>
              <a:buAutoNum type="arabicPeriod"/>
            </a:pPr>
            <a:r>
              <a:rPr lang="en-US" sz="2800" b="0" i="0" u="none" strike="noStrike" cap="none" dirty="0">
                <a:solidFill>
                  <a:srgbClr val="000000"/>
                </a:solidFill>
                <a:latin typeface="Book Antiqua"/>
                <a:ea typeface="Book Antiqua"/>
                <a:cs typeface="Book Antiqua"/>
                <a:sym typeface="Book Antiqua"/>
              </a:rPr>
              <a:t>understand some of the educational considerations that may be needed now and in the </a:t>
            </a:r>
            <a:r>
              <a:rPr lang="en-US" sz="2800" b="0" i="0" u="none" strike="noStrike" cap="none" dirty="0" smtClean="0">
                <a:solidFill>
                  <a:srgbClr val="000000"/>
                </a:solidFill>
                <a:latin typeface="Book Antiqua"/>
                <a:ea typeface="Book Antiqua"/>
                <a:cs typeface="Book Antiqua"/>
                <a:sym typeface="Book Antiqua"/>
              </a:rPr>
              <a:t>future</a:t>
            </a:r>
            <a:endParaRPr lang="en-US" sz="2800" b="0" i="0" u="none" strike="noStrike" cap="none"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err="1">
                <a:solidFill>
                  <a:schemeClr val="dk1"/>
                </a:solidFill>
                <a:latin typeface="Book Antiqua"/>
                <a:ea typeface="Book Antiqua"/>
                <a:cs typeface="Book Antiqua"/>
                <a:sym typeface="Book Antiqua"/>
              </a:rPr>
              <a:t>Accomodations</a:t>
            </a:r>
            <a:r>
              <a:rPr lang="en-US" sz="4000" b="0" i="0" u="none" strike="noStrike" cap="none" dirty="0">
                <a:solidFill>
                  <a:schemeClr val="dk1"/>
                </a:solidFill>
                <a:latin typeface="Book Antiqua"/>
                <a:ea typeface="Book Antiqua"/>
                <a:cs typeface="Book Antiqua"/>
                <a:sym typeface="Book Antiqua"/>
              </a:rPr>
              <a:t> vs. Modifications</a:t>
            </a:r>
          </a:p>
        </p:txBody>
      </p:sp>
      <p:sp>
        <p:nvSpPr>
          <p:cNvPr id="2" name="Text Placeholder 1"/>
          <p:cNvSpPr>
            <a:spLocks noGrp="1"/>
          </p:cNvSpPr>
          <p:nvPr>
            <p:ph type="body" idx="1"/>
          </p:nvPr>
        </p:nvSpPr>
        <p:spPr>
          <a:xfrm>
            <a:off x="555585" y="1782501"/>
            <a:ext cx="8420583" cy="4722472"/>
          </a:xfrm>
        </p:spPr>
        <p:txBody>
          <a:bodyPr/>
          <a:lstStyle/>
          <a:p>
            <a:pPr marL="0" lvl="0" indent="0">
              <a:spcBef>
                <a:spcPts val="0"/>
              </a:spcBef>
              <a:buClr>
                <a:srgbClr val="888888"/>
              </a:buClr>
              <a:buSzPct val="25000"/>
              <a:buNone/>
            </a:pPr>
            <a:r>
              <a:rPr lang="en-US" sz="2400" b="1" dirty="0">
                <a:latin typeface="Book Antiqua"/>
                <a:ea typeface="Book Antiqua"/>
                <a:cs typeface="Book Antiqua"/>
                <a:sym typeface="Book Antiqua"/>
              </a:rPr>
              <a:t>Accommodations</a:t>
            </a:r>
            <a:r>
              <a:rPr lang="en-US" sz="2400" dirty="0">
                <a:latin typeface="Book Antiqua"/>
                <a:ea typeface="Book Antiqua"/>
                <a:cs typeface="Book Antiqua"/>
                <a:sym typeface="Book Antiqua"/>
              </a:rPr>
              <a:t> alter </a:t>
            </a:r>
            <a:r>
              <a:rPr lang="en-US" sz="2400" i="1" dirty="0">
                <a:latin typeface="Book Antiqua"/>
                <a:ea typeface="Book Antiqua"/>
                <a:cs typeface="Book Antiqua"/>
                <a:sym typeface="Book Antiqua"/>
              </a:rPr>
              <a:t>how</a:t>
            </a:r>
            <a:r>
              <a:rPr lang="en-US" sz="2400" dirty="0">
                <a:latin typeface="Book Antiqua"/>
                <a:ea typeface="Book Antiqua"/>
                <a:cs typeface="Book Antiqua"/>
                <a:sym typeface="Book Antiqua"/>
              </a:rPr>
              <a:t> a student learns. They do not change what the student is expected to learn. Accommodations describe an alteration of the environment, curriculum format, or equipment that allows an individual with a disability to pursue a regular course of study and/or complete assigned tasks.</a:t>
            </a:r>
          </a:p>
          <a:p>
            <a:pPr marL="0" lvl="0" indent="0" algn="ctr">
              <a:spcBef>
                <a:spcPts val="0"/>
              </a:spcBef>
              <a:buClr>
                <a:srgbClr val="888888"/>
              </a:buClr>
              <a:buSzPct val="25000"/>
              <a:buNone/>
            </a:pPr>
            <a:r>
              <a:rPr lang="en-US" sz="2400" dirty="0">
                <a:latin typeface="Book Antiqua"/>
                <a:ea typeface="Book Antiqua"/>
                <a:cs typeface="Book Antiqua"/>
                <a:sym typeface="Book Antiqua"/>
              </a:rPr>
              <a:t>VS-</a:t>
            </a:r>
          </a:p>
          <a:p>
            <a:pPr marL="0" lvl="0" indent="0">
              <a:spcBef>
                <a:spcPts val="0"/>
              </a:spcBef>
              <a:buClr>
                <a:srgbClr val="888888"/>
              </a:buClr>
              <a:buSzPct val="25000"/>
              <a:buNone/>
            </a:pPr>
            <a:r>
              <a:rPr lang="en-US" sz="2400" b="1" dirty="0">
                <a:latin typeface="Book Antiqua"/>
                <a:ea typeface="Book Antiqua"/>
                <a:cs typeface="Book Antiqua"/>
                <a:sym typeface="Book Antiqua"/>
              </a:rPr>
              <a:t>Modifications</a:t>
            </a:r>
            <a:r>
              <a:rPr lang="en-US" sz="2400" dirty="0">
                <a:latin typeface="Book Antiqua"/>
                <a:ea typeface="Book Antiqua"/>
                <a:cs typeface="Book Antiqua"/>
                <a:sym typeface="Book Antiqua"/>
              </a:rPr>
              <a:t> describe very fundamental changes in the curriculum. They may include altering the standard expectations for a course or assessment, as the student may be unable to learn all of the material, or particular portions of the material </a:t>
            </a:r>
            <a:r>
              <a:rPr lang="en-US" sz="2400" dirty="0" smtClean="0">
                <a:latin typeface="Book Antiqua"/>
                <a:ea typeface="Book Antiqua"/>
                <a:cs typeface="Book Antiqua"/>
                <a:sym typeface="Book Antiqua"/>
              </a:rPr>
              <a:t>presented</a:t>
            </a:r>
            <a:endParaRPr lang="en-US" sz="2400" dirty="0">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Book Antiqua"/>
                <a:ea typeface="Book Antiqua"/>
                <a:cs typeface="Book Antiqua"/>
                <a:sym typeface="Book Antiqua"/>
              </a:rPr>
              <a:t>Examples of Specially Designed </a:t>
            </a:r>
            <a:r>
              <a:rPr lang="en-US" sz="2800" b="0" i="0" u="none" strike="noStrike" cap="none" dirty="0" smtClean="0">
                <a:solidFill>
                  <a:schemeClr val="dk1"/>
                </a:solidFill>
                <a:latin typeface="Book Antiqua"/>
                <a:ea typeface="Book Antiqua"/>
                <a:cs typeface="Book Antiqua"/>
                <a:sym typeface="Book Antiqua"/>
              </a:rPr>
              <a:t>Instruction </a:t>
            </a:r>
            <a:r>
              <a:rPr lang="en-US" sz="2400" b="0" i="0" u="none" strike="noStrike" cap="none" dirty="0" smtClean="0">
                <a:solidFill>
                  <a:schemeClr val="dk1"/>
                </a:solidFill>
                <a:latin typeface="Book Antiqua"/>
                <a:ea typeface="Book Antiqua"/>
                <a:cs typeface="Book Antiqua"/>
                <a:sym typeface="Book Antiqua"/>
              </a:rPr>
              <a:t>(</a:t>
            </a:r>
            <a:r>
              <a:rPr lang="en-US" sz="2400" b="0" i="0" u="none" strike="noStrike" cap="none" dirty="0">
                <a:solidFill>
                  <a:schemeClr val="dk1"/>
                </a:solidFill>
                <a:latin typeface="Book Antiqua"/>
                <a:ea typeface="Book Antiqua"/>
                <a:cs typeface="Book Antiqua"/>
                <a:sym typeface="Book Antiqua"/>
              </a:rPr>
              <a:t>1 of </a:t>
            </a:r>
            <a:r>
              <a:rPr lang="en-US" sz="2400" b="0" i="0" u="none" strike="noStrike" cap="none" dirty="0" smtClean="0">
                <a:solidFill>
                  <a:schemeClr val="dk1"/>
                </a:solidFill>
                <a:latin typeface="Book Antiqua"/>
                <a:ea typeface="Book Antiqua"/>
                <a:cs typeface="Book Antiqua"/>
                <a:sym typeface="Book Antiqua"/>
              </a:rPr>
              <a:t>4)</a:t>
            </a:r>
            <a:endParaRPr lang="en-US" sz="24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821803" y="1831694"/>
            <a:ext cx="7864997" cy="4522807"/>
          </a:xfrm>
        </p:spPr>
        <p:txBody>
          <a:bodyPr/>
          <a:lstStyle/>
          <a:p>
            <a:pPr marL="419100" lvl="0" indent="-342900">
              <a:lnSpc>
                <a:spcPct val="115000"/>
              </a:lnSpc>
              <a:spcBef>
                <a:spcPts val="0"/>
              </a:spcBef>
              <a:buFont typeface="Arial" panose="020B0604020202020204" pitchFamily="34" charset="0"/>
              <a:buChar char="•"/>
            </a:pPr>
            <a:r>
              <a:rPr lang="en-US" sz="2800" dirty="0">
                <a:latin typeface="Book Antiqua"/>
                <a:ea typeface="Book Antiqua"/>
                <a:cs typeface="Book Antiqua"/>
                <a:sym typeface="Book Antiqua"/>
              </a:rPr>
              <a:t>Intervener</a:t>
            </a:r>
          </a:p>
          <a:p>
            <a:pPr marL="419100" lvl="0" indent="-342900">
              <a:lnSpc>
                <a:spcPct val="115000"/>
              </a:lnSpc>
              <a:spcBef>
                <a:spcPts val="0"/>
              </a:spcBef>
              <a:buFont typeface="Arial" panose="020B0604020202020204" pitchFamily="34" charset="0"/>
              <a:buChar char="•"/>
            </a:pPr>
            <a:r>
              <a:rPr lang="en-US" sz="2800" dirty="0">
                <a:latin typeface="Book Antiqua"/>
                <a:ea typeface="Book Antiqua"/>
                <a:cs typeface="Book Antiqua"/>
                <a:sym typeface="Book Antiqua"/>
              </a:rPr>
              <a:t>CCTV for distant and near viewing</a:t>
            </a:r>
          </a:p>
          <a:p>
            <a:pPr marL="419100" lvl="0" indent="-342900">
              <a:lnSpc>
                <a:spcPct val="115000"/>
              </a:lnSpc>
              <a:spcBef>
                <a:spcPts val="0"/>
              </a:spcBef>
              <a:buFont typeface="Arial" panose="020B0604020202020204" pitchFamily="34" charset="0"/>
              <a:buChar char="•"/>
            </a:pPr>
            <a:r>
              <a:rPr lang="en-US" sz="2800" dirty="0">
                <a:latin typeface="Book Antiqua"/>
                <a:ea typeface="Book Antiqua"/>
                <a:cs typeface="Book Antiqua"/>
                <a:sym typeface="Book Antiqua"/>
              </a:rPr>
              <a:t>Written or verbal descriptions for materials that are color coded for identification</a:t>
            </a: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Digital book player</a:t>
            </a: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Hand­held magnifier</a:t>
            </a: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Braille </a:t>
            </a:r>
            <a:r>
              <a:rPr lang="en-US" sz="2800" dirty="0" err="1">
                <a:latin typeface="Book Antiqua"/>
                <a:ea typeface="Book Antiqua"/>
                <a:cs typeface="Book Antiqua"/>
                <a:sym typeface="Book Antiqua"/>
              </a:rPr>
              <a:t>Notetaker</a:t>
            </a:r>
            <a:endParaRPr lang="en-US" sz="2800" dirty="0">
              <a:latin typeface="Book Antiqua"/>
              <a:ea typeface="Book Antiqua"/>
              <a:cs typeface="Book Antiqua"/>
              <a:sym typeface="Book Antiqua"/>
            </a:endParaRP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Long Cane</a:t>
            </a:r>
          </a:p>
          <a:p>
            <a:pPr marL="419100" lvl="0" indent="-342900">
              <a:spcBef>
                <a:spcPts val="0"/>
              </a:spcBef>
              <a:buFont typeface="Arial" panose="020B0604020202020204" pitchFamily="34" charset="0"/>
              <a:buChar char="•"/>
            </a:pPr>
            <a:r>
              <a:rPr lang="en-US" sz="2800" dirty="0">
                <a:latin typeface="Book Antiqua"/>
                <a:ea typeface="Book Antiqua"/>
                <a:cs typeface="Book Antiqua"/>
                <a:sym typeface="Book Antiqua"/>
              </a:rPr>
              <a:t>OCR­ Scan and read </a:t>
            </a:r>
            <a:r>
              <a:rPr lang="en-US" sz="2800" dirty="0" smtClean="0">
                <a:latin typeface="Book Antiqua"/>
                <a:ea typeface="Book Antiqua"/>
                <a:cs typeface="Book Antiqua"/>
                <a:sym typeface="Book Antiqua"/>
              </a:rPr>
              <a:t>program</a:t>
            </a:r>
            <a:endParaRPr lang="en-US" sz="28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Title"/>
          <p:cNvSpPr txBox="1">
            <a:spLocks noGrp="1"/>
          </p:cNvSpPr>
          <p:nvPr>
            <p:ph type="title"/>
          </p:nvPr>
        </p:nvSpPr>
        <p:spPr>
          <a:xfrm>
            <a:off x="488732" y="274635"/>
            <a:ext cx="8198068" cy="11430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Book Antiqua"/>
                <a:ea typeface="Book Antiqua"/>
                <a:cs typeface="Book Antiqua"/>
                <a:sym typeface="Book Antiqua"/>
              </a:rPr>
              <a:t>Examples of Specially Designed </a:t>
            </a:r>
            <a:r>
              <a:rPr lang="en-US" sz="2800" b="0" i="0" u="none" strike="noStrike" cap="none" dirty="0" smtClean="0">
                <a:solidFill>
                  <a:schemeClr val="dk1"/>
                </a:solidFill>
                <a:latin typeface="Book Antiqua"/>
                <a:ea typeface="Book Antiqua"/>
                <a:cs typeface="Book Antiqua"/>
                <a:sym typeface="Book Antiqua"/>
              </a:rPr>
              <a:t>Instruction </a:t>
            </a:r>
            <a:r>
              <a:rPr lang="en-US" sz="2000" b="0" i="0" u="none" strike="noStrike" cap="none" dirty="0" smtClean="0">
                <a:solidFill>
                  <a:schemeClr val="dk1"/>
                </a:solidFill>
                <a:latin typeface="Book Antiqua"/>
                <a:ea typeface="Book Antiqua"/>
                <a:cs typeface="Book Antiqua"/>
                <a:sym typeface="Book Antiqua"/>
              </a:rPr>
              <a:t>(2 </a:t>
            </a:r>
            <a:r>
              <a:rPr lang="en-US" sz="2000" b="0" i="0" u="none" strike="noStrike" cap="none" dirty="0">
                <a:solidFill>
                  <a:schemeClr val="dk1"/>
                </a:solidFill>
                <a:latin typeface="Book Antiqua"/>
                <a:ea typeface="Book Antiqua"/>
                <a:cs typeface="Book Antiqua"/>
                <a:sym typeface="Book Antiqua"/>
              </a:rPr>
              <a:t>of </a:t>
            </a:r>
            <a:r>
              <a:rPr lang="en-US" sz="2000" b="0" i="0" u="none" strike="noStrike" cap="none" dirty="0" smtClean="0">
                <a:solidFill>
                  <a:schemeClr val="dk1"/>
                </a:solidFill>
                <a:latin typeface="Book Antiqua"/>
                <a:ea typeface="Book Antiqua"/>
                <a:cs typeface="Book Antiqua"/>
                <a:sym typeface="Book Antiqua"/>
              </a:rPr>
              <a:t>4)</a:t>
            </a:r>
            <a:endParaRPr lang="en-US" sz="20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844952" y="1886673"/>
            <a:ext cx="7841848" cy="4239490"/>
          </a:xfrm>
        </p:spPr>
        <p:txBody>
          <a:bodyPr/>
          <a:lstStyle/>
          <a:p>
            <a:pPr marL="533400" indent="-457200">
              <a:lnSpc>
                <a:spcPct val="115000"/>
              </a:lnSpc>
              <a:spcBef>
                <a:spcPts val="0"/>
              </a:spcBef>
            </a:pPr>
            <a:r>
              <a:rPr lang="en-US" sz="2800" dirty="0">
                <a:latin typeface="Book Antiqua"/>
                <a:ea typeface="Book Antiqua"/>
                <a:cs typeface="Book Antiqua"/>
                <a:sym typeface="Book Antiqua"/>
              </a:rPr>
              <a:t>Preferential seating (as determined by Hunter and his teachers)</a:t>
            </a:r>
          </a:p>
          <a:p>
            <a:pPr marL="533400" indent="-457200">
              <a:lnSpc>
                <a:spcPct val="115000"/>
              </a:lnSpc>
              <a:spcBef>
                <a:spcPts val="0"/>
              </a:spcBef>
            </a:pPr>
            <a:r>
              <a:rPr lang="en-US" sz="2800" dirty="0">
                <a:latin typeface="Book Antiqua"/>
                <a:ea typeface="Book Antiqua"/>
                <a:cs typeface="Book Antiqua"/>
                <a:sym typeface="Book Antiqua"/>
              </a:rPr>
              <a:t>Use of hat indoors when needed to reduce glare</a:t>
            </a:r>
          </a:p>
          <a:p>
            <a:pPr marL="533400" indent="-457200">
              <a:spcBef>
                <a:spcPts val="0"/>
              </a:spcBef>
            </a:pPr>
            <a:r>
              <a:rPr lang="en-US" sz="2800" dirty="0">
                <a:latin typeface="Book Antiqua"/>
                <a:ea typeface="Book Antiqua"/>
                <a:cs typeface="Book Antiqua"/>
                <a:sym typeface="Book Antiqua"/>
              </a:rPr>
              <a:t>Desk copy of notes or note taker (hard copy or electronic copy of notes prior</a:t>
            </a:r>
          </a:p>
          <a:p>
            <a:pPr marL="533400" indent="-457200">
              <a:spcBef>
                <a:spcPts val="0"/>
              </a:spcBef>
            </a:pPr>
            <a:r>
              <a:rPr lang="en-US" sz="2800" dirty="0">
                <a:latin typeface="Book Antiqua"/>
                <a:ea typeface="Book Antiqua"/>
                <a:cs typeface="Book Antiqua"/>
                <a:sym typeface="Book Antiqua"/>
              </a:rPr>
              <a:t>Large print (129% on 17x11 size paper) or scanned materials</a:t>
            </a:r>
          </a:p>
          <a:p>
            <a:pPr marL="533400" indent="-457200">
              <a:spcBef>
                <a:spcPts val="0"/>
              </a:spcBef>
            </a:pPr>
            <a:r>
              <a:rPr lang="en-US" sz="2800" dirty="0">
                <a:latin typeface="Book Antiqua"/>
                <a:ea typeface="Book Antiqua"/>
                <a:cs typeface="Book Antiqua"/>
                <a:sym typeface="Book Antiqua"/>
              </a:rPr>
              <a:t>Digital </a:t>
            </a:r>
            <a:r>
              <a:rPr lang="en-US" sz="2800" dirty="0" smtClean="0">
                <a:latin typeface="Book Antiqua"/>
                <a:ea typeface="Book Antiqua"/>
                <a:cs typeface="Book Antiqua"/>
                <a:sym typeface="Book Antiqua"/>
              </a:rPr>
              <a:t>Textbooks</a:t>
            </a:r>
            <a:endParaRPr lang="en-US" sz="2800" dirty="0">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Book Antiqua"/>
                <a:ea typeface="Book Antiqua"/>
                <a:cs typeface="Book Antiqua"/>
                <a:sym typeface="Book Antiqua"/>
              </a:rPr>
              <a:t>Examples of Specially Designed </a:t>
            </a:r>
            <a:r>
              <a:rPr lang="en-US" sz="2800" b="0" i="0" u="none" strike="noStrike" cap="none" dirty="0" smtClean="0">
                <a:solidFill>
                  <a:schemeClr val="dk1"/>
                </a:solidFill>
                <a:latin typeface="Book Antiqua"/>
                <a:ea typeface="Book Antiqua"/>
                <a:cs typeface="Book Antiqua"/>
                <a:sym typeface="Book Antiqua"/>
              </a:rPr>
              <a:t>Instruction </a:t>
            </a:r>
            <a:r>
              <a:rPr lang="en-US" sz="2000" b="0" i="0" u="none" strike="noStrike" cap="none" dirty="0" smtClean="0">
                <a:solidFill>
                  <a:schemeClr val="dk1"/>
                </a:solidFill>
                <a:latin typeface="Book Antiqua"/>
                <a:ea typeface="Book Antiqua"/>
                <a:cs typeface="Book Antiqua"/>
                <a:sym typeface="Book Antiqua"/>
              </a:rPr>
              <a:t>(3 </a:t>
            </a:r>
            <a:r>
              <a:rPr lang="en-US" sz="2000" b="0" i="0" u="none" strike="noStrike" cap="none" dirty="0">
                <a:solidFill>
                  <a:schemeClr val="dk1"/>
                </a:solidFill>
                <a:latin typeface="Book Antiqua"/>
                <a:ea typeface="Book Antiqua"/>
                <a:cs typeface="Book Antiqua"/>
                <a:sym typeface="Book Antiqua"/>
              </a:rPr>
              <a:t>of </a:t>
            </a:r>
            <a:r>
              <a:rPr lang="en-US" sz="2000" b="0" i="0" u="none" strike="noStrike" cap="none" dirty="0" smtClean="0">
                <a:solidFill>
                  <a:schemeClr val="dk1"/>
                </a:solidFill>
                <a:latin typeface="Book Antiqua"/>
                <a:ea typeface="Book Antiqua"/>
                <a:cs typeface="Book Antiqua"/>
                <a:sym typeface="Book Antiqua"/>
              </a:rPr>
              <a:t>4) </a:t>
            </a:r>
            <a:endParaRPr lang="en-US" sz="28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902825" y="1956121"/>
            <a:ext cx="7783974" cy="4170041"/>
          </a:xfrm>
        </p:spPr>
        <p:txBody>
          <a:bodyPr/>
          <a:lstStyle/>
          <a:p>
            <a:pPr marL="533400" indent="-457200">
              <a:spcBef>
                <a:spcPts val="0"/>
              </a:spcBef>
            </a:pPr>
            <a:r>
              <a:rPr lang="en-US" sz="2800" dirty="0">
                <a:latin typeface="Book Antiqua"/>
                <a:ea typeface="Book Antiqua"/>
                <a:cs typeface="Book Antiqua"/>
                <a:sym typeface="Book Antiqua"/>
              </a:rPr>
              <a:t>High contrast marker on whiteboard</a:t>
            </a:r>
          </a:p>
          <a:p>
            <a:pPr marL="533400" indent="-457200">
              <a:spcBef>
                <a:spcPts val="0"/>
              </a:spcBef>
            </a:pPr>
            <a:r>
              <a:rPr lang="en-US" sz="2800" dirty="0">
                <a:latin typeface="Book Antiqua"/>
                <a:ea typeface="Book Antiqua"/>
                <a:cs typeface="Book Antiqua"/>
                <a:sym typeface="Book Antiqua"/>
              </a:rPr>
              <a:t>2 Personal FM transmitters</a:t>
            </a:r>
          </a:p>
          <a:p>
            <a:pPr marL="533400" indent="-457200">
              <a:spcBef>
                <a:spcPts val="0"/>
              </a:spcBef>
            </a:pPr>
            <a:r>
              <a:rPr lang="en-US" sz="2800" dirty="0">
                <a:latin typeface="Book Antiqua"/>
                <a:ea typeface="Book Antiqua"/>
                <a:cs typeface="Book Antiqua"/>
                <a:sym typeface="Book Antiqua"/>
              </a:rPr>
              <a:t>Gain student's attention before speaking to him</a:t>
            </a:r>
          </a:p>
          <a:p>
            <a:pPr marL="533400" indent="-457200">
              <a:spcBef>
                <a:spcPts val="0"/>
              </a:spcBef>
            </a:pPr>
            <a:r>
              <a:rPr lang="en-US" sz="2800" dirty="0">
                <a:latin typeface="Book Antiqua"/>
                <a:ea typeface="Book Antiqua"/>
                <a:cs typeface="Book Antiqua"/>
                <a:sym typeface="Book Antiqua"/>
              </a:rPr>
              <a:t>Repeated directions</a:t>
            </a:r>
          </a:p>
          <a:p>
            <a:pPr marL="533400" indent="-457200">
              <a:spcBef>
                <a:spcPts val="0"/>
              </a:spcBef>
            </a:pPr>
            <a:r>
              <a:rPr lang="en-US" sz="2800" dirty="0">
                <a:latin typeface="Book Antiqua"/>
                <a:ea typeface="Book Antiqua"/>
                <a:cs typeface="Book Antiqua"/>
                <a:sym typeface="Book Antiqua"/>
              </a:rPr>
              <a:t>Multi­sensory instruction (auditory/visual/hands­ on)</a:t>
            </a:r>
          </a:p>
          <a:p>
            <a:pPr marL="533400" indent="-457200">
              <a:spcBef>
                <a:spcPts val="0"/>
              </a:spcBef>
            </a:pPr>
            <a:r>
              <a:rPr lang="en-US" sz="2800" dirty="0">
                <a:latin typeface="Book Antiqua"/>
                <a:ea typeface="Book Antiqua"/>
                <a:cs typeface="Book Antiqua"/>
                <a:sym typeface="Book Antiqua"/>
              </a:rPr>
              <a:t>Frequent opportunities for review and checks for understanding</a:t>
            </a:r>
          </a:p>
          <a:p>
            <a:pPr marL="533400" indent="-457200">
              <a:spcBef>
                <a:spcPts val="0"/>
              </a:spcBef>
            </a:pPr>
            <a:r>
              <a:rPr lang="en-US" sz="2800" dirty="0">
                <a:latin typeface="Book Antiqua"/>
                <a:ea typeface="Book Antiqua"/>
                <a:cs typeface="Book Antiqua"/>
                <a:sym typeface="Book Antiqua"/>
              </a:rPr>
              <a:t>Word prediction </a:t>
            </a:r>
            <a:r>
              <a:rPr lang="en-US" sz="2800" dirty="0" smtClean="0">
                <a:latin typeface="Book Antiqua"/>
                <a:ea typeface="Book Antiqua"/>
                <a:cs typeface="Book Antiqua"/>
                <a:sym typeface="Book Antiqua"/>
              </a:rPr>
              <a:t>software</a:t>
            </a:r>
            <a:endParaRPr lang="en-US" sz="2800" dirty="0">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Book Antiqua"/>
                <a:ea typeface="Book Antiqua"/>
                <a:cs typeface="Book Antiqua"/>
                <a:sym typeface="Book Antiqua"/>
              </a:rPr>
              <a:t>Examples of Specially Designed </a:t>
            </a:r>
            <a:r>
              <a:rPr lang="en-US" sz="2800" b="0" i="0" u="none" strike="noStrike" cap="none" dirty="0" smtClean="0">
                <a:solidFill>
                  <a:schemeClr val="dk1"/>
                </a:solidFill>
                <a:latin typeface="Book Antiqua"/>
                <a:ea typeface="Book Antiqua"/>
                <a:cs typeface="Book Antiqua"/>
                <a:sym typeface="Book Antiqua"/>
              </a:rPr>
              <a:t>Instruction </a:t>
            </a:r>
            <a:r>
              <a:rPr lang="en-US" sz="2000" b="0" i="0" u="none" strike="noStrike" cap="none" dirty="0" smtClean="0">
                <a:solidFill>
                  <a:schemeClr val="dk1"/>
                </a:solidFill>
                <a:latin typeface="Book Antiqua"/>
                <a:ea typeface="Book Antiqua"/>
                <a:cs typeface="Book Antiqua"/>
                <a:sym typeface="Book Antiqua"/>
              </a:rPr>
              <a:t>(</a:t>
            </a:r>
            <a:r>
              <a:rPr lang="en-US" sz="2000" b="0" i="0" u="none" strike="noStrike" cap="none" dirty="0">
                <a:solidFill>
                  <a:schemeClr val="dk1"/>
                </a:solidFill>
                <a:latin typeface="Book Antiqua"/>
                <a:ea typeface="Book Antiqua"/>
                <a:cs typeface="Book Antiqua"/>
                <a:sym typeface="Book Antiqua"/>
              </a:rPr>
              <a:t>4 of </a:t>
            </a:r>
            <a:r>
              <a:rPr lang="en-US" sz="2000" b="0" i="0" u="none" strike="noStrike" cap="none" dirty="0" smtClean="0">
                <a:solidFill>
                  <a:schemeClr val="dk1"/>
                </a:solidFill>
                <a:latin typeface="Book Antiqua"/>
                <a:ea typeface="Book Antiqua"/>
                <a:cs typeface="Book Antiqua"/>
                <a:sym typeface="Book Antiqua"/>
              </a:rPr>
              <a:t>4) </a:t>
            </a:r>
            <a:endParaRPr lang="en-US" sz="28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868100" y="1909823"/>
            <a:ext cx="7818699" cy="4216340"/>
          </a:xfrm>
        </p:spPr>
        <p:txBody>
          <a:bodyPr/>
          <a:lstStyle/>
          <a:p>
            <a:pPr marL="533400" indent="-457200">
              <a:spcBef>
                <a:spcPts val="0"/>
              </a:spcBef>
            </a:pPr>
            <a:r>
              <a:rPr lang="en-US" sz="2800" dirty="0">
                <a:latin typeface="Book Antiqua"/>
                <a:ea typeface="Book Antiqua"/>
                <a:cs typeface="Book Antiqua"/>
                <a:sym typeface="Book Antiqua"/>
              </a:rPr>
              <a:t>Oral testing</a:t>
            </a:r>
          </a:p>
          <a:p>
            <a:pPr marL="533400" indent="-457200">
              <a:spcBef>
                <a:spcPts val="0"/>
              </a:spcBef>
            </a:pPr>
            <a:r>
              <a:rPr lang="en-US" sz="2800" dirty="0">
                <a:latin typeface="Book Antiqua"/>
                <a:ea typeface="Book Antiqua"/>
                <a:cs typeface="Book Antiqua"/>
                <a:sym typeface="Book Antiqua"/>
              </a:rPr>
              <a:t>Opportunities for sensory breaks (one-on-one quiet time)</a:t>
            </a:r>
          </a:p>
          <a:p>
            <a:pPr marL="533400" indent="-457200">
              <a:spcBef>
                <a:spcPts val="0"/>
              </a:spcBef>
            </a:pPr>
            <a:r>
              <a:rPr lang="en-US" sz="2800" dirty="0">
                <a:latin typeface="Book Antiqua"/>
                <a:ea typeface="Book Antiqua"/>
                <a:cs typeface="Book Antiqua"/>
                <a:sym typeface="Book Antiqua"/>
              </a:rPr>
              <a:t>Teachers need to identify self when speaking and identify name of the student who is about to provide answers and/or comments</a:t>
            </a:r>
          </a:p>
          <a:p>
            <a:pPr marL="533400" indent="-457200">
              <a:spcBef>
                <a:spcPts val="0"/>
              </a:spcBef>
            </a:pPr>
            <a:r>
              <a:rPr lang="en-US" sz="2800" dirty="0">
                <a:latin typeface="Book Antiqua"/>
                <a:ea typeface="Book Antiqua"/>
                <a:cs typeface="Book Antiqua"/>
                <a:sym typeface="Book Antiqua"/>
              </a:rPr>
              <a:t>Teacher restates student comments</a:t>
            </a:r>
          </a:p>
          <a:p>
            <a:pPr marL="533400" indent="-457200">
              <a:spcBef>
                <a:spcPts val="0"/>
              </a:spcBef>
            </a:pPr>
            <a:r>
              <a:rPr lang="en-US" sz="2800" dirty="0">
                <a:latin typeface="Book Antiqua"/>
                <a:ea typeface="Book Antiqua"/>
                <a:cs typeface="Book Antiqua"/>
                <a:sym typeface="Book Antiqua"/>
              </a:rPr>
              <a:t>Digital recorder</a:t>
            </a:r>
          </a:p>
          <a:p>
            <a:pPr marL="533400" indent="-457200">
              <a:spcBef>
                <a:spcPts val="0"/>
              </a:spcBef>
            </a:pPr>
            <a:r>
              <a:rPr lang="en-US" sz="2800" dirty="0">
                <a:latin typeface="Book Antiqua"/>
                <a:ea typeface="Book Antiqua"/>
                <a:cs typeface="Book Antiqua"/>
                <a:sym typeface="Book Antiqua"/>
              </a:rPr>
              <a:t>Tablet with Scientific/Graphing </a:t>
            </a:r>
            <a:r>
              <a:rPr lang="en-US" sz="2800" dirty="0" smtClean="0">
                <a:latin typeface="Book Antiqua"/>
                <a:ea typeface="Book Antiqua"/>
                <a:cs typeface="Book Antiqua"/>
                <a:sym typeface="Book Antiqua"/>
              </a:rPr>
              <a:t>calculator</a:t>
            </a:r>
            <a:endParaRPr lang="en-US" sz="2800" dirty="0">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Related Services</a:t>
            </a:r>
          </a:p>
        </p:txBody>
      </p:sp>
      <p:sp>
        <p:nvSpPr>
          <p:cNvPr id="3" name="Text Placeholder 1"/>
          <p:cNvSpPr>
            <a:spLocks noGrp="1"/>
          </p:cNvSpPr>
          <p:nvPr>
            <p:ph type="body" idx="1"/>
          </p:nvPr>
        </p:nvSpPr>
        <p:spPr>
          <a:xfrm>
            <a:off x="821802" y="1600200"/>
            <a:ext cx="7864997" cy="5020519"/>
          </a:xfrm>
        </p:spPr>
        <p:txBody>
          <a:bodyPr/>
          <a:lstStyle/>
          <a:p>
            <a:pPr marL="457200" indent="-342900">
              <a:spcBef>
                <a:spcPts val="0"/>
              </a:spcBef>
            </a:pPr>
            <a:r>
              <a:rPr lang="en-US" sz="2200" dirty="0">
                <a:latin typeface="Book Antiqua"/>
                <a:ea typeface="Book Antiqua"/>
                <a:cs typeface="Book Antiqua"/>
                <a:sym typeface="Book Antiqua"/>
              </a:rPr>
              <a:t>Speech - Language Therapy - at least 50 sessions of 20 minutes</a:t>
            </a:r>
          </a:p>
          <a:p>
            <a:pPr marL="457200" indent="-342900">
              <a:spcBef>
                <a:spcPts val="0"/>
              </a:spcBef>
            </a:pPr>
            <a:r>
              <a:rPr lang="en-US" sz="2200" dirty="0">
                <a:latin typeface="Book Antiqua"/>
                <a:ea typeface="Book Antiqua"/>
                <a:cs typeface="Book Antiqua"/>
                <a:sym typeface="Book Antiqua"/>
              </a:rPr>
              <a:t>Intervener - 180 days during the school year</a:t>
            </a:r>
          </a:p>
          <a:p>
            <a:pPr marL="457200" indent="-342900">
              <a:spcBef>
                <a:spcPts val="0"/>
              </a:spcBef>
            </a:pPr>
            <a:r>
              <a:rPr lang="en-US" sz="2200" dirty="0">
                <a:latin typeface="Book Antiqua"/>
                <a:ea typeface="Book Antiqua"/>
                <a:cs typeface="Book Antiqua"/>
                <a:sym typeface="Book Antiqua"/>
              </a:rPr>
              <a:t>Hearing Support - 56 sessions for 42 minutes per IEP year, barring absences, inclement weather or special classroom activities</a:t>
            </a:r>
          </a:p>
          <a:p>
            <a:pPr marL="457200" indent="-342900">
              <a:spcBef>
                <a:spcPts val="0"/>
              </a:spcBef>
            </a:pPr>
            <a:r>
              <a:rPr lang="en-US" sz="2200" dirty="0">
                <a:latin typeface="Book Antiqua"/>
                <a:ea typeface="Book Antiqua"/>
                <a:cs typeface="Book Antiqua"/>
                <a:sym typeface="Book Antiqua"/>
              </a:rPr>
              <a:t>Audiological Services - at least 2 hours per IEP year</a:t>
            </a:r>
          </a:p>
          <a:p>
            <a:pPr marL="457200" indent="-342900">
              <a:spcBef>
                <a:spcPts val="0"/>
              </a:spcBef>
            </a:pPr>
            <a:r>
              <a:rPr lang="en-US" sz="2200" dirty="0">
                <a:latin typeface="Book Antiqua"/>
                <a:ea typeface="Book Antiqua"/>
                <a:cs typeface="Book Antiqua"/>
                <a:sym typeface="Book Antiqua"/>
              </a:rPr>
              <a:t>Assistive Technology Support - at least 2 hours/per IEP year</a:t>
            </a:r>
          </a:p>
          <a:p>
            <a:pPr marL="457200" indent="-342900">
              <a:spcBef>
                <a:spcPts val="0"/>
              </a:spcBef>
            </a:pPr>
            <a:r>
              <a:rPr lang="en-US" sz="2200" dirty="0">
                <a:latin typeface="Book Antiqua"/>
                <a:ea typeface="Book Antiqua"/>
                <a:cs typeface="Book Antiqua"/>
                <a:sym typeface="Book Antiqua"/>
              </a:rPr>
              <a:t>Orientation &amp; Mobility - at least 16 hours per IEP year</a:t>
            </a:r>
          </a:p>
          <a:p>
            <a:pPr marL="457200" indent="-342900">
              <a:spcBef>
                <a:spcPts val="0"/>
              </a:spcBef>
            </a:pPr>
            <a:r>
              <a:rPr lang="en-US" sz="2200" dirty="0">
                <a:latin typeface="Book Antiqua"/>
                <a:ea typeface="Book Antiqua"/>
                <a:cs typeface="Book Antiqua"/>
                <a:sym typeface="Book Antiqua"/>
              </a:rPr>
              <a:t>Vision Support - 300 sessions for 42 minutes barring absences, inclement weather or special classroom activities</a:t>
            </a:r>
          </a:p>
          <a:p>
            <a:pPr marL="457200" indent="-342900">
              <a:spcBef>
                <a:spcPts val="0"/>
              </a:spcBef>
            </a:pPr>
            <a:r>
              <a:rPr lang="en-US" sz="2200" dirty="0">
                <a:latin typeface="Book Antiqua"/>
                <a:ea typeface="Book Antiqua"/>
                <a:cs typeface="Book Antiqua"/>
                <a:sym typeface="Book Antiqua"/>
              </a:rPr>
              <a:t>Occupational Therapy - at least 1 session for 42 minutes per IEP </a:t>
            </a:r>
            <a:r>
              <a:rPr lang="en-US" sz="2200" dirty="0" smtClean="0">
                <a:latin typeface="Book Antiqua"/>
                <a:ea typeface="Book Antiqua"/>
                <a:cs typeface="Book Antiqua"/>
                <a:sym typeface="Book Antiqua"/>
              </a:rPr>
              <a:t>year</a:t>
            </a:r>
            <a:endParaRPr lang="en-US" sz="2200" dirty="0">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500" b="0" i="0" u="none" strike="noStrike" cap="none" dirty="0" smtClean="0">
                <a:solidFill>
                  <a:schemeClr val="dk1"/>
                </a:solidFill>
                <a:latin typeface="Book Antiqua"/>
                <a:ea typeface="Book Antiqua"/>
                <a:cs typeface="Book Antiqua"/>
                <a:sym typeface="Book Antiqua"/>
              </a:rPr>
              <a:t>Support </a:t>
            </a:r>
            <a:r>
              <a:rPr lang="en-US" sz="4500" b="0" i="0" u="none" strike="noStrike" cap="none" dirty="0">
                <a:solidFill>
                  <a:schemeClr val="dk1"/>
                </a:solidFill>
                <a:latin typeface="Book Antiqua"/>
                <a:ea typeface="Book Antiqua"/>
                <a:cs typeface="Book Antiqua"/>
                <a:sym typeface="Book Antiqua"/>
              </a:rPr>
              <a:t>for School </a:t>
            </a:r>
            <a:r>
              <a:rPr lang="en-US" sz="4500" b="0" i="0" u="none" strike="noStrike" cap="none" dirty="0" smtClean="0">
                <a:solidFill>
                  <a:schemeClr val="dk1"/>
                </a:solidFill>
                <a:latin typeface="Book Antiqua"/>
                <a:ea typeface="Book Antiqua"/>
                <a:cs typeface="Book Antiqua"/>
                <a:sym typeface="Book Antiqua"/>
              </a:rPr>
              <a:t>Personnel General Ed</a:t>
            </a:r>
            <a:endParaRPr lang="en-US" sz="45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868100" y="1898248"/>
            <a:ext cx="7818699" cy="4502552"/>
          </a:xfrm>
        </p:spPr>
        <p:txBody>
          <a:bodyPr/>
          <a:lstStyle/>
          <a:p>
            <a:pPr marL="533400" indent="-457200">
              <a:spcBef>
                <a:spcPts val="0"/>
              </a:spcBef>
            </a:pPr>
            <a:r>
              <a:rPr lang="en-US" dirty="0">
                <a:latin typeface="Book Antiqua"/>
                <a:ea typeface="Book Antiqua"/>
                <a:cs typeface="Book Antiqua"/>
                <a:sym typeface="Book Antiqua"/>
              </a:rPr>
              <a:t>General Education Teachers</a:t>
            </a:r>
          </a:p>
          <a:p>
            <a:pPr marL="533400" indent="-457200">
              <a:spcBef>
                <a:spcPts val="0"/>
              </a:spcBef>
            </a:pPr>
            <a:r>
              <a:rPr lang="en-US" dirty="0">
                <a:latin typeface="Book Antiqua"/>
                <a:ea typeface="Book Antiqua"/>
                <a:cs typeface="Book Antiqua"/>
                <a:sym typeface="Book Antiqua"/>
              </a:rPr>
              <a:t>In­ service with classroom teachers about deaf­ blindness, assistive technology, and accommodations</a:t>
            </a:r>
          </a:p>
          <a:p>
            <a:pPr marL="533400" indent="-457200">
              <a:spcBef>
                <a:spcPts val="0"/>
              </a:spcBef>
            </a:pPr>
            <a:r>
              <a:rPr lang="en-US" dirty="0">
                <a:latin typeface="Book Antiqua"/>
                <a:ea typeface="Book Antiqua"/>
                <a:cs typeface="Book Antiqua"/>
                <a:sym typeface="Book Antiqua"/>
              </a:rPr>
              <a:t>Consultation from the Intervener</a:t>
            </a:r>
          </a:p>
          <a:p>
            <a:pPr marL="533400" indent="-457200">
              <a:spcBef>
                <a:spcPts val="0"/>
              </a:spcBef>
            </a:pPr>
            <a:r>
              <a:rPr lang="en-US" dirty="0">
                <a:latin typeface="Book Antiqua"/>
                <a:ea typeface="Book Antiqua"/>
                <a:cs typeface="Book Antiqua"/>
                <a:sym typeface="Book Antiqua"/>
              </a:rPr>
              <a:t>Academic collaborative meetings</a:t>
            </a:r>
          </a:p>
          <a:p>
            <a:pPr marL="533400" indent="-457200">
              <a:spcBef>
                <a:spcPts val="0"/>
              </a:spcBef>
            </a:pPr>
            <a:r>
              <a:rPr lang="en-US" dirty="0">
                <a:latin typeface="Book Antiqua"/>
                <a:ea typeface="Book Antiqua"/>
                <a:cs typeface="Book Antiqua"/>
                <a:sym typeface="Book Antiqua"/>
              </a:rPr>
              <a:t>FM system </a:t>
            </a:r>
            <a:r>
              <a:rPr lang="en-US" dirty="0" err="1">
                <a:latin typeface="Book Antiqua"/>
                <a:ea typeface="Book Antiqua"/>
                <a:cs typeface="Book Antiqua"/>
                <a:sym typeface="Book Antiqua"/>
              </a:rPr>
              <a:t>in­service</a:t>
            </a:r>
            <a:r>
              <a:rPr lang="en-US" dirty="0">
                <a:latin typeface="Book Antiqua"/>
                <a:ea typeface="Book Antiqua"/>
                <a:cs typeface="Book Antiqua"/>
                <a:sym typeface="Book Antiqua"/>
              </a:rPr>
              <a:t> training</a:t>
            </a:r>
          </a:p>
          <a:p>
            <a:pPr marL="533400" indent="-457200">
              <a:spcBef>
                <a:spcPts val="0"/>
              </a:spcBef>
            </a:pPr>
            <a:r>
              <a:rPr lang="en-US" dirty="0">
                <a:latin typeface="Book Antiqua"/>
                <a:ea typeface="Book Antiqua"/>
                <a:cs typeface="Book Antiqua"/>
                <a:sym typeface="Book Antiqua"/>
              </a:rPr>
              <a:t>Consultations regarding hearing loss as </a:t>
            </a:r>
            <a:r>
              <a:rPr lang="en-US" dirty="0" smtClean="0">
                <a:latin typeface="Book Antiqua"/>
                <a:ea typeface="Book Antiqua"/>
                <a:cs typeface="Book Antiqua"/>
                <a:sym typeface="Book Antiqua"/>
              </a:rPr>
              <a:t>needed</a:t>
            </a:r>
            <a:endParaRPr lang="en-US" dirty="0">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500" b="0" i="0" u="none" strike="noStrike" cap="none" dirty="0" smtClean="0">
                <a:solidFill>
                  <a:schemeClr val="dk1"/>
                </a:solidFill>
                <a:latin typeface="Book Antiqua"/>
                <a:ea typeface="Book Antiqua"/>
                <a:cs typeface="Book Antiqua"/>
                <a:sym typeface="Book Antiqua"/>
              </a:rPr>
              <a:t>Support </a:t>
            </a:r>
            <a:r>
              <a:rPr lang="en-US" sz="4500" b="0" i="0" u="none" strike="noStrike" cap="none" dirty="0">
                <a:solidFill>
                  <a:schemeClr val="dk1"/>
                </a:solidFill>
                <a:latin typeface="Book Antiqua"/>
                <a:ea typeface="Book Antiqua"/>
                <a:cs typeface="Book Antiqua"/>
                <a:sym typeface="Book Antiqua"/>
              </a:rPr>
              <a:t>for School Personnel </a:t>
            </a:r>
            <a:r>
              <a:rPr lang="en-US" sz="4500" b="0" i="0" u="none" strike="noStrike" cap="none" dirty="0" smtClean="0">
                <a:solidFill>
                  <a:schemeClr val="dk1"/>
                </a:solidFill>
                <a:latin typeface="Book Antiqua"/>
                <a:ea typeface="Book Antiqua"/>
                <a:cs typeface="Book Antiqua"/>
                <a:sym typeface="Book Antiqua"/>
              </a:rPr>
              <a:t>Other</a:t>
            </a:r>
            <a:endParaRPr lang="en-US" sz="45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891250" y="1863524"/>
            <a:ext cx="7795549" cy="4514127"/>
          </a:xfrm>
        </p:spPr>
        <p:txBody>
          <a:bodyPr/>
          <a:lstStyle/>
          <a:p>
            <a:pPr marL="0" lvl="0" indent="0">
              <a:spcBef>
                <a:spcPts val="0"/>
              </a:spcBef>
              <a:buClr>
                <a:srgbClr val="888888"/>
              </a:buClr>
              <a:buSzPct val="25000"/>
              <a:buNone/>
            </a:pPr>
            <a:r>
              <a:rPr lang="en-US" sz="2800" dirty="0">
                <a:solidFill>
                  <a:srgbClr val="000000"/>
                </a:solidFill>
                <a:latin typeface="Book Antiqua"/>
                <a:ea typeface="Book Antiqua"/>
                <a:cs typeface="Book Antiqua"/>
                <a:sym typeface="Book Antiqua"/>
              </a:rPr>
              <a:t>Example of staff who will receive support:</a:t>
            </a:r>
          </a:p>
          <a:p>
            <a:pPr marL="533400" indent="-457200">
              <a:buClr>
                <a:srgbClr val="000000"/>
              </a:buClr>
            </a:pPr>
            <a:r>
              <a:rPr lang="en-US" sz="2800" dirty="0">
                <a:solidFill>
                  <a:srgbClr val="000000"/>
                </a:solidFill>
                <a:latin typeface="Book Antiqua"/>
                <a:ea typeface="Book Antiqua"/>
                <a:cs typeface="Book Antiqua"/>
                <a:sym typeface="Book Antiqua"/>
              </a:rPr>
              <a:t>Teacher of the Visually Impaired, Teacher of the Deaf/HOH, Intervener, Audiologist, AT Consultant</a:t>
            </a:r>
          </a:p>
          <a:p>
            <a:pPr marL="533400" indent="-457200">
              <a:buClr>
                <a:srgbClr val="000000"/>
              </a:buClr>
            </a:pPr>
            <a:r>
              <a:rPr lang="en-US" sz="2800" dirty="0">
                <a:solidFill>
                  <a:srgbClr val="000000"/>
                </a:solidFill>
                <a:latin typeface="Book Antiqua"/>
                <a:ea typeface="Book Antiqua"/>
                <a:cs typeface="Book Antiqua"/>
                <a:sym typeface="Book Antiqua"/>
              </a:rPr>
              <a:t>In­ service with classroom teachers about </a:t>
            </a:r>
            <a:r>
              <a:rPr lang="en-US" sz="2800" dirty="0" err="1">
                <a:solidFill>
                  <a:srgbClr val="000000"/>
                </a:solidFill>
                <a:latin typeface="Book Antiqua"/>
                <a:ea typeface="Book Antiqua"/>
                <a:cs typeface="Book Antiqua"/>
                <a:sym typeface="Book Antiqua"/>
              </a:rPr>
              <a:t>deaf­blindness</a:t>
            </a:r>
            <a:r>
              <a:rPr lang="en-US" sz="2800" dirty="0">
                <a:solidFill>
                  <a:srgbClr val="000000"/>
                </a:solidFill>
                <a:latin typeface="Book Antiqua"/>
                <a:ea typeface="Book Antiqua"/>
                <a:cs typeface="Book Antiqua"/>
                <a:sym typeface="Book Antiqua"/>
              </a:rPr>
              <a:t>, assistive technology, and accommodations</a:t>
            </a:r>
          </a:p>
          <a:p>
            <a:pPr marL="533400" indent="-457200">
              <a:buClr>
                <a:srgbClr val="000000"/>
              </a:buClr>
            </a:pPr>
            <a:r>
              <a:rPr lang="en-US" sz="2800" dirty="0">
                <a:solidFill>
                  <a:srgbClr val="000000"/>
                </a:solidFill>
                <a:latin typeface="Book Antiqua"/>
                <a:ea typeface="Book Antiqua"/>
                <a:cs typeface="Book Antiqua"/>
                <a:sym typeface="Book Antiqua"/>
              </a:rPr>
              <a:t>Transitional collaborative meetings</a:t>
            </a:r>
          </a:p>
          <a:p>
            <a:pPr marL="533400" indent="-457200">
              <a:buClr>
                <a:srgbClr val="000000"/>
              </a:buClr>
            </a:pPr>
            <a:r>
              <a:rPr lang="en-US" sz="2800" dirty="0">
                <a:solidFill>
                  <a:srgbClr val="000000"/>
                </a:solidFill>
                <a:latin typeface="Book Antiqua"/>
                <a:ea typeface="Book Antiqua"/>
                <a:cs typeface="Book Antiqua"/>
                <a:sym typeface="Book Antiqua"/>
              </a:rPr>
              <a:t>Consultation from Occupational </a:t>
            </a:r>
            <a:r>
              <a:rPr lang="en-US" sz="2800" dirty="0" smtClean="0">
                <a:solidFill>
                  <a:srgbClr val="000000"/>
                </a:solidFill>
                <a:latin typeface="Book Antiqua"/>
                <a:ea typeface="Book Antiqua"/>
                <a:cs typeface="Book Antiqua"/>
                <a:sym typeface="Book Antiqua"/>
              </a:rPr>
              <a:t>Therapist</a:t>
            </a:r>
            <a:endParaRPr lang="en-US" sz="28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smtClean="0">
                <a:solidFill>
                  <a:schemeClr val="dk1"/>
                </a:solidFill>
                <a:latin typeface="Book Antiqua"/>
                <a:ea typeface="Book Antiqua"/>
                <a:cs typeface="Book Antiqua"/>
                <a:sym typeface="Book Antiqua"/>
              </a:rPr>
              <a:t>Collaboration</a:t>
            </a:r>
            <a:endParaRPr lang="en-US" sz="48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879676" y="1944547"/>
            <a:ext cx="7807124" cy="4328931"/>
          </a:xfrm>
        </p:spPr>
        <p:txBody>
          <a:bodyPr/>
          <a:lstStyle/>
          <a:p>
            <a:pPr marL="0" lvl="0" indent="0" algn="ctr">
              <a:spcBef>
                <a:spcPts val="0"/>
              </a:spcBef>
              <a:buClr>
                <a:srgbClr val="888888"/>
              </a:buClr>
              <a:buSzPct val="25000"/>
              <a:buNone/>
            </a:pPr>
            <a:r>
              <a:rPr lang="en-US" dirty="0">
                <a:solidFill>
                  <a:srgbClr val="000000"/>
                </a:solidFill>
                <a:latin typeface="Book Antiqua"/>
                <a:ea typeface="Book Antiqua"/>
                <a:cs typeface="Book Antiqua"/>
                <a:sym typeface="Book Antiqua"/>
              </a:rPr>
              <a:t>“You don’t know what you don’t know</a:t>
            </a:r>
            <a:r>
              <a:rPr lang="en-US" dirty="0" smtClean="0">
                <a:solidFill>
                  <a:srgbClr val="000000"/>
                </a:solidFill>
                <a:latin typeface="Book Antiqua"/>
                <a:ea typeface="Book Antiqua"/>
                <a:cs typeface="Book Antiqua"/>
                <a:sym typeface="Book Antiqua"/>
              </a:rPr>
              <a:t>”</a:t>
            </a:r>
          </a:p>
          <a:p>
            <a:pPr marL="0" lvl="0" indent="0" algn="ctr">
              <a:spcBef>
                <a:spcPts val="0"/>
              </a:spcBef>
              <a:buClr>
                <a:srgbClr val="888888"/>
              </a:buClr>
              <a:buSzPct val="25000"/>
              <a:buNone/>
            </a:pPr>
            <a:endParaRPr lang="en-US" sz="2800" dirty="0">
              <a:solidFill>
                <a:srgbClr val="000000"/>
              </a:solidFill>
              <a:latin typeface="Book Antiqua"/>
              <a:ea typeface="Book Antiqua"/>
              <a:cs typeface="Book Antiqua"/>
              <a:sym typeface="Book Antiqua"/>
            </a:endParaRPr>
          </a:p>
          <a:p>
            <a:pPr marL="495300" lvl="0" indent="-457200">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break barriers</a:t>
            </a:r>
          </a:p>
          <a:p>
            <a:pPr marL="495300" lvl="0" indent="-457200">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communicate</a:t>
            </a:r>
          </a:p>
          <a:p>
            <a:pPr marL="495300" lvl="0" indent="-457200">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overcome challenges</a:t>
            </a:r>
          </a:p>
          <a:p>
            <a:pPr marL="495300" lvl="0" indent="-457200">
              <a:buClr>
                <a:srgbClr val="000000"/>
              </a:buClr>
              <a:buFont typeface="Arial" panose="020B0604020202020204" pitchFamily="34" charset="0"/>
              <a:buChar char="•"/>
            </a:pPr>
            <a:r>
              <a:rPr lang="en-US" dirty="0">
                <a:solidFill>
                  <a:srgbClr val="000000"/>
                </a:solidFill>
                <a:latin typeface="Book Antiqua"/>
                <a:ea typeface="Book Antiqua"/>
                <a:cs typeface="Book Antiqua"/>
                <a:sym typeface="Book Antiqua"/>
              </a:rPr>
              <a:t>be open </a:t>
            </a:r>
            <a:r>
              <a:rPr lang="en-US" dirty="0" smtClean="0">
                <a:solidFill>
                  <a:srgbClr val="000000"/>
                </a:solidFill>
                <a:latin typeface="Book Antiqua"/>
                <a:ea typeface="Book Antiqua"/>
                <a:cs typeface="Book Antiqua"/>
                <a:sym typeface="Book Antiqua"/>
              </a:rPr>
              <a:t>minded</a:t>
            </a:r>
            <a:endParaRPr lang="en-US"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smtClean="0">
                <a:solidFill>
                  <a:schemeClr val="dk1"/>
                </a:solidFill>
                <a:latin typeface="Book Antiqua"/>
                <a:ea typeface="Book Antiqua"/>
                <a:cs typeface="Book Antiqua"/>
                <a:sym typeface="Book Antiqua"/>
              </a:rPr>
              <a:t>Teacher </a:t>
            </a:r>
            <a:r>
              <a:rPr lang="en-US" sz="4800" b="0" i="0" u="none" strike="noStrike" cap="none" dirty="0">
                <a:solidFill>
                  <a:schemeClr val="dk1"/>
                </a:solidFill>
                <a:latin typeface="Book Antiqua"/>
                <a:ea typeface="Book Antiqua"/>
                <a:cs typeface="Book Antiqua"/>
                <a:sym typeface="Book Antiqua"/>
              </a:rPr>
              <a:t>of the Deaf (TOD)</a:t>
            </a:r>
          </a:p>
        </p:txBody>
      </p:sp>
      <p:sp>
        <p:nvSpPr>
          <p:cNvPr id="3" name="Text Placeholder 1"/>
          <p:cNvSpPr>
            <a:spLocks noGrp="1"/>
          </p:cNvSpPr>
          <p:nvPr>
            <p:ph type="body" idx="1"/>
          </p:nvPr>
        </p:nvSpPr>
        <p:spPr>
          <a:xfrm>
            <a:off x="879676" y="1889568"/>
            <a:ext cx="7807124" cy="4464934"/>
          </a:xfrm>
        </p:spPr>
        <p:txBody>
          <a:bodyPr/>
          <a:lstStyle/>
          <a:p>
            <a:pPr marL="685800" indent="-457200">
              <a:spcBef>
                <a:spcPts val="0"/>
              </a:spcBef>
              <a:buClr>
                <a:srgbClr val="000000"/>
              </a:buClr>
            </a:pPr>
            <a:r>
              <a:rPr lang="en-US" dirty="0" smtClean="0">
                <a:solidFill>
                  <a:srgbClr val="000000"/>
                </a:solidFill>
                <a:latin typeface="Book Antiqua"/>
                <a:ea typeface="Book Antiqua"/>
                <a:cs typeface="Book Antiqua"/>
                <a:sym typeface="Book Antiqua"/>
              </a:rPr>
              <a:t>May </a:t>
            </a:r>
            <a:r>
              <a:rPr lang="en-US" dirty="0">
                <a:solidFill>
                  <a:srgbClr val="000000"/>
                </a:solidFill>
                <a:latin typeface="Book Antiqua"/>
                <a:ea typeface="Book Antiqua"/>
                <a:cs typeface="Book Antiqua"/>
                <a:sym typeface="Book Antiqua"/>
              </a:rPr>
              <a:t>work with children from preschool to college age</a:t>
            </a:r>
          </a:p>
          <a:p>
            <a:pPr marL="685800" indent="-457200">
              <a:spcBef>
                <a:spcPts val="0"/>
              </a:spcBef>
              <a:buClr>
                <a:srgbClr val="000000"/>
              </a:buClr>
            </a:pPr>
            <a:r>
              <a:rPr lang="en-US" dirty="0">
                <a:solidFill>
                  <a:srgbClr val="000000"/>
                </a:solidFill>
                <a:latin typeface="Book Antiqua"/>
                <a:ea typeface="Book Antiqua"/>
                <a:cs typeface="Book Antiqua"/>
                <a:sym typeface="Book Antiqua"/>
              </a:rPr>
              <a:t>Works in a variety of environments</a:t>
            </a:r>
          </a:p>
          <a:p>
            <a:pPr marL="685800" indent="-457200">
              <a:spcBef>
                <a:spcPts val="0"/>
              </a:spcBef>
              <a:buClr>
                <a:srgbClr val="000000"/>
              </a:buClr>
            </a:pPr>
            <a:r>
              <a:rPr lang="en-US" dirty="0" smtClean="0">
                <a:solidFill>
                  <a:srgbClr val="000000"/>
                </a:solidFill>
                <a:latin typeface="Book Antiqua"/>
                <a:ea typeface="Book Antiqua"/>
                <a:cs typeface="Book Antiqua"/>
                <a:sym typeface="Book Antiqua"/>
              </a:rPr>
              <a:t>Understanding </a:t>
            </a:r>
            <a:r>
              <a:rPr lang="en-US" dirty="0">
                <a:solidFill>
                  <a:srgbClr val="000000"/>
                </a:solidFill>
                <a:latin typeface="Book Antiqua"/>
                <a:ea typeface="Book Antiqua"/>
                <a:cs typeface="Book Antiqua"/>
                <a:sym typeface="Book Antiqua"/>
              </a:rPr>
              <a:t>of complexity of language and its development</a:t>
            </a:r>
          </a:p>
          <a:p>
            <a:pPr marL="685800" indent="-457200">
              <a:spcBef>
                <a:spcPts val="0"/>
              </a:spcBef>
              <a:buClr>
                <a:srgbClr val="000000"/>
              </a:buClr>
            </a:pPr>
            <a:r>
              <a:rPr lang="en-US" dirty="0" smtClean="0">
                <a:solidFill>
                  <a:srgbClr val="000000"/>
                </a:solidFill>
                <a:latin typeface="Book Antiqua"/>
                <a:ea typeface="Book Antiqua"/>
                <a:cs typeface="Book Antiqua"/>
                <a:sym typeface="Book Antiqua"/>
              </a:rPr>
              <a:t>Deep </a:t>
            </a:r>
            <a:r>
              <a:rPr lang="en-US" dirty="0">
                <a:solidFill>
                  <a:srgbClr val="000000"/>
                </a:solidFill>
                <a:latin typeface="Book Antiqua"/>
                <a:ea typeface="Book Antiqua"/>
                <a:cs typeface="Book Antiqua"/>
                <a:sym typeface="Book Antiqua"/>
              </a:rPr>
              <a:t>understanding in which hearing loss may affect </a:t>
            </a:r>
            <a:r>
              <a:rPr lang="en-US" dirty="0" smtClean="0">
                <a:solidFill>
                  <a:srgbClr val="000000"/>
                </a:solidFill>
                <a:latin typeface="Book Antiqua"/>
                <a:ea typeface="Book Antiqua"/>
                <a:cs typeface="Book Antiqua"/>
                <a:sym typeface="Book Antiqua"/>
              </a:rPr>
              <a:t>language</a:t>
            </a:r>
            <a:endParaRPr lang="en-US"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Title"/>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History of USH</a:t>
            </a:r>
          </a:p>
        </p:txBody>
      </p:sp>
      <p:sp>
        <p:nvSpPr>
          <p:cNvPr id="2" name="Text Placeholder 1"/>
          <p:cNvSpPr>
            <a:spLocks noGrp="1"/>
          </p:cNvSpPr>
          <p:nvPr>
            <p:ph type="body" idx="1"/>
          </p:nvPr>
        </p:nvSpPr>
        <p:spPr>
          <a:xfrm>
            <a:off x="902824" y="1877992"/>
            <a:ext cx="7783975" cy="4525963"/>
          </a:xfrm>
        </p:spPr>
        <p:txBody>
          <a:bodyPr/>
          <a:lstStyle/>
          <a:p>
            <a:pPr indent="0">
              <a:buNone/>
            </a:pPr>
            <a:r>
              <a:rPr lang="en-US" dirty="0">
                <a:latin typeface="Book Antiqua"/>
                <a:ea typeface="Book Antiqua"/>
                <a:cs typeface="Book Antiqua"/>
                <a:sym typeface="Book Antiqua"/>
              </a:rPr>
              <a:t>1914 - Charles Usher, British ophthalmologist studied 69 individuals. Usher syndrome named for him. What have we learned in 103 years</a:t>
            </a:r>
            <a:r>
              <a:rPr lang="en-US" dirty="0" smtClean="0">
                <a:latin typeface="Book Antiqua"/>
                <a:ea typeface="Book Antiqua"/>
                <a:cs typeface="Book Antiqua"/>
                <a:sym typeface="Book Antiqua"/>
              </a:rPr>
              <a:t>?</a:t>
            </a:r>
            <a:endParaRPr lang="en-US" dirty="0">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dirty="0">
                <a:solidFill>
                  <a:schemeClr val="dk1"/>
                </a:solidFill>
                <a:latin typeface="Book Antiqua"/>
                <a:ea typeface="Book Antiqua"/>
                <a:cs typeface="Book Antiqua"/>
                <a:sym typeface="Book Antiqua"/>
              </a:rPr>
              <a:t>Teacher of the Visually Impaired (TVI)</a:t>
            </a:r>
          </a:p>
        </p:txBody>
      </p:sp>
      <p:sp>
        <p:nvSpPr>
          <p:cNvPr id="3" name="Text Placeholder 1"/>
          <p:cNvSpPr>
            <a:spLocks noGrp="1"/>
          </p:cNvSpPr>
          <p:nvPr>
            <p:ph type="body" idx="1"/>
          </p:nvPr>
        </p:nvSpPr>
        <p:spPr>
          <a:xfrm>
            <a:off x="879676" y="1886673"/>
            <a:ext cx="7807123" cy="4525702"/>
          </a:xfrm>
        </p:spPr>
        <p:txBody>
          <a:bodyPr/>
          <a:lstStyle/>
          <a:p>
            <a:pPr marL="0" lvl="0" indent="0">
              <a:spcBef>
                <a:spcPts val="0"/>
              </a:spcBef>
              <a:buClr>
                <a:srgbClr val="888888"/>
              </a:buClr>
              <a:buSzPct val="25000"/>
              <a:buNone/>
            </a:pPr>
            <a:r>
              <a:rPr lang="en-US" sz="2800" dirty="0">
                <a:solidFill>
                  <a:srgbClr val="000000"/>
                </a:solidFill>
                <a:latin typeface="Book Antiqua"/>
                <a:ea typeface="Book Antiqua"/>
                <a:cs typeface="Book Antiqua"/>
                <a:sym typeface="Book Antiqua"/>
              </a:rPr>
              <a:t>Typically - licensed special education teacher with certification and specialized training in meeting the educational needs of students who are blind or have visual impairments ages birth through 21 (states vary on the criteria for certification as a Teacher of Students with Visual Impairments).  </a:t>
            </a:r>
          </a:p>
          <a:p>
            <a:pPr marL="0" lvl="0" indent="0">
              <a:spcBef>
                <a:spcPts val="0"/>
              </a:spcBef>
              <a:buClr>
                <a:srgbClr val="888888"/>
              </a:buClr>
              <a:buSzPct val="25000"/>
              <a:buNone/>
            </a:pPr>
            <a:endParaRPr lang="en-US" sz="2800" dirty="0">
              <a:solidFill>
                <a:srgbClr val="000000"/>
              </a:solidFill>
              <a:latin typeface="Book Antiqua"/>
              <a:ea typeface="Book Antiqua"/>
              <a:cs typeface="Book Antiqua"/>
              <a:sym typeface="Book Antiqua"/>
            </a:endParaRPr>
          </a:p>
          <a:p>
            <a:pPr marL="0" lvl="0" indent="0">
              <a:spcBef>
                <a:spcPts val="0"/>
              </a:spcBef>
              <a:buClr>
                <a:srgbClr val="888888"/>
              </a:buClr>
              <a:buSzPct val="25000"/>
              <a:buNone/>
            </a:pPr>
            <a:r>
              <a:rPr lang="en-US" sz="2800" dirty="0">
                <a:solidFill>
                  <a:srgbClr val="000000"/>
                </a:solidFill>
                <a:latin typeface="Book Antiqua"/>
                <a:ea typeface="Book Antiqua"/>
                <a:cs typeface="Book Antiqua"/>
                <a:sym typeface="Book Antiqua"/>
              </a:rPr>
              <a:t>This is an instructional position, as opposed to a related service or vision </a:t>
            </a:r>
            <a:r>
              <a:rPr lang="en-US" sz="2800" dirty="0" smtClean="0">
                <a:solidFill>
                  <a:srgbClr val="000000"/>
                </a:solidFill>
                <a:latin typeface="Book Antiqua"/>
                <a:ea typeface="Book Antiqua"/>
                <a:cs typeface="Book Antiqua"/>
                <a:sym typeface="Book Antiqua"/>
              </a:rPr>
              <a:t>therapy.</a:t>
            </a:r>
            <a:endParaRPr lang="en-US" sz="28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smtClean="0">
                <a:solidFill>
                  <a:schemeClr val="dk1"/>
                </a:solidFill>
                <a:latin typeface="Book Antiqua"/>
                <a:ea typeface="Book Antiqua"/>
                <a:cs typeface="Book Antiqua"/>
                <a:sym typeface="Book Antiqua"/>
              </a:rPr>
              <a:t>Occupational Therapy (OT)</a:t>
            </a:r>
            <a:endParaRPr lang="en-US" sz="4800" b="0" i="0" u="none" strike="noStrike" cap="none" dirty="0">
              <a:solidFill>
                <a:schemeClr val="dk1"/>
              </a:solidFill>
              <a:latin typeface="Book Antiqua"/>
              <a:ea typeface="Book Antiqua"/>
              <a:cs typeface="Book Antiqua"/>
              <a:sym typeface="Book Antiqua"/>
            </a:endParaRPr>
          </a:p>
        </p:txBody>
      </p:sp>
      <p:sp>
        <p:nvSpPr>
          <p:cNvPr id="3" name="Text Placeholder 1"/>
          <p:cNvSpPr>
            <a:spLocks noGrp="1"/>
          </p:cNvSpPr>
          <p:nvPr>
            <p:ph type="body" idx="1"/>
          </p:nvPr>
        </p:nvSpPr>
        <p:spPr>
          <a:xfrm>
            <a:off x="902825" y="1924293"/>
            <a:ext cx="7783975" cy="4360762"/>
          </a:xfrm>
        </p:spPr>
        <p:txBody>
          <a:bodyPr/>
          <a:lstStyle/>
          <a:p>
            <a:pPr marL="0" lvl="0" indent="0">
              <a:lnSpc>
                <a:spcPct val="115000"/>
              </a:lnSpc>
              <a:spcBef>
                <a:spcPts val="0"/>
              </a:spcBef>
              <a:buSzPct val="25000"/>
              <a:buNone/>
            </a:pPr>
            <a:r>
              <a:rPr lang="en-US" b="1" dirty="0">
                <a:solidFill>
                  <a:srgbClr val="000000"/>
                </a:solidFill>
                <a:latin typeface="Book Antiqua"/>
                <a:ea typeface="Book Antiqua"/>
                <a:cs typeface="Book Antiqua"/>
                <a:sym typeface="Book Antiqua"/>
              </a:rPr>
              <a:t>Occupational therapy</a:t>
            </a:r>
            <a:r>
              <a:rPr lang="en-US" dirty="0">
                <a:solidFill>
                  <a:srgbClr val="000000"/>
                </a:solidFill>
                <a:latin typeface="Book Antiqua"/>
                <a:ea typeface="Book Antiqua"/>
                <a:cs typeface="Book Antiqua"/>
                <a:sym typeface="Book Antiqua"/>
              </a:rPr>
              <a:t> (OT):  combines the art and science of providing and directing activities that serve to restore and enhance performance of skills needed for functional daily living</a:t>
            </a:r>
            <a:r>
              <a:rPr lang="en-US" dirty="0" smtClean="0">
                <a:solidFill>
                  <a:srgbClr val="000000"/>
                </a:solidFill>
                <a:latin typeface="Book Antiqua"/>
                <a:ea typeface="Book Antiqua"/>
                <a:cs typeface="Book Antiqua"/>
                <a:sym typeface="Book Antiqua"/>
              </a:rPr>
              <a:t>.</a:t>
            </a:r>
            <a:endParaRPr lang="en-US"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a:ea typeface="Book Antiqua"/>
                <a:cs typeface="Book Antiqua"/>
                <a:sym typeface="Book Antiqua"/>
              </a:rPr>
              <a:t>Physical Therapy (PT)</a:t>
            </a:r>
          </a:p>
        </p:txBody>
      </p:sp>
      <p:sp>
        <p:nvSpPr>
          <p:cNvPr id="3" name="Text Placeholder 1"/>
          <p:cNvSpPr>
            <a:spLocks noGrp="1"/>
          </p:cNvSpPr>
          <p:nvPr>
            <p:ph type="body" idx="1"/>
          </p:nvPr>
        </p:nvSpPr>
        <p:spPr>
          <a:xfrm>
            <a:off x="925974" y="1898248"/>
            <a:ext cx="7760825" cy="4479403"/>
          </a:xfrm>
        </p:spPr>
        <p:txBody>
          <a:bodyPr/>
          <a:lstStyle/>
          <a:p>
            <a:pPr marL="0" lvl="0" indent="0">
              <a:lnSpc>
                <a:spcPct val="115000"/>
              </a:lnSpc>
              <a:spcBef>
                <a:spcPts val="0"/>
              </a:spcBef>
              <a:buSzPct val="25000"/>
              <a:buNone/>
            </a:pPr>
            <a:r>
              <a:rPr lang="en-US" sz="2800" b="1" dirty="0">
                <a:solidFill>
                  <a:srgbClr val="000000"/>
                </a:solidFill>
                <a:latin typeface="Book Antiqua"/>
                <a:ea typeface="Book Antiqua"/>
                <a:cs typeface="Book Antiqua"/>
                <a:sym typeface="Book Antiqua"/>
              </a:rPr>
              <a:t>U</a:t>
            </a:r>
            <a:r>
              <a:rPr lang="en-US" sz="2800" dirty="0">
                <a:solidFill>
                  <a:srgbClr val="000000"/>
                </a:solidFill>
                <a:latin typeface="Book Antiqua"/>
                <a:ea typeface="Book Antiqua"/>
                <a:cs typeface="Book Antiqua"/>
                <a:sym typeface="Book Antiqua"/>
              </a:rPr>
              <a:t>ses a variety of treatments to help build strength, improve movement, and strengthen skills needed for daily activities: crawling, walking, balance and coordination activities.</a:t>
            </a:r>
          </a:p>
          <a:p>
            <a:pPr marL="0" lvl="0" indent="0">
              <a:lnSpc>
                <a:spcPct val="115000"/>
              </a:lnSpc>
              <a:spcBef>
                <a:spcPts val="0"/>
              </a:spcBef>
              <a:buSzPct val="25000"/>
              <a:buNone/>
            </a:pPr>
            <a:endParaRPr lang="en-US" sz="2800" dirty="0">
              <a:solidFill>
                <a:srgbClr val="000000"/>
              </a:solidFill>
              <a:latin typeface="Book Antiqua"/>
              <a:ea typeface="Book Antiqua"/>
              <a:cs typeface="Book Antiqua"/>
              <a:sym typeface="Book Antiqua"/>
            </a:endParaRPr>
          </a:p>
          <a:p>
            <a:pPr marL="0" lvl="0" indent="0">
              <a:lnSpc>
                <a:spcPct val="115000"/>
              </a:lnSpc>
              <a:spcBef>
                <a:spcPts val="0"/>
              </a:spcBef>
              <a:buSzPct val="25000"/>
              <a:buNone/>
            </a:pPr>
            <a:r>
              <a:rPr lang="en-US" sz="2800" dirty="0">
                <a:solidFill>
                  <a:srgbClr val="000000"/>
                </a:solidFill>
                <a:latin typeface="Book Antiqua"/>
                <a:ea typeface="Book Antiqua"/>
                <a:cs typeface="Book Antiqua"/>
                <a:sym typeface="Book Antiqua"/>
              </a:rPr>
              <a:t>OT</a:t>
            </a:r>
            <a:r>
              <a:rPr lang="en-US" sz="2800" b="1" dirty="0">
                <a:solidFill>
                  <a:srgbClr val="000000"/>
                </a:solidFill>
                <a:latin typeface="Book Antiqua"/>
                <a:ea typeface="Book Antiqua"/>
                <a:cs typeface="Book Antiqua"/>
                <a:sym typeface="Book Antiqua"/>
              </a:rPr>
              <a:t>s </a:t>
            </a:r>
            <a:r>
              <a:rPr lang="en-US" sz="2800" dirty="0">
                <a:solidFill>
                  <a:srgbClr val="000000"/>
                </a:solidFill>
                <a:latin typeface="Book Antiqua"/>
                <a:ea typeface="Book Antiqua"/>
                <a:cs typeface="Book Antiqua"/>
                <a:sym typeface="Book Antiqua"/>
              </a:rPr>
              <a:t>and PTs</a:t>
            </a:r>
            <a:r>
              <a:rPr lang="en-US" sz="2800" b="1" i="1" dirty="0">
                <a:solidFill>
                  <a:srgbClr val="000000"/>
                </a:solidFill>
                <a:latin typeface="Book Antiqua"/>
                <a:ea typeface="Book Antiqua"/>
                <a:cs typeface="Book Antiqua"/>
                <a:sym typeface="Book Antiqua"/>
              </a:rPr>
              <a:t> </a:t>
            </a:r>
            <a:r>
              <a:rPr lang="en-US" sz="2800" dirty="0">
                <a:solidFill>
                  <a:srgbClr val="000000"/>
                </a:solidFill>
                <a:latin typeface="Book Antiqua"/>
                <a:ea typeface="Book Antiqua"/>
                <a:cs typeface="Book Antiqua"/>
                <a:sym typeface="Book Antiqua"/>
              </a:rPr>
              <a:t> - part of IEP; do assessment and establish clearly defined goals for everyone to </a:t>
            </a:r>
            <a:r>
              <a:rPr lang="en-US" sz="2800" dirty="0" smtClean="0">
                <a:solidFill>
                  <a:srgbClr val="000000"/>
                </a:solidFill>
                <a:latin typeface="Book Antiqua"/>
                <a:ea typeface="Book Antiqua"/>
                <a:cs typeface="Book Antiqua"/>
                <a:sym typeface="Book Antiqua"/>
              </a:rPr>
              <a:t>follow</a:t>
            </a:r>
            <a:endParaRPr lang="en-US" sz="28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Speech</a:t>
            </a:r>
          </a:p>
        </p:txBody>
      </p:sp>
      <p:sp>
        <p:nvSpPr>
          <p:cNvPr id="3" name="Text Placeholder 1"/>
          <p:cNvSpPr>
            <a:spLocks noGrp="1"/>
          </p:cNvSpPr>
          <p:nvPr>
            <p:ph type="body" idx="1"/>
          </p:nvPr>
        </p:nvSpPr>
        <p:spPr>
          <a:xfrm>
            <a:off x="937548" y="1932972"/>
            <a:ext cx="7749251" cy="4193191"/>
          </a:xfrm>
        </p:spPr>
        <p:txBody>
          <a:bodyPr/>
          <a:lstStyle/>
          <a:p>
            <a:pPr indent="0">
              <a:buNone/>
            </a:pPr>
            <a:r>
              <a:rPr lang="en-US" dirty="0">
                <a:solidFill>
                  <a:srgbClr val="000000"/>
                </a:solidFill>
                <a:latin typeface="Book Antiqua"/>
                <a:ea typeface="Book Antiqua"/>
                <a:cs typeface="Book Antiqua"/>
                <a:sym typeface="Book Antiqua"/>
              </a:rPr>
              <a:t>The purpose is to </a:t>
            </a:r>
            <a:r>
              <a:rPr lang="en-US" dirty="0" smtClean="0">
                <a:solidFill>
                  <a:srgbClr val="000000"/>
                </a:solidFill>
                <a:latin typeface="Book Antiqua"/>
                <a:ea typeface="Book Antiqua"/>
                <a:cs typeface="Book Antiqua"/>
                <a:sym typeface="Book Antiqua"/>
              </a:rPr>
              <a:t>promote communicative </a:t>
            </a:r>
            <a:r>
              <a:rPr lang="en-US" dirty="0">
                <a:solidFill>
                  <a:srgbClr val="000000"/>
                </a:solidFill>
                <a:latin typeface="Book Antiqua"/>
                <a:ea typeface="Book Antiqua"/>
                <a:cs typeface="Book Antiqua"/>
                <a:sym typeface="Book Antiqua"/>
              </a:rPr>
              <a:t>and linguistic </a:t>
            </a:r>
            <a:r>
              <a:rPr lang="en-US" dirty="0" smtClean="0">
                <a:solidFill>
                  <a:srgbClr val="000000"/>
                </a:solidFill>
                <a:latin typeface="Book Antiqua"/>
                <a:ea typeface="Book Antiqua"/>
                <a:cs typeface="Book Antiqua"/>
                <a:sym typeface="Book Antiqua"/>
              </a:rPr>
              <a:t>as </a:t>
            </a:r>
            <a:r>
              <a:rPr lang="en-US" dirty="0">
                <a:solidFill>
                  <a:srgbClr val="000000"/>
                </a:solidFill>
                <a:latin typeface="Book Antiqua"/>
                <a:ea typeface="Book Antiqua"/>
                <a:cs typeface="Book Antiqua"/>
                <a:sym typeface="Book Antiqua"/>
              </a:rPr>
              <a:t>well as to optimize outcomes for deaf and hard of hearing children</a:t>
            </a:r>
            <a:r>
              <a:rPr lang="en-US" dirty="0" smtClean="0">
                <a:solidFill>
                  <a:srgbClr val="000000"/>
                </a:solidFill>
                <a:latin typeface="Book Antiqua"/>
                <a:ea typeface="Book Antiqua"/>
                <a:cs typeface="Book Antiqua"/>
                <a:sym typeface="Book Antiqua"/>
              </a:rPr>
              <a:t>.</a:t>
            </a:r>
            <a:endParaRPr lang="en-US"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Book Antiqua"/>
                <a:ea typeface="Book Antiqua"/>
                <a:cs typeface="Book Antiqua"/>
                <a:sym typeface="Book Antiqua"/>
              </a:rPr>
              <a:t>What is an </a:t>
            </a:r>
            <a:r>
              <a:rPr lang="en-US" b="0" i="0" u="none" strike="noStrike" cap="none" dirty="0" smtClean="0">
                <a:solidFill>
                  <a:schemeClr val="dk1"/>
                </a:solidFill>
                <a:latin typeface="Book Antiqua"/>
                <a:ea typeface="Book Antiqua"/>
                <a:cs typeface="Book Antiqua"/>
                <a:sym typeface="Book Antiqua"/>
              </a:rPr>
              <a:t>Educational Interpreter?</a:t>
            </a:r>
            <a:endParaRPr lang="en-US" b="0" i="0" u="none" strike="noStrike" cap="none" dirty="0">
              <a:solidFill>
                <a:schemeClr val="dk1"/>
              </a:solidFill>
              <a:latin typeface="Book Antiqua"/>
              <a:ea typeface="Book Antiqua"/>
              <a:cs typeface="Book Antiqua"/>
              <a:sym typeface="Book Antiqua"/>
            </a:endParaRPr>
          </a:p>
        </p:txBody>
      </p:sp>
      <p:sp>
        <p:nvSpPr>
          <p:cNvPr id="425" name="Text Placeholder 1"/>
          <p:cNvSpPr txBox="1">
            <a:spLocks noGrp="1"/>
          </p:cNvSpPr>
          <p:nvPr>
            <p:ph type="body" idx="1"/>
          </p:nvPr>
        </p:nvSpPr>
        <p:spPr>
          <a:xfrm>
            <a:off x="902825" y="1979271"/>
            <a:ext cx="7783975" cy="4146892"/>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888888"/>
              </a:buClr>
              <a:buSzPct val="25000"/>
              <a:buFont typeface="Arial"/>
              <a:buNone/>
            </a:pPr>
            <a:r>
              <a:rPr lang="en-US" sz="2800" b="0" i="0" u="none" strike="noStrike" cap="none" dirty="0">
                <a:solidFill>
                  <a:schemeClr val="dk1"/>
                </a:solidFill>
                <a:latin typeface="Book Antiqua"/>
                <a:ea typeface="Book Antiqua"/>
                <a:cs typeface="Book Antiqua"/>
                <a:sym typeface="Book Antiqua"/>
              </a:rPr>
              <a:t>Very different scope of practice than interpreter for adult community:</a:t>
            </a:r>
          </a:p>
          <a:p>
            <a:pPr marL="419100" indent="-342900">
              <a:spcBef>
                <a:spcPts val="0"/>
              </a:spcBef>
              <a:buClr>
                <a:srgbClr val="000000"/>
              </a:buClr>
            </a:pPr>
            <a:r>
              <a:rPr lang="en-US" sz="2800" b="0" i="0" u="none" strike="noStrike" cap="none" dirty="0">
                <a:solidFill>
                  <a:srgbClr val="000000"/>
                </a:solidFill>
                <a:latin typeface="Book Antiqua"/>
                <a:ea typeface="Book Antiqua"/>
                <a:cs typeface="Book Antiqua"/>
                <a:sym typeface="Book Antiqua"/>
              </a:rPr>
              <a:t>part of the educational team</a:t>
            </a:r>
          </a:p>
          <a:p>
            <a:pPr marL="419100" indent="-342900">
              <a:spcBef>
                <a:spcPts val="0"/>
              </a:spcBef>
              <a:buClr>
                <a:srgbClr val="000000"/>
              </a:buClr>
            </a:pPr>
            <a:r>
              <a:rPr lang="en-US" sz="2800" b="0" i="0" u="none" strike="noStrike" cap="none" dirty="0">
                <a:solidFill>
                  <a:srgbClr val="000000"/>
                </a:solidFill>
                <a:latin typeface="Book Antiqua"/>
                <a:ea typeface="Book Antiqua"/>
                <a:cs typeface="Book Antiqua"/>
                <a:sym typeface="Book Antiqua"/>
              </a:rPr>
              <a:t>federal obligation to educate a student with special needs</a:t>
            </a:r>
          </a:p>
          <a:p>
            <a:pPr marL="419100" indent="-342900">
              <a:spcBef>
                <a:spcPts val="0"/>
              </a:spcBef>
              <a:buClr>
                <a:srgbClr val="000000"/>
              </a:buClr>
            </a:pPr>
            <a:r>
              <a:rPr lang="en-US" sz="2800" b="0" i="0" u="none" strike="noStrike" cap="none" dirty="0">
                <a:solidFill>
                  <a:srgbClr val="000000"/>
                </a:solidFill>
                <a:latin typeface="Book Antiqua"/>
                <a:ea typeface="Book Antiqua"/>
                <a:cs typeface="Book Antiqua"/>
                <a:sym typeface="Book Antiqua"/>
              </a:rPr>
              <a:t>is a related service provider, </a:t>
            </a:r>
          </a:p>
          <a:p>
            <a:pPr marL="419100" indent="-342900">
              <a:spcBef>
                <a:spcPts val="0"/>
              </a:spcBef>
              <a:buClr>
                <a:srgbClr val="000000"/>
              </a:buClr>
            </a:pPr>
            <a:r>
              <a:rPr lang="en-US" sz="2800" b="0" i="0" u="none" strike="noStrike" cap="none" dirty="0">
                <a:solidFill>
                  <a:srgbClr val="000000"/>
                </a:solidFill>
                <a:latin typeface="Book Antiqua"/>
                <a:ea typeface="Book Antiqua"/>
                <a:cs typeface="Book Antiqua"/>
                <a:sym typeface="Book Antiqua"/>
              </a:rPr>
              <a:t>legal responsibility to support child’s education/access to the general curriculum.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Professional training for EIs</a:t>
            </a:r>
            <a:r>
              <a:rPr lang="en-US" sz="4400" b="0" i="0" u="none" strike="noStrike" cap="none" dirty="0">
                <a:solidFill>
                  <a:schemeClr val="dk1"/>
                </a:solidFill>
                <a:latin typeface="Calibri"/>
                <a:ea typeface="Calibri"/>
                <a:cs typeface="Calibri"/>
                <a:sym typeface="Calibri"/>
              </a:rPr>
              <a:t> </a:t>
            </a:r>
          </a:p>
        </p:txBody>
      </p:sp>
      <p:sp>
        <p:nvSpPr>
          <p:cNvPr id="431" name="Text Placeholder 1"/>
          <p:cNvSpPr txBox="1">
            <a:spLocks noGrp="1"/>
          </p:cNvSpPr>
          <p:nvPr>
            <p:ph type="body" idx="1"/>
          </p:nvPr>
        </p:nvSpPr>
        <p:spPr>
          <a:xfrm>
            <a:off x="833377" y="1854843"/>
            <a:ext cx="7853423" cy="4557532"/>
          </a:xfrm>
          <a:prstGeom prst="rect">
            <a:avLst/>
          </a:prstGeom>
          <a:noFill/>
          <a:ln>
            <a:noFill/>
          </a:ln>
        </p:spPr>
        <p:txBody>
          <a:bodyPr wrap="square" lIns="91425" tIns="91425" rIns="91425" bIns="91425" anchor="t" anchorCtr="0">
            <a:noAutofit/>
          </a:bodyPr>
          <a:lstStyle/>
          <a:p>
            <a:pPr marL="419100" indent="-342900">
              <a:spcBef>
                <a:spcPts val="0"/>
              </a:spcBef>
              <a:buClr>
                <a:srgbClr val="000000"/>
              </a:buClr>
            </a:pPr>
            <a:r>
              <a:rPr lang="en-US" b="0" i="0" u="none" strike="noStrike" cap="none" dirty="0">
                <a:solidFill>
                  <a:srgbClr val="000000"/>
                </a:solidFill>
                <a:latin typeface="Book Antiqua"/>
                <a:ea typeface="Book Antiqua"/>
                <a:cs typeface="Book Antiqua"/>
                <a:sym typeface="Book Antiqua"/>
              </a:rPr>
              <a:t>Collaboration and partnership between Registry of Interpreters for the Deaf and  National Association of Interpreters in Education</a:t>
            </a:r>
          </a:p>
          <a:p>
            <a:pPr marL="419100" indent="-342900">
              <a:spcBef>
                <a:spcPts val="0"/>
              </a:spcBef>
              <a:buClrTx/>
            </a:pPr>
            <a:r>
              <a:rPr lang="en-US" b="0" i="0" u="none" strike="noStrike" cap="none" dirty="0">
                <a:solidFill>
                  <a:schemeClr val="dk1"/>
                </a:solidFill>
                <a:latin typeface="Book Antiqua"/>
                <a:ea typeface="Book Antiqua"/>
                <a:cs typeface="Book Antiqua"/>
                <a:sym typeface="Book Antiqua"/>
              </a:rPr>
              <a:t>Certified - Educational Interpreter Performance Test</a:t>
            </a:r>
          </a:p>
          <a:p>
            <a:pPr marL="419100" indent="-342900">
              <a:spcBef>
                <a:spcPts val="0"/>
              </a:spcBef>
              <a:buClr>
                <a:srgbClr val="000000"/>
              </a:buClr>
            </a:pPr>
            <a:r>
              <a:rPr lang="en-US" b="0" i="0" u="none" strike="noStrike" cap="none" dirty="0">
                <a:solidFill>
                  <a:srgbClr val="000000"/>
                </a:solidFill>
                <a:latin typeface="Book Antiqua"/>
                <a:ea typeface="Book Antiqua"/>
                <a:cs typeface="Book Antiqua"/>
                <a:sym typeface="Book Antiqua"/>
              </a:rPr>
              <a:t>USDOE created </a:t>
            </a:r>
            <a:r>
              <a:rPr lang="en-US" b="0" i="0" u="sng" strike="noStrike" cap="none" dirty="0" smtClean="0">
                <a:solidFill>
                  <a:schemeClr val="hlink"/>
                </a:solidFill>
                <a:latin typeface="Book Antiqua"/>
                <a:ea typeface="Book Antiqua"/>
                <a:cs typeface="Book Antiqua"/>
                <a:sym typeface="Book Antiqua"/>
              </a:rPr>
              <a:t>classroominterpreting.org</a:t>
            </a:r>
            <a:endParaRPr lang="en-US" b="0" i="0" u="sng" strike="noStrike" cap="none" dirty="0">
              <a:solidFill>
                <a:schemeClr val="hlink"/>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Interveners</a:t>
            </a:r>
          </a:p>
        </p:txBody>
      </p:sp>
      <p:sp>
        <p:nvSpPr>
          <p:cNvPr id="437" name="Text Placeholder 1"/>
          <p:cNvSpPr txBox="1">
            <a:spLocks noGrp="1"/>
          </p:cNvSpPr>
          <p:nvPr>
            <p:ph type="body" idx="1"/>
          </p:nvPr>
        </p:nvSpPr>
        <p:spPr>
          <a:xfrm>
            <a:off x="856526" y="1909823"/>
            <a:ext cx="7830273" cy="4216340"/>
          </a:xfrm>
          <a:prstGeom prst="rect">
            <a:avLst/>
          </a:prstGeom>
          <a:noFill/>
          <a:ln>
            <a:noFill/>
          </a:ln>
        </p:spPr>
        <p:txBody>
          <a:bodyPr wrap="square" lIns="91425" tIns="91425" rIns="91425" bIns="91425" anchor="t" anchorCtr="0">
            <a:noAutofit/>
          </a:bodyPr>
          <a:lstStyle/>
          <a:p>
            <a:pPr marL="520700" indent="-457200">
              <a:spcBef>
                <a:spcPts val="0"/>
              </a:spcBef>
              <a:buClr>
                <a:srgbClr val="381E1F"/>
              </a:buClr>
            </a:pPr>
            <a:r>
              <a:rPr lang="en-US" sz="2800" b="0" i="0" u="none" strike="noStrike" cap="none" dirty="0">
                <a:solidFill>
                  <a:srgbClr val="381E1F"/>
                </a:solidFill>
                <a:latin typeface="Book Antiqua"/>
                <a:ea typeface="Book Antiqua"/>
                <a:cs typeface="Book Antiqua"/>
                <a:sym typeface="Book Antiqua"/>
              </a:rPr>
              <a:t>Provide consistent one-to-one support to a student who is deaf-blind (age 3 through 21) throughout the instructional day;</a:t>
            </a:r>
          </a:p>
          <a:p>
            <a:pPr marL="520700" indent="-457200">
              <a:spcBef>
                <a:spcPts val="0"/>
              </a:spcBef>
              <a:buClr>
                <a:srgbClr val="381E1F"/>
              </a:buClr>
            </a:pPr>
            <a:r>
              <a:rPr lang="en-US" sz="2800" b="0" i="0" u="none" strike="noStrike" cap="none" dirty="0">
                <a:solidFill>
                  <a:srgbClr val="381E1F"/>
                </a:solidFill>
                <a:latin typeface="Book Antiqua"/>
                <a:ea typeface="Book Antiqua"/>
                <a:cs typeface="Book Antiqua"/>
                <a:sym typeface="Book Antiqua"/>
              </a:rPr>
              <a:t>Provide access to information and communication;</a:t>
            </a:r>
          </a:p>
          <a:p>
            <a:pPr marL="520700" indent="-457200">
              <a:spcBef>
                <a:spcPts val="0"/>
              </a:spcBef>
              <a:buClr>
                <a:srgbClr val="381E1F"/>
              </a:buClr>
            </a:pPr>
            <a:r>
              <a:rPr lang="en-US" sz="2800" b="0" i="0" u="none" strike="noStrike" cap="none" dirty="0">
                <a:solidFill>
                  <a:srgbClr val="381E1F"/>
                </a:solidFill>
                <a:latin typeface="Book Antiqua"/>
                <a:ea typeface="Book Antiqua"/>
                <a:cs typeface="Book Antiqua"/>
                <a:sym typeface="Book Antiqua"/>
              </a:rPr>
              <a:t>Facilitate the development of social and emotional well-being for children who are deaf-blind;</a:t>
            </a:r>
          </a:p>
          <a:p>
            <a:pPr marL="520700" indent="-457200">
              <a:spcBef>
                <a:spcPts val="0"/>
              </a:spcBef>
              <a:buClr>
                <a:srgbClr val="381E1F"/>
              </a:buClr>
            </a:pPr>
            <a:r>
              <a:rPr lang="en-US" sz="2800" b="0" i="0" u="none" strike="noStrike" cap="none" dirty="0">
                <a:solidFill>
                  <a:srgbClr val="381E1F"/>
                </a:solidFill>
                <a:latin typeface="Book Antiqua"/>
                <a:ea typeface="Book Antiqua"/>
                <a:cs typeface="Book Antiqua"/>
                <a:sym typeface="Book Antiqua"/>
              </a:rPr>
              <a:t>Specially trained in understanding deaf-blindness and the process of intervention</a:t>
            </a:r>
            <a:r>
              <a:rPr lang="en-US" sz="2800" b="0" i="0" u="none" strike="noStrike" cap="none" dirty="0" smtClean="0">
                <a:solidFill>
                  <a:srgbClr val="381E1F"/>
                </a:solidFill>
                <a:latin typeface="Book Antiqua"/>
                <a:ea typeface="Book Antiqua"/>
                <a:cs typeface="Book Antiqua"/>
                <a:sym typeface="Book Antiqua"/>
              </a:rPr>
              <a:t>.</a:t>
            </a:r>
            <a:endParaRPr lang="en-US" sz="2800" b="0" i="0" u="none" strike="noStrike" cap="none" dirty="0">
              <a:solidFill>
                <a:srgbClr val="381E1F"/>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Interveners in action!</a:t>
            </a:r>
          </a:p>
        </p:txBody>
      </p:sp>
      <p:pic>
        <p:nvPicPr>
          <p:cNvPr id="444" name="Shape 444" descr="Hunter working on computer with Mr. White"/>
          <p:cNvPicPr preferRelativeResize="0"/>
          <p:nvPr/>
        </p:nvPicPr>
        <p:blipFill rotWithShape="1">
          <a:blip r:embed="rId3">
            <a:alphaModFix/>
          </a:blip>
          <a:srcRect/>
          <a:stretch/>
        </p:blipFill>
        <p:spPr>
          <a:xfrm>
            <a:off x="1722418" y="1833489"/>
            <a:ext cx="6115853" cy="4590460"/>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O&amp;M</a:t>
            </a:r>
          </a:p>
        </p:txBody>
      </p:sp>
      <p:sp>
        <p:nvSpPr>
          <p:cNvPr id="450" name="Text Placeholder 1"/>
          <p:cNvSpPr txBox="1">
            <a:spLocks noGrp="1"/>
          </p:cNvSpPr>
          <p:nvPr>
            <p:ph type="body" idx="1"/>
          </p:nvPr>
        </p:nvSpPr>
        <p:spPr>
          <a:xfrm>
            <a:off x="902824" y="1851949"/>
            <a:ext cx="7783975" cy="4274214"/>
          </a:xfrm>
          <a:prstGeom prst="rect">
            <a:avLst/>
          </a:prstGeom>
          <a:noFill/>
          <a:ln>
            <a:noFill/>
          </a:ln>
        </p:spPr>
        <p:txBody>
          <a:bodyPr wrap="square" lIns="91425" tIns="91425" rIns="91425" bIns="91425" anchor="t" anchorCtr="0">
            <a:noAutofit/>
          </a:bodyPr>
          <a:lstStyle/>
          <a:p>
            <a:pPr marL="0" marR="0" lvl="0" indent="0" rtl="0">
              <a:lnSpc>
                <a:spcPct val="100000"/>
              </a:lnSpc>
              <a:spcBef>
                <a:spcPts val="0"/>
              </a:spcBef>
              <a:spcAft>
                <a:spcPts val="0"/>
              </a:spcAft>
              <a:buClr>
                <a:srgbClr val="888888"/>
              </a:buClr>
              <a:buSzPct val="25000"/>
              <a:buFont typeface="Arial"/>
              <a:buNone/>
            </a:pPr>
            <a:r>
              <a:rPr lang="en-US" b="1" i="0" u="none" strike="noStrike" cap="none" dirty="0">
                <a:solidFill>
                  <a:schemeClr val="dk1"/>
                </a:solidFill>
                <a:latin typeface="Book Antiqua" panose="02040602050305030304" pitchFamily="18" charset="0"/>
                <a:ea typeface="Arial"/>
                <a:cs typeface="Arial"/>
                <a:sym typeface="Arial"/>
              </a:rPr>
              <a:t>Orientation and mobility</a:t>
            </a:r>
            <a:r>
              <a:rPr lang="en-US" b="0" i="0" u="none" strike="noStrike" cap="none" dirty="0">
                <a:solidFill>
                  <a:schemeClr val="dk1"/>
                </a:solidFill>
                <a:latin typeface="Book Antiqua" panose="02040602050305030304" pitchFamily="18" charset="0"/>
                <a:ea typeface="Arial"/>
                <a:cs typeface="Arial"/>
                <a:sym typeface="Arial"/>
              </a:rPr>
              <a:t> (O&amp;M) specialists teach individuals with low vision or no usable vision to travel safely, confidently and independently in their environment. They work with infants, children and adults usually on a one-to-one basis in a home, school, hospital or in the community.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3" name="Title"/>
          <p:cNvSpPr>
            <a:spLocks noGrp="1"/>
          </p:cNvSpPr>
          <p:nvPr>
            <p:ph type="title"/>
          </p:nvPr>
        </p:nvSpPr>
        <p:spPr/>
        <p:txBody>
          <a:bodyPr/>
          <a:lstStyle/>
          <a:p>
            <a:r>
              <a:rPr lang="en-US" dirty="0" smtClean="0">
                <a:latin typeface="Book Antiqua" panose="02040602050305030304" pitchFamily="18" charset="0"/>
              </a:rPr>
              <a:t>Independence</a:t>
            </a:r>
            <a:endParaRPr lang="en-US" dirty="0">
              <a:latin typeface="Book Antiqua" panose="02040602050305030304" pitchFamily="18" charset="0"/>
            </a:endParaRPr>
          </a:p>
        </p:txBody>
      </p:sp>
      <p:pic>
        <p:nvPicPr>
          <p:cNvPr id="458" name="Shape 458" descr="Hunter and dog Atlas"/>
          <p:cNvPicPr preferRelativeResize="0"/>
          <p:nvPr/>
        </p:nvPicPr>
        <p:blipFill rotWithShape="1">
          <a:blip r:embed="rId3">
            <a:alphaModFix/>
          </a:blip>
          <a:srcRect/>
          <a:stretch/>
        </p:blipFill>
        <p:spPr>
          <a:xfrm>
            <a:off x="812051" y="1616374"/>
            <a:ext cx="3759949" cy="5013265"/>
          </a:xfrm>
          <a:prstGeom prst="rect">
            <a:avLst/>
          </a:prstGeom>
          <a:noFill/>
          <a:ln>
            <a:noFill/>
          </a:ln>
        </p:spPr>
      </p:pic>
      <p:pic>
        <p:nvPicPr>
          <p:cNvPr id="455" name="Shape 455" descr="Ava and siblings holding canes."/>
          <p:cNvPicPr preferRelativeResize="0"/>
          <p:nvPr/>
        </p:nvPicPr>
        <p:blipFill rotWithShape="1">
          <a:blip r:embed="rId4">
            <a:alphaModFix/>
          </a:blip>
          <a:srcRect/>
          <a:stretch/>
        </p:blipFill>
        <p:spPr>
          <a:xfrm>
            <a:off x="4638725" y="2280300"/>
            <a:ext cx="4260036" cy="402218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Title"/>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What is Usher syndrome</a:t>
            </a:r>
          </a:p>
        </p:txBody>
      </p:sp>
      <p:sp>
        <p:nvSpPr>
          <p:cNvPr id="187" name="Text Placeholder 1"/>
          <p:cNvSpPr txBox="1">
            <a:spLocks noGrp="1"/>
          </p:cNvSpPr>
          <p:nvPr>
            <p:ph type="body" idx="1"/>
          </p:nvPr>
        </p:nvSpPr>
        <p:spPr>
          <a:xfrm>
            <a:off x="879676" y="1921397"/>
            <a:ext cx="7807124" cy="4112168"/>
          </a:xfrm>
          <a:prstGeom prst="rect">
            <a:avLst/>
          </a:prstGeom>
          <a:noFill/>
          <a:ln>
            <a:noFill/>
          </a:ln>
        </p:spPr>
        <p:txBody>
          <a:bodyPr wrap="square" lIns="91425" tIns="91425" rIns="91425" bIns="91425" anchor="t" anchorCtr="0">
            <a:noAutofit/>
          </a:bodyPr>
          <a:lstStyle/>
          <a:p>
            <a:pPr marL="660400" indent="-457200">
              <a:lnSpc>
                <a:spcPct val="90000"/>
              </a:lnSpc>
              <a:spcBef>
                <a:spcPts val="0"/>
              </a:spcBef>
            </a:pPr>
            <a:r>
              <a:rPr lang="en-US" sz="3600" b="0" i="0" u="none" strike="noStrike" cap="none" dirty="0" smtClean="0">
                <a:solidFill>
                  <a:schemeClr val="dk1"/>
                </a:solidFill>
                <a:latin typeface="Book Antiqua"/>
                <a:ea typeface="Book Antiqua"/>
                <a:cs typeface="Book Antiqua"/>
                <a:sym typeface="Book Antiqua"/>
              </a:rPr>
              <a:t>Congenital </a:t>
            </a:r>
            <a:r>
              <a:rPr lang="en-US" sz="3600" b="0" i="0" u="none" strike="noStrike" cap="none" dirty="0">
                <a:solidFill>
                  <a:schemeClr val="dk1"/>
                </a:solidFill>
                <a:latin typeface="Book Antiqua"/>
                <a:ea typeface="Book Antiqua"/>
                <a:cs typeface="Book Antiqua"/>
                <a:sym typeface="Book Antiqua"/>
              </a:rPr>
              <a:t>bilateral sensorineural hearing loss (</a:t>
            </a:r>
            <a:r>
              <a:rPr lang="en-US" sz="3600" b="0" i="0" u="none" strike="noStrike" cap="none" dirty="0" smtClean="0">
                <a:solidFill>
                  <a:schemeClr val="dk1"/>
                </a:solidFill>
                <a:latin typeface="Book Antiqua"/>
                <a:ea typeface="Book Antiqua"/>
                <a:cs typeface="Book Antiqua"/>
                <a:sym typeface="Book Antiqua"/>
              </a:rPr>
              <a:t>SNL)</a:t>
            </a:r>
          </a:p>
          <a:p>
            <a:pPr marL="660400" indent="-457200">
              <a:lnSpc>
                <a:spcPct val="90000"/>
              </a:lnSpc>
              <a:spcBef>
                <a:spcPts val="0"/>
              </a:spcBef>
            </a:pPr>
            <a:r>
              <a:rPr lang="en-US" sz="3600" b="0" i="0" u="none" strike="noStrike" cap="none" dirty="0" smtClean="0">
                <a:solidFill>
                  <a:schemeClr val="dk1"/>
                </a:solidFill>
                <a:latin typeface="Book Antiqua"/>
                <a:ea typeface="Book Antiqua"/>
                <a:cs typeface="Book Antiqua"/>
                <a:sym typeface="Book Antiqua"/>
              </a:rPr>
              <a:t>Retinitis </a:t>
            </a:r>
            <a:r>
              <a:rPr lang="en-US" sz="3600" b="0" i="0" u="none" strike="noStrike" cap="none" dirty="0" err="1">
                <a:solidFill>
                  <a:schemeClr val="dk1"/>
                </a:solidFill>
                <a:latin typeface="Book Antiqua"/>
                <a:ea typeface="Book Antiqua"/>
                <a:cs typeface="Book Antiqua"/>
                <a:sym typeface="Book Antiqua"/>
              </a:rPr>
              <a:t>pigmentosa</a:t>
            </a:r>
            <a:r>
              <a:rPr lang="en-US" sz="3600" b="0" i="0" u="none" strike="noStrike" cap="none" dirty="0">
                <a:solidFill>
                  <a:schemeClr val="dk1"/>
                </a:solidFill>
                <a:latin typeface="Book Antiqua"/>
                <a:ea typeface="Book Antiqua"/>
                <a:cs typeface="Book Antiqua"/>
                <a:sym typeface="Book Antiqua"/>
              </a:rPr>
              <a:t> (</a:t>
            </a:r>
            <a:r>
              <a:rPr lang="en-US" sz="3600" b="0" i="0" u="none" strike="noStrike" cap="none" dirty="0" smtClean="0">
                <a:solidFill>
                  <a:schemeClr val="dk1"/>
                </a:solidFill>
                <a:latin typeface="Book Antiqua"/>
                <a:ea typeface="Book Antiqua"/>
                <a:cs typeface="Book Antiqua"/>
                <a:sym typeface="Book Antiqua"/>
              </a:rPr>
              <a:t>RP)</a:t>
            </a:r>
          </a:p>
          <a:p>
            <a:pPr marL="660400" indent="-457200">
              <a:lnSpc>
                <a:spcPct val="90000"/>
              </a:lnSpc>
              <a:spcBef>
                <a:spcPts val="0"/>
              </a:spcBef>
            </a:pPr>
            <a:r>
              <a:rPr lang="en-US" sz="3600" b="0" i="0" u="none" strike="noStrike" cap="none" dirty="0" smtClean="0">
                <a:solidFill>
                  <a:schemeClr val="dk1"/>
                </a:solidFill>
                <a:latin typeface="Book Antiqua"/>
                <a:ea typeface="Book Antiqua"/>
                <a:cs typeface="Book Antiqua"/>
                <a:sym typeface="Book Antiqua"/>
              </a:rPr>
              <a:t>Vestibular </a:t>
            </a:r>
            <a:r>
              <a:rPr lang="en-US" sz="3600" b="0" i="0" u="none" strike="noStrike" cap="none" dirty="0">
                <a:solidFill>
                  <a:schemeClr val="dk1"/>
                </a:solidFill>
                <a:latin typeface="Book Antiqua"/>
                <a:ea typeface="Book Antiqua"/>
                <a:cs typeface="Book Antiqua"/>
                <a:sym typeface="Book Antiqua"/>
              </a:rPr>
              <a:t>issues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Extra Curricular Activities</a:t>
            </a:r>
          </a:p>
        </p:txBody>
      </p:sp>
      <p:sp>
        <p:nvSpPr>
          <p:cNvPr id="2" name="Text Placeholder 1"/>
          <p:cNvSpPr>
            <a:spLocks noGrp="1"/>
          </p:cNvSpPr>
          <p:nvPr>
            <p:ph type="body" idx="1"/>
          </p:nvPr>
        </p:nvSpPr>
        <p:spPr>
          <a:xfrm>
            <a:off x="821804" y="1886672"/>
            <a:ext cx="7864996" cy="4514127"/>
          </a:xfrm>
        </p:spPr>
        <p:txBody>
          <a:bodyPr/>
          <a:lstStyle/>
          <a:p>
            <a:pPr indent="0">
              <a:buNone/>
            </a:pPr>
            <a:r>
              <a:rPr lang="en-US" sz="3600" dirty="0">
                <a:latin typeface="Book Antiqua" panose="02040602050305030304" pitchFamily="18" charset="0"/>
                <a:sym typeface="Book Antiqua"/>
              </a:rPr>
              <a:t>The Rehab Act requires that students with disabilities be provided equal opportunity for participation in interscholastic, club, and intramural athletics programs offered or sponsored by a school.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Keep your eye on the prize!</a:t>
            </a:r>
          </a:p>
        </p:txBody>
      </p:sp>
      <p:pic>
        <p:nvPicPr>
          <p:cNvPr id="470" name="Shape 470" descr="Ava in soccer uniform"/>
          <p:cNvPicPr preferRelativeResize="0"/>
          <p:nvPr/>
        </p:nvPicPr>
        <p:blipFill rotWithShape="1">
          <a:blip r:embed="rId3">
            <a:alphaModFix/>
          </a:blip>
          <a:srcRect/>
          <a:stretch/>
        </p:blipFill>
        <p:spPr>
          <a:xfrm>
            <a:off x="429550" y="1458000"/>
            <a:ext cx="4272600" cy="4272600"/>
          </a:xfrm>
          <a:prstGeom prst="rect">
            <a:avLst/>
          </a:prstGeom>
          <a:noFill/>
          <a:ln>
            <a:noFill/>
          </a:ln>
        </p:spPr>
      </p:pic>
      <p:pic>
        <p:nvPicPr>
          <p:cNvPr id="471" name="Shape 471" descr="Hunter and dog Atlas in kayak"/>
          <p:cNvPicPr preferRelativeResize="0"/>
          <p:nvPr/>
        </p:nvPicPr>
        <p:blipFill rotWithShape="1">
          <a:blip r:embed="rId4">
            <a:alphaModFix/>
          </a:blip>
          <a:srcRect/>
          <a:stretch/>
        </p:blipFill>
        <p:spPr>
          <a:xfrm>
            <a:off x="4027225" y="3009300"/>
            <a:ext cx="4906131" cy="3689450"/>
          </a:xfrm>
          <a:prstGeom prst="rect">
            <a:avLst/>
          </a:prstGeom>
          <a:noFill/>
          <a:ln>
            <a:no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Not already!</a:t>
            </a:r>
          </a:p>
        </p:txBody>
      </p:sp>
      <p:sp>
        <p:nvSpPr>
          <p:cNvPr id="477" name="Text Placeholder 1"/>
          <p:cNvSpPr txBox="1">
            <a:spLocks noGrp="1"/>
          </p:cNvSpPr>
          <p:nvPr>
            <p:ph type="body" idx="1"/>
          </p:nvPr>
        </p:nvSpPr>
        <p:spPr>
          <a:xfrm>
            <a:off x="879676" y="1921397"/>
            <a:ext cx="7807124" cy="4204766"/>
          </a:xfrm>
          <a:prstGeom prst="rect">
            <a:avLst/>
          </a:prstGeom>
          <a:noFill/>
          <a:ln>
            <a:noFill/>
          </a:ln>
        </p:spPr>
        <p:txBody>
          <a:bodyPr wrap="square" lIns="91425" tIns="91425" rIns="91425" bIns="91425" anchor="t" anchorCtr="0">
            <a:noAutofit/>
          </a:bodyPr>
          <a:lstStyle/>
          <a:p>
            <a:pPr marL="685800" marR="0" lvl="0" indent="-457200" algn="l" rtl="0">
              <a:lnSpc>
                <a:spcPct val="100000"/>
              </a:lnSpc>
              <a:spcBef>
                <a:spcPts val="0"/>
              </a:spcBef>
              <a:spcAft>
                <a:spcPts val="0"/>
              </a:spcAft>
              <a:buClr>
                <a:srgbClr val="000000"/>
              </a:buClr>
              <a:buSzPct val="100000"/>
            </a:pPr>
            <a:r>
              <a:rPr lang="en-US" sz="3200" b="0" i="0" u="none" strike="noStrike" cap="none" dirty="0" smtClean="0">
                <a:solidFill>
                  <a:srgbClr val="000000"/>
                </a:solidFill>
                <a:latin typeface="Book Antiqua"/>
                <a:ea typeface="Book Antiqua"/>
                <a:cs typeface="Book Antiqua"/>
                <a:sym typeface="Book Antiqua"/>
              </a:rPr>
              <a:t>Identify </a:t>
            </a:r>
            <a:r>
              <a:rPr lang="en-US" sz="3200" b="0" i="0" u="none" strike="noStrike" cap="none" dirty="0">
                <a:solidFill>
                  <a:srgbClr val="000000"/>
                </a:solidFill>
                <a:latin typeface="Book Antiqua"/>
                <a:ea typeface="Book Antiqua"/>
                <a:cs typeface="Book Antiqua"/>
                <a:sym typeface="Book Antiqua"/>
              </a:rPr>
              <a:t>new team members</a:t>
            </a:r>
          </a:p>
          <a:p>
            <a:pPr marL="685800" marR="0" lvl="0" indent="-457200" algn="l" rtl="0">
              <a:lnSpc>
                <a:spcPct val="100000"/>
              </a:lnSpc>
              <a:spcBef>
                <a:spcPts val="0"/>
              </a:spcBef>
              <a:spcAft>
                <a:spcPts val="0"/>
              </a:spcAft>
              <a:buClr>
                <a:srgbClr val="000000"/>
              </a:buClr>
              <a:buSzPct val="100000"/>
            </a:pPr>
            <a:r>
              <a:rPr lang="en-US" sz="3200" b="0" i="0" u="none" strike="noStrike" cap="none" dirty="0">
                <a:solidFill>
                  <a:srgbClr val="000000"/>
                </a:solidFill>
                <a:latin typeface="Book Antiqua"/>
                <a:ea typeface="Book Antiqua"/>
                <a:cs typeface="Book Antiqua"/>
                <a:sym typeface="Book Antiqua"/>
              </a:rPr>
              <a:t>Share student </a:t>
            </a:r>
            <a:r>
              <a:rPr lang="en-US" sz="3200" b="0" i="0" u="none" strike="noStrike" cap="none" dirty="0" smtClean="0">
                <a:solidFill>
                  <a:srgbClr val="000000"/>
                </a:solidFill>
                <a:latin typeface="Book Antiqua"/>
                <a:ea typeface="Book Antiqua"/>
                <a:cs typeface="Book Antiqua"/>
                <a:sym typeface="Book Antiqua"/>
              </a:rPr>
              <a:t>profile</a:t>
            </a:r>
          </a:p>
          <a:p>
            <a:pPr marL="1085850" lvl="1" indent="-457200">
              <a:spcBef>
                <a:spcPts val="0"/>
              </a:spcBef>
              <a:buClr>
                <a:srgbClr val="000000"/>
              </a:buClr>
            </a:pPr>
            <a:r>
              <a:rPr lang="en-US" sz="2400" b="0" i="0" u="none" strike="noStrike" cap="none" dirty="0" smtClean="0">
                <a:solidFill>
                  <a:srgbClr val="000000"/>
                </a:solidFill>
                <a:latin typeface="Book Antiqua"/>
                <a:ea typeface="Book Antiqua"/>
                <a:cs typeface="Book Antiqua"/>
                <a:sym typeface="Book Antiqua"/>
              </a:rPr>
              <a:t>Focus </a:t>
            </a:r>
            <a:r>
              <a:rPr lang="en-US" sz="2400" b="0" i="0" u="none" strike="noStrike" cap="none" dirty="0">
                <a:solidFill>
                  <a:srgbClr val="000000"/>
                </a:solidFill>
                <a:latin typeface="Book Antiqua"/>
                <a:ea typeface="Book Antiqua"/>
                <a:cs typeface="Book Antiqua"/>
                <a:sym typeface="Book Antiqua"/>
              </a:rPr>
              <a:t>on strengths</a:t>
            </a:r>
          </a:p>
          <a:p>
            <a:pPr marL="685800" marR="0" lvl="0" indent="-457200" algn="l" rtl="0">
              <a:lnSpc>
                <a:spcPct val="100000"/>
              </a:lnSpc>
              <a:spcBef>
                <a:spcPts val="0"/>
              </a:spcBef>
              <a:spcAft>
                <a:spcPts val="0"/>
              </a:spcAft>
              <a:buClr>
                <a:srgbClr val="000000"/>
              </a:buClr>
              <a:buSzPct val="100000"/>
            </a:pPr>
            <a:r>
              <a:rPr lang="en-US" sz="3200" b="0" i="0" u="none" strike="noStrike" cap="none" dirty="0">
                <a:solidFill>
                  <a:srgbClr val="000000"/>
                </a:solidFill>
                <a:latin typeface="Book Antiqua"/>
                <a:ea typeface="Book Antiqua"/>
                <a:cs typeface="Book Antiqua"/>
                <a:sym typeface="Book Antiqua"/>
              </a:rPr>
              <a:t>Introduce team “mates”</a:t>
            </a:r>
          </a:p>
          <a:p>
            <a:pPr marL="685800" marR="0" lvl="0" indent="-457200" algn="l" rtl="0">
              <a:lnSpc>
                <a:spcPct val="100000"/>
              </a:lnSpc>
              <a:spcBef>
                <a:spcPts val="0"/>
              </a:spcBef>
              <a:spcAft>
                <a:spcPts val="0"/>
              </a:spcAft>
              <a:buClr>
                <a:srgbClr val="000000"/>
              </a:buClr>
              <a:buSzPct val="100000"/>
            </a:pPr>
            <a:r>
              <a:rPr lang="en-US" sz="3200" b="0" i="0" u="none" strike="noStrike" cap="none" dirty="0">
                <a:solidFill>
                  <a:srgbClr val="000000"/>
                </a:solidFill>
                <a:latin typeface="Book Antiqua"/>
                <a:ea typeface="Book Antiqua"/>
                <a:cs typeface="Book Antiqua"/>
                <a:sym typeface="Book Antiqua"/>
              </a:rPr>
              <a:t>Begin forming a relationship</a:t>
            </a:r>
          </a:p>
          <a:p>
            <a:pPr marL="685800" marR="0" lvl="0" indent="-457200" algn="l" rtl="0">
              <a:lnSpc>
                <a:spcPct val="100000"/>
              </a:lnSpc>
              <a:spcBef>
                <a:spcPts val="0"/>
              </a:spcBef>
              <a:spcAft>
                <a:spcPts val="0"/>
              </a:spcAft>
              <a:buClr>
                <a:srgbClr val="000000"/>
              </a:buClr>
              <a:buSzPct val="100000"/>
            </a:pPr>
            <a:r>
              <a:rPr lang="en-US" sz="3200" b="0" i="0" u="none" strike="noStrike" cap="none" dirty="0">
                <a:solidFill>
                  <a:srgbClr val="000000"/>
                </a:solidFill>
                <a:latin typeface="Book Antiqua"/>
                <a:ea typeface="Book Antiqua"/>
                <a:cs typeface="Book Antiqua"/>
                <a:sym typeface="Book Antiqua"/>
              </a:rPr>
              <a:t>Thank you goes a long </a:t>
            </a:r>
            <a:r>
              <a:rPr lang="en-US" sz="3200" b="0" i="0" u="none" strike="noStrike" cap="none" dirty="0" smtClean="0">
                <a:solidFill>
                  <a:srgbClr val="000000"/>
                </a:solidFill>
                <a:latin typeface="Book Antiqua"/>
                <a:ea typeface="Book Antiqua"/>
                <a:cs typeface="Book Antiqua"/>
                <a:sym typeface="Book Antiqua"/>
              </a:rPr>
              <a:t>way</a:t>
            </a:r>
            <a:endParaRPr lang="en-US" sz="3200" b="0" i="0" u="none" strike="noStrike" cap="none"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4800" b="0" i="0" u="none" strike="noStrike" cap="none" dirty="0">
                <a:solidFill>
                  <a:schemeClr val="dk1"/>
                </a:solidFill>
                <a:latin typeface="Book Antiqua"/>
                <a:ea typeface="Book Antiqua"/>
                <a:cs typeface="Book Antiqua"/>
                <a:sym typeface="Book Antiqua"/>
              </a:rPr>
              <a:t>“Ava is a nutshell”</a:t>
            </a:r>
          </a:p>
        </p:txBody>
      </p:sp>
      <p:sp>
        <p:nvSpPr>
          <p:cNvPr id="3" name="Text Placeholder 1"/>
          <p:cNvSpPr>
            <a:spLocks noGrp="1"/>
          </p:cNvSpPr>
          <p:nvPr>
            <p:ph type="body" idx="1"/>
          </p:nvPr>
        </p:nvSpPr>
        <p:spPr>
          <a:xfrm>
            <a:off x="4734045" y="2016834"/>
            <a:ext cx="4045352" cy="3863106"/>
          </a:xfrm>
        </p:spPr>
        <p:txBody>
          <a:bodyPr/>
          <a:lstStyle/>
          <a:p>
            <a:pPr marL="0" lvl="0" indent="0" algn="ctr">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A’s of </a:t>
            </a:r>
            <a:r>
              <a:rPr lang="en-US" sz="2800" dirty="0" smtClean="0">
                <a:solidFill>
                  <a:srgbClr val="000000"/>
                </a:solidFill>
                <a:latin typeface="Book Antiqua"/>
                <a:ea typeface="Book Antiqua"/>
                <a:cs typeface="Book Antiqua"/>
                <a:sym typeface="Book Antiqua"/>
              </a:rPr>
              <a:t>AVA</a:t>
            </a:r>
            <a:endParaRPr lang="en-US" sz="2800" dirty="0">
              <a:solidFill>
                <a:srgbClr val="000000"/>
              </a:solidFill>
              <a:latin typeface="Book Antiqua"/>
              <a:ea typeface="Book Antiqua"/>
              <a:cs typeface="Book Antiqua"/>
              <a:sym typeface="Book Antiqua"/>
            </a:endParaRP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Avid reader</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Always a competition</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Athlete</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Artist</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Advocate</a:t>
            </a:r>
          </a:p>
          <a:p>
            <a:pPr marL="0" lvl="0" indent="0">
              <a:lnSpc>
                <a:spcPct val="115000"/>
              </a:lnSpc>
              <a:spcBef>
                <a:spcPts val="0"/>
              </a:spcBef>
              <a:buClr>
                <a:srgbClr val="000000"/>
              </a:buClr>
              <a:buSzPct val="25000"/>
              <a:buNone/>
            </a:pPr>
            <a:r>
              <a:rPr lang="en-US" sz="2800" dirty="0">
                <a:solidFill>
                  <a:srgbClr val="000000"/>
                </a:solidFill>
                <a:latin typeface="Book Antiqua"/>
                <a:ea typeface="Book Antiqua"/>
                <a:cs typeface="Book Antiqua"/>
                <a:sym typeface="Book Antiqua"/>
              </a:rPr>
              <a:t>Anything is </a:t>
            </a:r>
            <a:r>
              <a:rPr lang="en-US" sz="2800" dirty="0" smtClean="0">
                <a:solidFill>
                  <a:srgbClr val="000000"/>
                </a:solidFill>
                <a:latin typeface="Book Antiqua"/>
                <a:ea typeface="Book Antiqua"/>
                <a:cs typeface="Book Antiqua"/>
                <a:sym typeface="Book Antiqua"/>
              </a:rPr>
              <a:t>possible</a:t>
            </a:r>
            <a:endParaRPr lang="en-US" sz="2800" dirty="0">
              <a:solidFill>
                <a:srgbClr val="000000"/>
              </a:solidFill>
              <a:latin typeface="Book Antiqua"/>
              <a:ea typeface="Book Antiqua"/>
              <a:cs typeface="Book Antiqua"/>
              <a:sym typeface="Book Antiqua"/>
            </a:endParaRPr>
          </a:p>
        </p:txBody>
      </p:sp>
      <p:grpSp>
        <p:nvGrpSpPr>
          <p:cNvPr id="2" name="Group 1" descr="Ava in nutshell"/>
          <p:cNvGrpSpPr/>
          <p:nvPr/>
        </p:nvGrpSpPr>
        <p:grpSpPr>
          <a:xfrm>
            <a:off x="366125" y="2766296"/>
            <a:ext cx="4103279" cy="4103279"/>
            <a:chOff x="366125" y="2754775"/>
            <a:chExt cx="4103279" cy="4103279"/>
          </a:xfrm>
        </p:grpSpPr>
        <p:pic>
          <p:nvPicPr>
            <p:cNvPr id="483" name="Shape 483" descr="Picture of a nutshell."/>
            <p:cNvPicPr preferRelativeResize="0"/>
            <p:nvPr/>
          </p:nvPicPr>
          <p:blipFill rotWithShape="1">
            <a:blip r:embed="rId3">
              <a:alphaModFix/>
            </a:blip>
            <a:srcRect/>
            <a:stretch/>
          </p:blipFill>
          <p:spPr>
            <a:xfrm>
              <a:off x="366125" y="2754775"/>
              <a:ext cx="4103279" cy="4103279"/>
            </a:xfrm>
            <a:prstGeom prst="rect">
              <a:avLst/>
            </a:prstGeom>
            <a:noFill/>
            <a:ln>
              <a:noFill/>
            </a:ln>
          </p:spPr>
        </p:pic>
        <p:pic>
          <p:nvPicPr>
            <p:cNvPr id="484" name="Shape 484" descr="Photograph of Ava."/>
            <p:cNvPicPr preferRelativeResize="0"/>
            <p:nvPr/>
          </p:nvPicPr>
          <p:blipFill rotWithShape="1">
            <a:blip r:embed="rId4">
              <a:alphaModFix/>
            </a:blip>
            <a:srcRect/>
            <a:stretch/>
          </p:blipFill>
          <p:spPr>
            <a:xfrm>
              <a:off x="1991787" y="3206487"/>
              <a:ext cx="2123615" cy="2123615"/>
            </a:xfrm>
            <a:prstGeom prst="rect">
              <a:avLst/>
            </a:prstGeom>
            <a:noFill/>
            <a:ln>
              <a:noFill/>
            </a:ln>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panose="02040602050305030304" pitchFamily="18" charset="0"/>
                <a:sym typeface="Calibri"/>
              </a:rPr>
              <a:t>Me at a Glance</a:t>
            </a:r>
          </a:p>
        </p:txBody>
      </p:sp>
      <p:sp>
        <p:nvSpPr>
          <p:cNvPr id="491" name="Text Placeholder 1"/>
          <p:cNvSpPr txBox="1">
            <a:spLocks noGrp="1"/>
          </p:cNvSpPr>
          <p:nvPr>
            <p:ph type="body" idx="1"/>
          </p:nvPr>
        </p:nvSpPr>
        <p:spPr>
          <a:xfrm>
            <a:off x="457200" y="1948163"/>
            <a:ext cx="4253696" cy="3830036"/>
          </a:xfrm>
          <a:prstGeom prst="rect">
            <a:avLst/>
          </a:prstGeom>
          <a:noFill/>
          <a:ln>
            <a:noFill/>
          </a:ln>
        </p:spPr>
        <p:txBody>
          <a:bodyPr wrap="square"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Arial"/>
              <a:buNone/>
            </a:pPr>
            <a:r>
              <a:rPr lang="en-US" sz="3200" b="0" i="0" u="none" strike="noStrike" cap="none" dirty="0">
                <a:solidFill>
                  <a:schemeClr val="dk1"/>
                </a:solidFill>
                <a:latin typeface="Book Antiqua" panose="02040602050305030304" pitchFamily="18" charset="0"/>
                <a:sym typeface="Calibri"/>
              </a:rPr>
              <a:t>Hunter prepares and presents a power point presentation to share with his educational team and peers.</a:t>
            </a:r>
          </a:p>
        </p:txBody>
      </p:sp>
      <p:pic>
        <p:nvPicPr>
          <p:cNvPr id="492" name="Shape 492" descr="Hunter on computer. &quot;Me at a Glance By: Hunter McGowan&quot;"/>
          <p:cNvPicPr preferRelativeResize="0"/>
          <p:nvPr/>
        </p:nvPicPr>
        <p:blipFill rotWithShape="1">
          <a:blip r:embed="rId3">
            <a:alphaModFix/>
          </a:blip>
          <a:srcRect/>
          <a:stretch/>
        </p:blipFill>
        <p:spPr>
          <a:xfrm>
            <a:off x="4794908" y="1948163"/>
            <a:ext cx="4349092" cy="3830036"/>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Identity</a:t>
            </a:r>
          </a:p>
        </p:txBody>
      </p:sp>
      <p:sp>
        <p:nvSpPr>
          <p:cNvPr id="498" name="Text Placeholder 1"/>
          <p:cNvSpPr txBox="1">
            <a:spLocks noGrp="1"/>
          </p:cNvSpPr>
          <p:nvPr>
            <p:ph type="body" idx="1"/>
          </p:nvPr>
        </p:nvSpPr>
        <p:spPr>
          <a:xfrm>
            <a:off x="590308" y="1678328"/>
            <a:ext cx="8322197" cy="4930815"/>
          </a:xfrm>
          <a:prstGeom prst="rect">
            <a:avLst/>
          </a:prstGeom>
          <a:noFill/>
          <a:ln>
            <a:noFill/>
          </a:ln>
        </p:spPr>
        <p:txBody>
          <a:bodyPr wrap="square" lIns="91425" tIns="91425" rIns="91425" bIns="91425" anchor="t" anchorCtr="0">
            <a:noAutofit/>
          </a:bodyPr>
          <a:lstStyle/>
          <a:p>
            <a:pPr marL="0" marR="0" lvl="0" indent="0" rtl="0">
              <a:lnSpc>
                <a:spcPct val="100000"/>
              </a:lnSpc>
              <a:spcBef>
                <a:spcPts val="0"/>
              </a:spcBef>
              <a:spcAft>
                <a:spcPts val="0"/>
              </a:spcAft>
              <a:buClr>
                <a:srgbClr val="888888"/>
              </a:buClr>
              <a:buSzPct val="25000"/>
              <a:buFont typeface="Arial"/>
              <a:buNone/>
            </a:pPr>
            <a:r>
              <a:rPr lang="en-US" sz="2400" b="1" i="0" u="none" strike="noStrike" cap="none" dirty="0">
                <a:solidFill>
                  <a:schemeClr val="dk1"/>
                </a:solidFill>
                <a:latin typeface="Book Antiqua"/>
                <a:ea typeface="Book Antiqua"/>
                <a:cs typeface="Book Antiqua"/>
                <a:sym typeface="Book Antiqua"/>
              </a:rPr>
              <a:t>Self</a:t>
            </a:r>
            <a:r>
              <a:rPr lang="en-US" sz="2400" b="0" i="0" u="none" strike="noStrike" cap="none" dirty="0">
                <a:solidFill>
                  <a:schemeClr val="dk1"/>
                </a:solidFill>
                <a:latin typeface="Book Antiqua"/>
                <a:ea typeface="Book Antiqua"/>
                <a:cs typeface="Book Antiqua"/>
                <a:sym typeface="Book Antiqua"/>
              </a:rPr>
              <a:t>-</a:t>
            </a:r>
            <a:r>
              <a:rPr lang="en-US" sz="2400" b="1" i="0" u="none" strike="noStrike" cap="none" dirty="0">
                <a:solidFill>
                  <a:schemeClr val="dk1"/>
                </a:solidFill>
                <a:latin typeface="Book Antiqua"/>
                <a:ea typeface="Book Antiqua"/>
                <a:cs typeface="Book Antiqua"/>
                <a:sym typeface="Book Antiqua"/>
              </a:rPr>
              <a:t>determination</a:t>
            </a:r>
            <a:r>
              <a:rPr lang="en-US" sz="2400" b="0" i="0" u="none" strike="noStrike" cap="none" dirty="0">
                <a:solidFill>
                  <a:schemeClr val="dk1"/>
                </a:solidFill>
                <a:latin typeface="Book Antiqua"/>
                <a:ea typeface="Book Antiqua"/>
                <a:cs typeface="Book Antiqua"/>
                <a:sym typeface="Book Antiqua"/>
              </a:rPr>
              <a:t> involves many attitudes and abilities including: </a:t>
            </a:r>
            <a:r>
              <a:rPr lang="en-US" sz="2400" b="1" i="0" u="none" strike="noStrike" cap="none" dirty="0">
                <a:solidFill>
                  <a:schemeClr val="dk1"/>
                </a:solidFill>
                <a:latin typeface="Book Antiqua"/>
                <a:ea typeface="Book Antiqua"/>
                <a:cs typeface="Book Antiqua"/>
                <a:sym typeface="Book Antiqua"/>
              </a:rPr>
              <a:t>self</a:t>
            </a:r>
            <a:r>
              <a:rPr lang="en-US" sz="2400" b="0" i="0" u="none" strike="noStrike" cap="none" dirty="0">
                <a:solidFill>
                  <a:schemeClr val="dk1"/>
                </a:solidFill>
                <a:latin typeface="Book Antiqua"/>
                <a:ea typeface="Book Antiqua"/>
                <a:cs typeface="Book Antiqua"/>
                <a:sym typeface="Book Antiqua"/>
              </a:rPr>
              <a:t>-awareness, assertiveness, creativity, and pride, and problem solving and </a:t>
            </a:r>
            <a:r>
              <a:rPr lang="en-US" sz="2400" b="1" i="0" u="none" strike="noStrike" cap="none" dirty="0">
                <a:solidFill>
                  <a:schemeClr val="dk1"/>
                </a:solidFill>
                <a:latin typeface="Book Antiqua"/>
                <a:ea typeface="Book Antiqua"/>
                <a:cs typeface="Book Antiqua"/>
                <a:sym typeface="Book Antiqua"/>
              </a:rPr>
              <a:t>self</a:t>
            </a:r>
            <a:r>
              <a:rPr lang="en-US" sz="2400" b="0" i="0" u="none" strike="noStrike" cap="none" dirty="0">
                <a:solidFill>
                  <a:schemeClr val="dk1"/>
                </a:solidFill>
                <a:latin typeface="Book Antiqua"/>
                <a:ea typeface="Book Antiqua"/>
                <a:cs typeface="Book Antiqua"/>
                <a:sym typeface="Book Antiqua"/>
              </a:rPr>
              <a:t>-advocacy </a:t>
            </a:r>
            <a:r>
              <a:rPr lang="en-US" sz="2400" b="1" i="0" u="none" strike="noStrike" cap="none" dirty="0">
                <a:solidFill>
                  <a:schemeClr val="dk1"/>
                </a:solidFill>
                <a:latin typeface="Book Antiqua"/>
                <a:ea typeface="Book Antiqua"/>
                <a:cs typeface="Book Antiqua"/>
                <a:sym typeface="Book Antiqua"/>
              </a:rPr>
              <a:t>skills</a:t>
            </a:r>
            <a:r>
              <a:rPr lang="en-US" sz="2400" b="0" i="0" u="none" strike="noStrike" cap="none" dirty="0">
                <a:solidFill>
                  <a:schemeClr val="dk1"/>
                </a:solidFill>
                <a:latin typeface="Book Antiqua"/>
                <a:ea typeface="Book Antiqua"/>
                <a:cs typeface="Book Antiqua"/>
                <a:sym typeface="Book Antiqua"/>
              </a:rPr>
              <a:t>. To take charge of your own life, you must be able to set goals, evaluate options, make choices and then work to achieve your goals.</a:t>
            </a:r>
          </a:p>
          <a:p>
            <a:pPr marL="0" marR="0" lvl="0" indent="0" rtl="0">
              <a:lnSpc>
                <a:spcPct val="100000"/>
              </a:lnSpc>
              <a:spcBef>
                <a:spcPts val="0"/>
              </a:spcBef>
              <a:spcAft>
                <a:spcPts val="0"/>
              </a:spcAft>
              <a:buClr>
                <a:srgbClr val="888888"/>
              </a:buClr>
              <a:buSzPct val="25000"/>
              <a:buFont typeface="Arial"/>
              <a:buNone/>
            </a:pPr>
            <a:endParaRPr sz="2400" b="0" i="0" u="none" strike="noStrike" cap="none" dirty="0">
              <a:solidFill>
                <a:schemeClr val="dk1"/>
              </a:solidFill>
              <a:latin typeface="Book Antiqua"/>
              <a:ea typeface="Book Antiqua"/>
              <a:cs typeface="Book Antiqua"/>
              <a:sym typeface="Book Antiqua"/>
            </a:endParaRPr>
          </a:p>
          <a:p>
            <a:pPr marL="0" marR="0" lvl="0" indent="0" rtl="0">
              <a:lnSpc>
                <a:spcPct val="100000"/>
              </a:lnSpc>
              <a:spcBef>
                <a:spcPts val="0"/>
              </a:spcBef>
              <a:spcAft>
                <a:spcPts val="0"/>
              </a:spcAft>
              <a:buClr>
                <a:srgbClr val="888888"/>
              </a:buClr>
              <a:buSzPct val="25000"/>
              <a:buFont typeface="Arial"/>
              <a:buNone/>
            </a:pPr>
            <a:r>
              <a:rPr lang="en-US" sz="2400" b="0" i="0" u="none" strike="noStrike" cap="none" dirty="0">
                <a:solidFill>
                  <a:schemeClr val="dk1"/>
                </a:solidFill>
                <a:latin typeface="Book Antiqua"/>
                <a:ea typeface="Book Antiqua"/>
                <a:cs typeface="Book Antiqua"/>
                <a:sym typeface="Book Antiqua"/>
              </a:rPr>
              <a:t> Students who have </a:t>
            </a:r>
            <a:r>
              <a:rPr lang="en-US" sz="2400" b="1" i="0" u="none" strike="noStrike" cap="none" dirty="0">
                <a:solidFill>
                  <a:schemeClr val="dk1"/>
                </a:solidFill>
                <a:latin typeface="Book Antiqua"/>
                <a:ea typeface="Book Antiqua"/>
                <a:cs typeface="Book Antiqua"/>
                <a:sym typeface="Book Antiqua"/>
              </a:rPr>
              <a:t>self</a:t>
            </a:r>
            <a:r>
              <a:rPr lang="en-US" sz="2400" b="0" i="0" u="none" strike="noStrike" cap="none" dirty="0">
                <a:solidFill>
                  <a:schemeClr val="dk1"/>
                </a:solidFill>
                <a:latin typeface="Book Antiqua"/>
                <a:ea typeface="Book Antiqua"/>
                <a:cs typeface="Book Antiqua"/>
                <a:sym typeface="Book Antiqua"/>
              </a:rPr>
              <a:t>-</a:t>
            </a:r>
            <a:r>
              <a:rPr lang="en-US" sz="2400" b="1" i="0" u="none" strike="noStrike" cap="none" dirty="0">
                <a:solidFill>
                  <a:schemeClr val="dk1"/>
                </a:solidFill>
                <a:latin typeface="Book Antiqua"/>
                <a:ea typeface="Book Antiqua"/>
                <a:cs typeface="Book Antiqua"/>
                <a:sym typeface="Book Antiqua"/>
              </a:rPr>
              <a:t>determination</a:t>
            </a:r>
            <a:r>
              <a:rPr lang="en-US" sz="2400" b="0" i="0" u="none" strike="noStrike" cap="none" dirty="0">
                <a:solidFill>
                  <a:schemeClr val="dk1"/>
                </a:solidFill>
                <a:latin typeface="Book Antiqua"/>
                <a:ea typeface="Book Antiqua"/>
                <a:cs typeface="Book Antiqua"/>
                <a:sym typeface="Book Antiqua"/>
              </a:rPr>
              <a:t> skills have a stronger chance of being successful in making the transition to adulthood, including employment and independence (</a:t>
            </a:r>
            <a:r>
              <a:rPr lang="en-US" sz="2400" b="0" i="0" u="none" strike="noStrike" cap="none" dirty="0" err="1">
                <a:solidFill>
                  <a:schemeClr val="dk1"/>
                </a:solidFill>
                <a:latin typeface="Book Antiqua"/>
                <a:ea typeface="Book Antiqua"/>
                <a:cs typeface="Book Antiqua"/>
                <a:sym typeface="Book Antiqua"/>
              </a:rPr>
              <a:t>Wehmeyer</a:t>
            </a:r>
            <a:r>
              <a:rPr lang="en-US" sz="2400" b="0" i="0" u="none" strike="noStrike" cap="none" dirty="0">
                <a:solidFill>
                  <a:schemeClr val="dk1"/>
                </a:solidFill>
                <a:latin typeface="Book Antiqua"/>
                <a:ea typeface="Book Antiqua"/>
                <a:cs typeface="Book Antiqua"/>
                <a:sym typeface="Book Antiqua"/>
              </a:rPr>
              <a:t> &amp; Schwartz, 1997).</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Secondary Transition Planning</a:t>
            </a:r>
          </a:p>
        </p:txBody>
      </p:sp>
      <p:sp>
        <p:nvSpPr>
          <p:cNvPr id="504" name="Text Placeholder 1"/>
          <p:cNvSpPr txBox="1">
            <a:spLocks noGrp="1"/>
          </p:cNvSpPr>
          <p:nvPr>
            <p:ph type="body" idx="1"/>
          </p:nvPr>
        </p:nvSpPr>
        <p:spPr>
          <a:xfrm>
            <a:off x="868100" y="1909823"/>
            <a:ext cx="7818699" cy="4216340"/>
          </a:xfrm>
          <a:prstGeom prst="rect">
            <a:avLst/>
          </a:prstGeom>
          <a:noFill/>
          <a:ln>
            <a:noFill/>
          </a:ln>
        </p:spPr>
        <p:txBody>
          <a:bodyPr wrap="square" lIns="91425" tIns="91425" rIns="91425" bIns="91425" anchor="t" anchorCtr="0">
            <a:noAutofit/>
          </a:bodyPr>
          <a:lstStyle/>
          <a:p>
            <a:pPr marL="419100" indent="-342900">
              <a:spcBef>
                <a:spcPts val="0"/>
              </a:spcBef>
            </a:pPr>
            <a:r>
              <a:rPr lang="en-US" sz="2800" b="0" i="0" u="none" strike="noStrike" cap="none" dirty="0">
                <a:solidFill>
                  <a:schemeClr val="dk1"/>
                </a:solidFill>
                <a:latin typeface="Book Antiqua" panose="02040602050305030304" pitchFamily="18" charset="0"/>
                <a:sym typeface="Calibri"/>
              </a:rPr>
              <a:t>Generally begins at age 14 </a:t>
            </a:r>
          </a:p>
          <a:p>
            <a:pPr marL="419100" indent="-342900">
              <a:spcBef>
                <a:spcPts val="0"/>
              </a:spcBef>
            </a:pPr>
            <a:r>
              <a:rPr lang="en-US" sz="2800" b="0" i="0" u="none" strike="noStrike" cap="none" dirty="0">
                <a:solidFill>
                  <a:schemeClr val="dk1"/>
                </a:solidFill>
                <a:latin typeface="Book Antiqua" panose="02040602050305030304" pitchFamily="18" charset="0"/>
                <a:sym typeface="Calibri"/>
              </a:rPr>
              <a:t>Transition plan is part of  IEP </a:t>
            </a:r>
          </a:p>
          <a:p>
            <a:pPr marL="419100" indent="-342900">
              <a:spcBef>
                <a:spcPts val="0"/>
              </a:spcBef>
            </a:pPr>
            <a:r>
              <a:rPr lang="en-US" sz="2800" b="0" i="0" u="none" strike="noStrike" cap="none" dirty="0">
                <a:solidFill>
                  <a:schemeClr val="dk1"/>
                </a:solidFill>
                <a:latin typeface="Book Antiqua" panose="02040602050305030304" pitchFamily="18" charset="0"/>
                <a:sym typeface="Calibri"/>
              </a:rPr>
              <a:t>Establishes goals for post graduation through career awareness exploration activities.</a:t>
            </a:r>
          </a:p>
          <a:p>
            <a:pPr marL="419100" indent="-342900">
              <a:spcBef>
                <a:spcPts val="0"/>
              </a:spcBef>
            </a:pPr>
            <a:r>
              <a:rPr lang="en-US" sz="2800" b="0" i="0" u="none" strike="noStrike" cap="none" dirty="0">
                <a:solidFill>
                  <a:schemeClr val="dk1"/>
                </a:solidFill>
                <a:latin typeface="Book Antiqua" panose="02040602050305030304" pitchFamily="18" charset="0"/>
                <a:sym typeface="Calibri"/>
              </a:rPr>
              <a:t>Based on student's needs, strengths, skills, and interests.</a:t>
            </a:r>
          </a:p>
          <a:p>
            <a:pPr marL="419100" indent="-342900">
              <a:spcBef>
                <a:spcPts val="0"/>
              </a:spcBef>
            </a:pPr>
            <a:r>
              <a:rPr lang="en-US" sz="2800" b="0" i="0" u="none" strike="noStrike" cap="none" dirty="0">
                <a:solidFill>
                  <a:schemeClr val="dk1"/>
                </a:solidFill>
                <a:latin typeface="Book Antiqua" panose="02040602050305030304" pitchFamily="18" charset="0"/>
                <a:sym typeface="Calibri"/>
              </a:rPr>
              <a:t>Involves student and individuals directly involved in helping them prepare to enter a post-school environment.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Transition to Adulthood (18+)</a:t>
            </a:r>
          </a:p>
        </p:txBody>
      </p:sp>
      <p:sp>
        <p:nvSpPr>
          <p:cNvPr id="510" name="Text Placeholder 1"/>
          <p:cNvSpPr txBox="1">
            <a:spLocks noGrp="1"/>
          </p:cNvSpPr>
          <p:nvPr>
            <p:ph type="body" idx="1"/>
          </p:nvPr>
        </p:nvSpPr>
        <p:spPr>
          <a:xfrm>
            <a:off x="902825" y="1886673"/>
            <a:ext cx="7783975" cy="4456254"/>
          </a:xfrm>
          <a:prstGeom prst="rect">
            <a:avLst/>
          </a:prstGeom>
          <a:noFill/>
          <a:ln>
            <a:noFill/>
          </a:ln>
        </p:spPr>
        <p:txBody>
          <a:bodyPr wrap="square" lIns="91425" tIns="91425" rIns="91425" bIns="91425" anchor="t" anchorCtr="0">
            <a:noAutofit/>
          </a:bodyPr>
          <a:lstStyle/>
          <a:p>
            <a:pPr marL="0" marR="0" lvl="0" indent="0" algn="l" rtl="0">
              <a:lnSpc>
                <a:spcPct val="129500"/>
              </a:lnSpc>
              <a:spcBef>
                <a:spcPts val="0"/>
              </a:spcBef>
              <a:spcAft>
                <a:spcPts val="0"/>
              </a:spcAft>
              <a:buClr>
                <a:schemeClr val="dk1"/>
              </a:buClr>
              <a:buSzPct val="25000"/>
              <a:buFont typeface="Arial"/>
              <a:buNone/>
            </a:pPr>
            <a:r>
              <a:rPr lang="en-US" sz="2200" b="1" i="0" u="none" strike="noStrike" cap="none" dirty="0">
                <a:solidFill>
                  <a:srgbClr val="333333"/>
                </a:solidFill>
                <a:latin typeface="Book Antiqua"/>
                <a:ea typeface="Book Antiqua"/>
                <a:cs typeface="Book Antiqua"/>
                <a:sym typeface="Book Antiqua"/>
              </a:rPr>
              <a:t>Postsecondary Education:  </a:t>
            </a:r>
            <a:r>
              <a:rPr lang="en-US" sz="2200" b="0" i="0" u="none" strike="noStrike" cap="none" dirty="0">
                <a:solidFill>
                  <a:srgbClr val="333333"/>
                </a:solidFill>
                <a:latin typeface="Book Antiqua"/>
                <a:ea typeface="Book Antiqua"/>
                <a:cs typeface="Book Antiqua"/>
                <a:sym typeface="Book Antiqua"/>
              </a:rPr>
              <a:t>Many high school students with disabilities, including those with deaf-blindness, continue their education in post-secondary schools including vocational and career schools, 2 and 4 year colleges, and universities. While a free and appropriate public education (FAPE) is guaranteed through the Individuals with Disabilities Education Act (IDEA), once a student graduates from high school public funding is not guaranteed. Some students may be eligible for support from vocational rehabilitation agencies</a:t>
            </a:r>
            <a:r>
              <a:rPr lang="en-US" sz="2200" b="0" i="0" u="none" strike="noStrike" cap="none" dirty="0" smtClean="0">
                <a:solidFill>
                  <a:srgbClr val="333333"/>
                </a:solidFill>
                <a:latin typeface="Book Antiqua"/>
                <a:ea typeface="Book Antiqua"/>
                <a:cs typeface="Book Antiqua"/>
                <a:sym typeface="Book Antiqua"/>
              </a:rPr>
              <a:t>.</a:t>
            </a:r>
            <a:endParaRPr lang="en-US" sz="2200" b="0" i="0" u="none" strike="noStrike" cap="none" dirty="0">
              <a:solidFill>
                <a:srgbClr val="333333"/>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800" b="0" i="0" u="none" strike="noStrike" cap="none" dirty="0">
                <a:solidFill>
                  <a:schemeClr val="dk1"/>
                </a:solidFill>
                <a:latin typeface="Book Antiqua"/>
                <a:ea typeface="Book Antiqua"/>
                <a:cs typeface="Book Antiqua"/>
                <a:sym typeface="Book Antiqua"/>
              </a:rPr>
              <a:t>Adult Services</a:t>
            </a:r>
          </a:p>
        </p:txBody>
      </p:sp>
      <p:sp>
        <p:nvSpPr>
          <p:cNvPr id="516" name="Text Placeholder 1"/>
          <p:cNvSpPr txBox="1">
            <a:spLocks noGrp="1"/>
          </p:cNvSpPr>
          <p:nvPr>
            <p:ph type="body" idx="1"/>
          </p:nvPr>
        </p:nvSpPr>
        <p:spPr>
          <a:xfrm>
            <a:off x="587829" y="1681843"/>
            <a:ext cx="8327571" cy="4980214"/>
          </a:xfrm>
          <a:prstGeom prst="rect">
            <a:avLst/>
          </a:prstGeom>
          <a:noFill/>
          <a:ln>
            <a:noFill/>
          </a:ln>
        </p:spPr>
        <p:txBody>
          <a:bodyPr wrap="square" lIns="91425" tIns="91425" rIns="91425" bIns="91425" anchor="t" anchorCtr="0">
            <a:noAutofit/>
          </a:bodyPr>
          <a:lstStyle/>
          <a:p>
            <a:pPr marL="495300" indent="-457200">
              <a:spcBef>
                <a:spcPts val="600"/>
              </a:spcBef>
              <a:buClr>
                <a:srgbClr val="000000"/>
              </a:buClr>
            </a:pPr>
            <a:r>
              <a:rPr lang="en-US" b="0" i="0" strike="noStrike" cap="none" dirty="0">
                <a:solidFill>
                  <a:schemeClr val="tx1"/>
                </a:solidFill>
                <a:latin typeface="Book Antiqua"/>
                <a:ea typeface="Book Antiqua"/>
                <a:cs typeface="Book Antiqua"/>
                <a:sym typeface="Book Antiqua"/>
              </a:rPr>
              <a:t>Eligibility not Entitlement </a:t>
            </a:r>
          </a:p>
          <a:p>
            <a:pPr marL="495300" indent="-457200">
              <a:spcBef>
                <a:spcPts val="600"/>
              </a:spcBef>
              <a:buClr>
                <a:srgbClr val="000000"/>
              </a:buClr>
            </a:pPr>
            <a:r>
              <a:rPr lang="en-US" b="0" i="0" strike="noStrike" cap="none" dirty="0">
                <a:solidFill>
                  <a:schemeClr val="tx1"/>
                </a:solidFill>
                <a:latin typeface="Book Antiqua"/>
                <a:ea typeface="Book Antiqua"/>
                <a:cs typeface="Book Antiqua"/>
                <a:sym typeface="Book Antiqua"/>
              </a:rPr>
              <a:t>Commission for the </a:t>
            </a:r>
            <a:r>
              <a:rPr lang="en-US" b="0" i="0" strike="noStrike" cap="none" dirty="0" smtClean="0">
                <a:solidFill>
                  <a:schemeClr val="tx1"/>
                </a:solidFill>
                <a:latin typeface="Book Antiqua"/>
                <a:ea typeface="Book Antiqua"/>
                <a:cs typeface="Book Antiqua"/>
                <a:sym typeface="Book Antiqua"/>
              </a:rPr>
              <a:t>Blind</a:t>
            </a:r>
            <a:endParaRPr lang="en-US" b="0" i="0" strike="noStrike" cap="none" dirty="0" smtClean="0">
              <a:solidFill>
                <a:schemeClr val="tx1"/>
              </a:solidFill>
              <a:latin typeface="Book Antiqua"/>
              <a:ea typeface="Book Antiqua"/>
              <a:cs typeface="Book Antiqua"/>
              <a:sym typeface="Book Antiqua"/>
              <a:hlinkClick r:id="rId3"/>
            </a:endParaRPr>
          </a:p>
          <a:p>
            <a:pPr marL="895350" lvl="1" indent="-457200">
              <a:spcBef>
                <a:spcPts val="0"/>
              </a:spcBef>
              <a:buClr>
                <a:srgbClr val="000000"/>
              </a:buClr>
            </a:pPr>
            <a:r>
              <a:rPr lang="en-US" sz="2400" u="sng" dirty="0">
                <a:solidFill>
                  <a:schemeClr val="hlink"/>
                </a:solidFill>
                <a:latin typeface="Book Antiqua"/>
                <a:ea typeface="Book Antiqua"/>
                <a:cs typeface="Book Antiqua"/>
                <a:sym typeface="Book Antiqua"/>
                <a:hlinkClick r:id="rId3"/>
              </a:rPr>
              <a:t>http://ncsab.org/List/StateDirectors</a:t>
            </a:r>
            <a:endParaRPr lang="en-US" sz="2400" b="0" i="0" u="sng" strike="noStrike" cap="none" dirty="0">
              <a:solidFill>
                <a:schemeClr val="hlink"/>
              </a:solidFill>
              <a:latin typeface="Book Antiqua"/>
              <a:ea typeface="Book Antiqua"/>
              <a:cs typeface="Book Antiqua"/>
              <a:sym typeface="Book Antiqua"/>
              <a:hlinkClick r:id="rId3"/>
            </a:endParaRPr>
          </a:p>
          <a:p>
            <a:pPr marL="495300" indent="-457200">
              <a:spcBef>
                <a:spcPts val="600"/>
              </a:spcBef>
              <a:buClr>
                <a:srgbClr val="000000"/>
              </a:buClr>
            </a:pPr>
            <a:r>
              <a:rPr lang="en-US" b="0" i="0" u="none" strike="noStrike" cap="none" dirty="0">
                <a:solidFill>
                  <a:schemeClr val="dk1"/>
                </a:solidFill>
                <a:latin typeface="Book Antiqua"/>
                <a:ea typeface="Book Antiqua"/>
                <a:cs typeface="Book Antiqua"/>
                <a:sym typeface="Book Antiqua"/>
              </a:rPr>
              <a:t>Gallaudet/NTID/CSUN or any college with supports for individual</a:t>
            </a:r>
          </a:p>
          <a:p>
            <a:pPr marL="495300" indent="-457200">
              <a:spcBef>
                <a:spcPts val="600"/>
              </a:spcBef>
              <a:buClr>
                <a:srgbClr val="000000"/>
              </a:buClr>
            </a:pPr>
            <a:r>
              <a:rPr lang="en-US" b="0" i="0" strike="noStrike" cap="none" dirty="0">
                <a:solidFill>
                  <a:schemeClr val="tx1"/>
                </a:solidFill>
                <a:latin typeface="Book Antiqua"/>
                <a:ea typeface="Book Antiqua"/>
                <a:cs typeface="Book Antiqua"/>
                <a:sym typeface="Book Antiqua"/>
              </a:rPr>
              <a:t>Department of Vocational </a:t>
            </a:r>
            <a:r>
              <a:rPr lang="en-US" b="0" i="0" strike="noStrike" cap="none" dirty="0" smtClean="0">
                <a:solidFill>
                  <a:schemeClr val="tx1"/>
                </a:solidFill>
                <a:latin typeface="Book Antiqua"/>
                <a:ea typeface="Book Antiqua"/>
                <a:cs typeface="Book Antiqua"/>
                <a:sym typeface="Book Antiqua"/>
              </a:rPr>
              <a:t>Rehabilitation</a:t>
            </a:r>
          </a:p>
          <a:p>
            <a:pPr marL="895350" lvl="1" indent="-457200">
              <a:spcBef>
                <a:spcPts val="0"/>
              </a:spcBef>
              <a:buClr>
                <a:srgbClr val="000000"/>
              </a:buClr>
            </a:pPr>
            <a:r>
              <a:rPr lang="en-US" sz="2400" u="sng" dirty="0">
                <a:solidFill>
                  <a:schemeClr val="hlink"/>
                </a:solidFill>
                <a:latin typeface="Book Antiqua"/>
                <a:ea typeface="Book Antiqua"/>
                <a:cs typeface="Book Antiqua"/>
                <a:sym typeface="Book Antiqua"/>
                <a:hlinkClick r:id="rId4"/>
              </a:rPr>
              <a:t>https://www.csavr.org/state-vr-directors</a:t>
            </a:r>
            <a:endParaRPr lang="en-US" sz="2400" b="0" i="0" u="sng" strike="noStrike" cap="none" dirty="0">
              <a:solidFill>
                <a:schemeClr val="hlink"/>
              </a:solidFill>
              <a:latin typeface="Book Antiqua"/>
              <a:ea typeface="Book Antiqua"/>
              <a:cs typeface="Book Antiqua"/>
              <a:sym typeface="Book Antiqua"/>
              <a:hlinkClick r:id="rId4"/>
            </a:endParaRPr>
          </a:p>
          <a:p>
            <a:pPr marL="495300" indent="-457200">
              <a:spcBef>
                <a:spcPts val="600"/>
              </a:spcBef>
              <a:buClr>
                <a:srgbClr val="000000"/>
              </a:buClr>
            </a:pPr>
            <a:r>
              <a:rPr lang="en-US" b="0" i="0" u="none" strike="noStrike" cap="none" dirty="0">
                <a:solidFill>
                  <a:srgbClr val="000000"/>
                </a:solidFill>
                <a:latin typeface="Book Antiqua"/>
                <a:ea typeface="Book Antiqua"/>
                <a:cs typeface="Book Antiqua"/>
                <a:sym typeface="Book Antiqua"/>
              </a:rPr>
              <a:t>HKNC Reps, Registry, Trainings</a:t>
            </a:r>
          </a:p>
          <a:p>
            <a:pPr marL="495300" indent="-457200">
              <a:spcBef>
                <a:spcPts val="600"/>
              </a:spcBef>
              <a:buClr>
                <a:srgbClr val="000000"/>
              </a:buClr>
            </a:pPr>
            <a:r>
              <a:rPr lang="en-US" b="0" i="0" u="none" strike="noStrike" cap="none" dirty="0">
                <a:solidFill>
                  <a:srgbClr val="000000"/>
                </a:solidFill>
                <a:latin typeface="Book Antiqua"/>
                <a:ea typeface="Book Antiqua"/>
                <a:cs typeface="Book Antiqua"/>
                <a:sym typeface="Book Antiqua"/>
              </a:rPr>
              <a:t>SSP services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6000" b="0" i="0" u="none" strike="noStrike" cap="none" dirty="0">
                <a:solidFill>
                  <a:schemeClr val="dk1"/>
                </a:solidFill>
                <a:latin typeface="Book Antiqua"/>
                <a:ea typeface="Book Antiqua"/>
                <a:cs typeface="Book Antiqua"/>
                <a:sym typeface="Book Antiqua"/>
              </a:rPr>
              <a:t>It’s the climb</a:t>
            </a:r>
          </a:p>
        </p:txBody>
      </p:sp>
      <p:sp>
        <p:nvSpPr>
          <p:cNvPr id="522" name="Text Placeholder 1"/>
          <p:cNvSpPr txBox="1">
            <a:spLocks noGrp="1"/>
          </p:cNvSpPr>
          <p:nvPr>
            <p:ph type="body" idx="1"/>
          </p:nvPr>
        </p:nvSpPr>
        <p:spPr>
          <a:xfrm>
            <a:off x="1331088" y="2743199"/>
            <a:ext cx="7014259" cy="3105171"/>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4000" b="0" i="0" u="none" strike="noStrike" cap="none" dirty="0">
                <a:solidFill>
                  <a:srgbClr val="000000"/>
                </a:solidFill>
                <a:latin typeface="Book Antiqua"/>
                <a:ea typeface="Book Antiqua"/>
                <a:cs typeface="Book Antiqua"/>
                <a:sym typeface="Book Antiqua"/>
              </a:rPr>
              <a:t>“Alone we can do so little, together we can do so much”- Helen Keller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Usher Syndrome Fun Facts</a:t>
            </a:r>
          </a:p>
        </p:txBody>
      </p:sp>
      <p:sp>
        <p:nvSpPr>
          <p:cNvPr id="3" name="Text Placeholder 1"/>
          <p:cNvSpPr>
            <a:spLocks noGrp="1"/>
          </p:cNvSpPr>
          <p:nvPr>
            <p:ph type="body" idx="1"/>
          </p:nvPr>
        </p:nvSpPr>
        <p:spPr>
          <a:xfrm>
            <a:off x="902825" y="1886673"/>
            <a:ext cx="7783975" cy="3880674"/>
          </a:xfrm>
        </p:spPr>
        <p:txBody>
          <a:bodyPr/>
          <a:lstStyle/>
          <a:p>
            <a:pPr marL="457200" lvl="0" indent="-457200">
              <a:lnSpc>
                <a:spcPct val="90000"/>
              </a:lnSpc>
              <a:spcBef>
                <a:spcPts val="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Most </a:t>
            </a:r>
            <a:r>
              <a:rPr lang="en-US" sz="3600" dirty="0">
                <a:solidFill>
                  <a:srgbClr val="000000"/>
                </a:solidFill>
                <a:latin typeface="Book Antiqua"/>
                <a:ea typeface="Book Antiqua"/>
                <a:cs typeface="Book Antiqua"/>
                <a:sym typeface="Book Antiqua"/>
              </a:rPr>
              <a:t>common genetic cause of </a:t>
            </a:r>
            <a:r>
              <a:rPr lang="en-US" sz="3600" dirty="0" smtClean="0">
                <a:solidFill>
                  <a:srgbClr val="000000"/>
                </a:solidFill>
                <a:latin typeface="Book Antiqua"/>
                <a:ea typeface="Book Antiqua"/>
                <a:cs typeface="Book Antiqua"/>
                <a:sym typeface="Book Antiqua"/>
              </a:rPr>
              <a:t>combined vision </a:t>
            </a:r>
            <a:r>
              <a:rPr lang="en-US" sz="3600" dirty="0">
                <a:solidFill>
                  <a:srgbClr val="000000"/>
                </a:solidFill>
                <a:latin typeface="Book Antiqua"/>
                <a:ea typeface="Book Antiqua"/>
                <a:cs typeface="Book Antiqua"/>
                <a:sym typeface="Book Antiqua"/>
              </a:rPr>
              <a:t>and hearing loss</a:t>
            </a:r>
          </a:p>
          <a:p>
            <a:pPr marL="457200" lvl="0" indent="-457200">
              <a:lnSpc>
                <a:spcPct val="90000"/>
              </a:lnSpc>
              <a:spcBef>
                <a:spcPts val="10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Recessive</a:t>
            </a:r>
            <a:r>
              <a:rPr lang="en-US" sz="3600" dirty="0">
                <a:solidFill>
                  <a:srgbClr val="000000"/>
                </a:solidFill>
                <a:latin typeface="Book Antiqua"/>
                <a:ea typeface="Book Antiqua"/>
                <a:cs typeface="Book Antiqua"/>
                <a:sym typeface="Book Antiqua"/>
              </a:rPr>
              <a:t>; affects males and females</a:t>
            </a:r>
          </a:p>
          <a:p>
            <a:pPr marL="457200" lvl="0" indent="-457200">
              <a:lnSpc>
                <a:spcPct val="90000"/>
              </a:lnSpc>
              <a:spcBef>
                <a:spcPts val="10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Types </a:t>
            </a:r>
            <a:r>
              <a:rPr lang="en-US" sz="3600" dirty="0">
                <a:solidFill>
                  <a:srgbClr val="000000"/>
                </a:solidFill>
                <a:latin typeface="Book Antiqua"/>
                <a:ea typeface="Book Antiqua"/>
                <a:cs typeface="Book Antiqua"/>
                <a:sym typeface="Book Antiqua"/>
              </a:rPr>
              <a:t>1, 2 and 3 and 14 subtypes</a:t>
            </a:r>
          </a:p>
          <a:p>
            <a:pPr marL="457200" lvl="0" indent="-457200">
              <a:lnSpc>
                <a:spcPct val="90000"/>
              </a:lnSpc>
              <a:spcBef>
                <a:spcPts val="1000"/>
              </a:spcBef>
              <a:buFont typeface="Arial" panose="020B0604020202020204" pitchFamily="34" charset="0"/>
              <a:buChar char="•"/>
            </a:pPr>
            <a:r>
              <a:rPr lang="en-US" sz="3600" dirty="0">
                <a:solidFill>
                  <a:srgbClr val="000000"/>
                </a:solidFill>
                <a:latin typeface="Book Antiqua"/>
                <a:ea typeface="Book Antiqua"/>
                <a:cs typeface="Book Antiqua"/>
                <a:sym typeface="Book Antiqua"/>
              </a:rPr>
              <a:t>Hereditary Hearing Loss </a:t>
            </a:r>
            <a:r>
              <a:rPr lang="en-US" sz="3600" dirty="0" smtClean="0">
                <a:solidFill>
                  <a:srgbClr val="000000"/>
                </a:solidFill>
                <a:latin typeface="Book Antiqua"/>
                <a:ea typeface="Book Antiqua"/>
                <a:cs typeface="Book Antiqua"/>
                <a:sym typeface="Book Antiqua"/>
              </a:rPr>
              <a:t>website</a:t>
            </a:r>
            <a:endParaRPr lang="en-US" sz="36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dirty="0">
                <a:solidFill>
                  <a:schemeClr val="dk1"/>
                </a:solidFill>
                <a:latin typeface="Book Antiqua"/>
                <a:ea typeface="Book Antiqua"/>
                <a:cs typeface="Book Antiqua"/>
                <a:sym typeface="Book Antiqua"/>
              </a:rPr>
              <a:t>Links &amp; </a:t>
            </a:r>
            <a:r>
              <a:rPr lang="en-US" sz="4000" b="0" i="0" u="none" strike="noStrike" cap="none" dirty="0" smtClean="0">
                <a:solidFill>
                  <a:schemeClr val="dk1"/>
                </a:solidFill>
                <a:latin typeface="Book Antiqua"/>
                <a:ea typeface="Book Antiqua"/>
                <a:cs typeface="Book Antiqua"/>
                <a:sym typeface="Book Antiqua"/>
              </a:rPr>
              <a:t>Resources</a:t>
            </a:r>
            <a:r>
              <a:rPr lang="en-US" sz="4000" b="0" i="0" u="none" strike="noStrike" cap="none" baseline="0" dirty="0" smtClean="0">
                <a:solidFill>
                  <a:schemeClr val="dk1"/>
                </a:solidFill>
                <a:latin typeface="Book Antiqua"/>
                <a:ea typeface="Book Antiqua"/>
                <a:cs typeface="Book Antiqua"/>
                <a:sym typeface="Book Antiqua"/>
              </a:rPr>
              <a:t> </a:t>
            </a:r>
            <a:r>
              <a:rPr lang="en-US" sz="4000" b="0" i="0" u="none" strike="noStrike" cap="none" dirty="0" smtClean="0">
                <a:solidFill>
                  <a:schemeClr val="dk1"/>
                </a:solidFill>
                <a:latin typeface="Book Antiqua"/>
                <a:ea typeface="Book Antiqua"/>
                <a:cs typeface="Book Antiqua"/>
                <a:sym typeface="Book Antiqua"/>
              </a:rPr>
              <a:t>Usher </a:t>
            </a:r>
            <a:r>
              <a:rPr lang="en-US" sz="4000" b="0" i="0" u="none" strike="noStrike" cap="none" dirty="0">
                <a:solidFill>
                  <a:schemeClr val="dk1"/>
                </a:solidFill>
                <a:latin typeface="Book Antiqua"/>
                <a:ea typeface="Book Antiqua"/>
                <a:cs typeface="Book Antiqua"/>
                <a:sym typeface="Book Antiqua"/>
              </a:rPr>
              <a:t>Syndrome Coalition</a:t>
            </a:r>
          </a:p>
        </p:txBody>
      </p:sp>
      <p:sp>
        <p:nvSpPr>
          <p:cNvPr id="528" name="Text Placeholder 1"/>
          <p:cNvSpPr txBox="1">
            <a:spLocks noGrp="1"/>
          </p:cNvSpPr>
          <p:nvPr>
            <p:ph type="body" idx="1"/>
          </p:nvPr>
        </p:nvSpPr>
        <p:spPr>
          <a:xfrm>
            <a:off x="457200" y="1417638"/>
            <a:ext cx="8572500" cy="5260748"/>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2800" b="0" i="0" u="none" strike="noStrike" cap="none" dirty="0">
                <a:solidFill>
                  <a:srgbClr val="000000"/>
                </a:solidFill>
                <a:latin typeface="Book Antiqua"/>
                <a:ea typeface="Book Antiqua"/>
                <a:cs typeface="Book Antiqua"/>
                <a:sym typeface="Book Antiqua"/>
              </a:rPr>
              <a:t>Website: </a:t>
            </a:r>
            <a:r>
              <a:rPr lang="en-US" sz="2800" b="0" i="0" u="sng" strike="noStrike" cap="none" dirty="0">
                <a:solidFill>
                  <a:schemeClr val="hlink"/>
                </a:solidFill>
                <a:latin typeface="Book Antiqua"/>
                <a:ea typeface="Book Antiqua"/>
                <a:cs typeface="Book Antiqua"/>
                <a:sym typeface="Book Antiqua"/>
                <a:hlinkClick r:id="rId3"/>
              </a:rPr>
              <a:t>www.usher-syndrome.org</a:t>
            </a:r>
            <a:r>
              <a:rPr lang="en-US" sz="2800" b="0" i="0" u="none" strike="noStrike" cap="none" dirty="0">
                <a:solidFill>
                  <a:srgbClr val="0000FF"/>
                </a:solidFill>
                <a:latin typeface="Book Antiqua"/>
                <a:ea typeface="Book Antiqua"/>
                <a:cs typeface="Book Antiqua"/>
                <a:sym typeface="Book Antiqua"/>
              </a:rPr>
              <a:t> </a:t>
            </a:r>
            <a:r>
              <a:rPr lang="en-US" sz="2800" b="0" i="0" u="none" strike="noStrike" cap="none" dirty="0">
                <a:solidFill>
                  <a:srgbClr val="000000"/>
                </a:solidFill>
                <a:latin typeface="Book Antiqua"/>
                <a:ea typeface="Book Antiqua"/>
                <a:cs typeface="Book Antiqua"/>
                <a:sym typeface="Book Antiqua"/>
              </a:rPr>
              <a:t>  </a:t>
            </a:r>
          </a:p>
          <a:p>
            <a:pPr marL="0" lvl="0" indent="0" algn="ctr">
              <a:spcBef>
                <a:spcPts val="1000"/>
              </a:spcBef>
              <a:buClr>
                <a:srgbClr val="888888"/>
              </a:buClr>
              <a:buSzPct val="25000"/>
              <a:buNone/>
            </a:pPr>
            <a:r>
              <a:rPr lang="en-US" sz="2400" b="0" i="0" strike="noStrike" cap="none" dirty="0">
                <a:solidFill>
                  <a:schemeClr val="tx1"/>
                </a:solidFill>
                <a:latin typeface="Book Antiqua"/>
                <a:ea typeface="Book Antiqua"/>
                <a:cs typeface="Book Antiqua"/>
                <a:sym typeface="Book Antiqua"/>
              </a:rPr>
              <a:t>USH Trust </a:t>
            </a:r>
            <a:r>
              <a:rPr lang="en-US" sz="2400" b="0" i="0" strike="noStrike" cap="none" dirty="0" smtClean="0">
                <a:solidFill>
                  <a:schemeClr val="tx1"/>
                </a:solidFill>
                <a:latin typeface="Book Antiqua"/>
                <a:ea typeface="Book Antiqua"/>
                <a:cs typeface="Book Antiqua"/>
                <a:sym typeface="Book Antiqua"/>
              </a:rPr>
              <a:t>Registry</a:t>
            </a:r>
            <a:r>
              <a:rPr lang="en-US" sz="2400" dirty="0">
                <a:solidFill>
                  <a:schemeClr val="tx1"/>
                </a:solidFill>
                <a:latin typeface="Book Antiqua"/>
                <a:ea typeface="Book Antiqua"/>
                <a:cs typeface="Book Antiqua"/>
                <a:sym typeface="Book Antiqua"/>
              </a:rPr>
              <a:t>: </a:t>
            </a:r>
            <a:endParaRPr lang="en-US" sz="2400" dirty="0" smtClean="0">
              <a:solidFill>
                <a:schemeClr val="tx1"/>
              </a:solidFill>
              <a:latin typeface="Book Antiqua"/>
              <a:ea typeface="Book Antiqua"/>
              <a:cs typeface="Book Antiqua"/>
              <a:sym typeface="Book Antiqua"/>
            </a:endParaRPr>
          </a:p>
          <a:p>
            <a:pPr marL="0" lvl="0" indent="0" algn="ctr">
              <a:spcBef>
                <a:spcPts val="0"/>
              </a:spcBef>
              <a:buClr>
                <a:srgbClr val="888888"/>
              </a:buClr>
              <a:buSzPct val="25000"/>
              <a:buNone/>
            </a:pPr>
            <a:r>
              <a:rPr lang="en-US" sz="1800" u="sng" dirty="0" smtClean="0">
                <a:solidFill>
                  <a:schemeClr val="hlink"/>
                </a:solidFill>
                <a:latin typeface="Book Antiqua"/>
                <a:ea typeface="Book Antiqua"/>
                <a:cs typeface="Book Antiqua"/>
                <a:sym typeface="Book Antiqua"/>
                <a:hlinkClick r:id="rId4"/>
              </a:rPr>
              <a:t>http</a:t>
            </a:r>
            <a:r>
              <a:rPr lang="en-US" sz="1800" u="sng" dirty="0">
                <a:solidFill>
                  <a:schemeClr val="hlink"/>
                </a:solidFill>
                <a:latin typeface="Book Antiqua"/>
                <a:ea typeface="Book Antiqua"/>
                <a:cs typeface="Book Antiqua"/>
                <a:sym typeface="Book Antiqua"/>
                <a:hlinkClick r:id="rId4"/>
              </a:rPr>
              <a:t>://</a:t>
            </a:r>
            <a:r>
              <a:rPr lang="en-US" sz="1800" u="sng" dirty="0" smtClean="0">
                <a:solidFill>
                  <a:schemeClr val="hlink"/>
                </a:solidFill>
                <a:latin typeface="Book Antiqua"/>
                <a:ea typeface="Book Antiqua"/>
                <a:cs typeface="Book Antiqua"/>
                <a:sym typeface="Book Antiqua"/>
                <a:hlinkClick r:id="rId4"/>
              </a:rPr>
              <a:t>www.usher-registry.org</a:t>
            </a:r>
            <a:endParaRPr lang="en-US" sz="1800" u="sng" dirty="0">
              <a:solidFill>
                <a:schemeClr val="hlink"/>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400" b="0" i="0" strike="noStrike" cap="none" dirty="0" smtClean="0">
                <a:solidFill>
                  <a:schemeClr val="tx1"/>
                </a:solidFill>
                <a:latin typeface="Book Antiqua"/>
                <a:ea typeface="Book Antiqua"/>
                <a:cs typeface="Book Antiqua"/>
                <a:sym typeface="Book Antiqua"/>
              </a:rPr>
              <a:t>USH </a:t>
            </a:r>
            <a:r>
              <a:rPr lang="en-US" sz="2400" b="0" i="0" strike="noStrike" cap="none" dirty="0">
                <a:solidFill>
                  <a:schemeClr val="tx1"/>
                </a:solidFill>
                <a:latin typeface="Book Antiqua"/>
                <a:ea typeface="Book Antiqua"/>
                <a:cs typeface="Book Antiqua"/>
                <a:sym typeface="Book Antiqua"/>
              </a:rPr>
              <a:t>Blue </a:t>
            </a:r>
            <a:r>
              <a:rPr lang="en-US" sz="2400" b="0" i="0" strike="noStrike" cap="none" dirty="0" smtClean="0">
                <a:solidFill>
                  <a:schemeClr val="tx1"/>
                </a:solidFill>
                <a:latin typeface="Book Antiqua"/>
                <a:ea typeface="Book Antiqua"/>
                <a:cs typeface="Book Antiqua"/>
                <a:sym typeface="Book Antiqua"/>
              </a:rPr>
              <a:t>Book</a:t>
            </a:r>
            <a:r>
              <a:rPr lang="en-US" sz="2400" dirty="0">
                <a:solidFill>
                  <a:schemeClr val="tx1"/>
                </a:solidFill>
                <a:latin typeface="Book Antiqua"/>
                <a:ea typeface="Book Antiqua"/>
                <a:cs typeface="Book Antiqua"/>
                <a:sym typeface="Book Antiqua"/>
              </a:rPr>
              <a:t>: </a:t>
            </a:r>
            <a:endParaRPr lang="en-US" sz="2400" dirty="0" smtClean="0">
              <a:solidFill>
                <a:schemeClr val="tx1"/>
              </a:solidFill>
              <a:latin typeface="Book Antiqua"/>
              <a:ea typeface="Book Antiqua"/>
              <a:cs typeface="Book Antiqua"/>
              <a:sym typeface="Book Antiqua"/>
            </a:endParaRPr>
          </a:p>
          <a:p>
            <a:pPr marL="0" lvl="0" indent="0" algn="ctr">
              <a:spcBef>
                <a:spcPts val="0"/>
              </a:spcBef>
              <a:buClr>
                <a:srgbClr val="888888"/>
              </a:buClr>
              <a:buSzPct val="25000"/>
              <a:buNone/>
            </a:pPr>
            <a:r>
              <a:rPr lang="en-US" sz="1800" u="sng" dirty="0" smtClean="0">
                <a:solidFill>
                  <a:schemeClr val="hlink"/>
                </a:solidFill>
                <a:latin typeface="Book Antiqua"/>
                <a:ea typeface="Book Antiqua"/>
                <a:cs typeface="Book Antiqua"/>
                <a:sym typeface="Book Antiqua"/>
                <a:hlinkClick r:id="rId5"/>
              </a:rPr>
              <a:t>https</a:t>
            </a:r>
            <a:r>
              <a:rPr lang="en-US" sz="1800" u="sng" dirty="0">
                <a:solidFill>
                  <a:schemeClr val="hlink"/>
                </a:solidFill>
                <a:latin typeface="Book Antiqua"/>
                <a:ea typeface="Book Antiqua"/>
                <a:cs typeface="Book Antiqua"/>
                <a:sym typeface="Book Antiqua"/>
                <a:hlinkClick r:id="rId5"/>
              </a:rPr>
              <a:t>://</a:t>
            </a:r>
            <a:r>
              <a:rPr lang="en-US" sz="1800" u="sng" dirty="0" smtClean="0">
                <a:solidFill>
                  <a:schemeClr val="hlink"/>
                </a:solidFill>
                <a:latin typeface="Book Antiqua"/>
                <a:ea typeface="Book Antiqua"/>
                <a:cs typeface="Book Antiqua"/>
                <a:sym typeface="Book Antiqua"/>
                <a:hlinkClick r:id="rId5"/>
              </a:rPr>
              <a:t>www.usher-syndrome.org/our-story/join-the-ush-blue-book.html</a:t>
            </a:r>
            <a:endParaRPr lang="en-US" sz="1800" u="sng" dirty="0">
              <a:solidFill>
                <a:schemeClr val="hlink"/>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400" b="0" i="0" strike="noStrike" cap="none" dirty="0" smtClean="0">
                <a:solidFill>
                  <a:schemeClr val="tx1"/>
                </a:solidFill>
                <a:latin typeface="Book Antiqua"/>
                <a:ea typeface="Book Antiqua"/>
                <a:cs typeface="Book Antiqua"/>
                <a:sym typeface="Book Antiqua"/>
              </a:rPr>
              <a:t>USH </a:t>
            </a:r>
            <a:r>
              <a:rPr lang="en-US" sz="2400" dirty="0">
                <a:solidFill>
                  <a:schemeClr val="tx1"/>
                </a:solidFill>
                <a:latin typeface="Book Antiqua"/>
                <a:ea typeface="Book Antiqua"/>
                <a:cs typeface="Book Antiqua"/>
                <a:sym typeface="Book Antiqua"/>
              </a:rPr>
              <a:t>Blog: </a:t>
            </a:r>
            <a:endParaRPr lang="en-US" sz="2400" dirty="0" smtClean="0">
              <a:solidFill>
                <a:schemeClr val="tx1"/>
              </a:solidFill>
              <a:latin typeface="Book Antiqua"/>
              <a:ea typeface="Book Antiqua"/>
              <a:cs typeface="Book Antiqua"/>
              <a:sym typeface="Book Antiqua"/>
            </a:endParaRPr>
          </a:p>
          <a:p>
            <a:pPr marL="0" lvl="0" indent="0" algn="ctr">
              <a:spcBef>
                <a:spcPts val="0"/>
              </a:spcBef>
              <a:buClr>
                <a:srgbClr val="888888"/>
              </a:buClr>
              <a:buSzPct val="25000"/>
              <a:buNone/>
            </a:pPr>
            <a:r>
              <a:rPr lang="en-US" sz="1800" dirty="0" smtClean="0">
                <a:solidFill>
                  <a:schemeClr val="tx1"/>
                </a:solidFill>
                <a:latin typeface="Book Antiqua"/>
                <a:ea typeface="Book Antiqua"/>
                <a:cs typeface="Book Antiqua"/>
                <a:sym typeface="Book Antiqua"/>
                <a:hlinkClick r:id="rId6"/>
              </a:rPr>
              <a:t>https</a:t>
            </a:r>
            <a:r>
              <a:rPr lang="en-US" sz="1800" dirty="0">
                <a:solidFill>
                  <a:schemeClr val="tx1"/>
                </a:solidFill>
                <a:latin typeface="Book Antiqua"/>
                <a:ea typeface="Book Antiqua"/>
                <a:cs typeface="Book Antiqua"/>
                <a:sym typeface="Book Antiqua"/>
                <a:hlinkClick r:id="rId6"/>
              </a:rPr>
              <a:t>://</a:t>
            </a:r>
            <a:r>
              <a:rPr lang="en-US" sz="1800" dirty="0" smtClean="0">
                <a:solidFill>
                  <a:schemeClr val="tx1"/>
                </a:solidFill>
                <a:latin typeface="Book Antiqua"/>
                <a:ea typeface="Book Antiqua"/>
                <a:cs typeface="Book Antiqua"/>
                <a:sym typeface="Book Antiqua"/>
                <a:hlinkClick r:id="rId6"/>
              </a:rPr>
              <a:t>www.usher-syndrome.org/our-story/ush-blog.html</a:t>
            </a:r>
            <a:endParaRPr lang="en-US" sz="1800" dirty="0">
              <a:solidFill>
                <a:schemeClr val="tx1"/>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400" dirty="0">
                <a:solidFill>
                  <a:schemeClr val="tx1"/>
                </a:solidFill>
                <a:latin typeface="Book Antiqua"/>
                <a:ea typeface="Book Antiqua"/>
                <a:cs typeface="Book Antiqua"/>
                <a:sym typeface="Book Antiqua"/>
              </a:rPr>
              <a:t>USH Talks: </a:t>
            </a:r>
            <a:endParaRPr lang="en-US" sz="2400" dirty="0" smtClean="0">
              <a:solidFill>
                <a:schemeClr val="tx1"/>
              </a:solidFill>
              <a:latin typeface="Book Antiqua"/>
              <a:ea typeface="Book Antiqua"/>
              <a:cs typeface="Book Antiqua"/>
              <a:sym typeface="Book Antiqua"/>
            </a:endParaRPr>
          </a:p>
          <a:p>
            <a:pPr marL="0" lvl="0" indent="0" algn="ctr">
              <a:spcBef>
                <a:spcPts val="0"/>
              </a:spcBef>
              <a:buClr>
                <a:srgbClr val="888888"/>
              </a:buClr>
              <a:buSzPct val="25000"/>
              <a:buNone/>
            </a:pPr>
            <a:r>
              <a:rPr lang="en-US" sz="1800" dirty="0" smtClean="0">
                <a:solidFill>
                  <a:schemeClr val="tx1"/>
                </a:solidFill>
                <a:latin typeface="Book Antiqua"/>
                <a:ea typeface="Book Antiqua"/>
                <a:cs typeface="Book Antiqua"/>
                <a:sym typeface="Book Antiqua"/>
                <a:hlinkClick r:id="rId7"/>
              </a:rPr>
              <a:t>https</a:t>
            </a:r>
            <a:r>
              <a:rPr lang="en-US" sz="1800" dirty="0">
                <a:solidFill>
                  <a:schemeClr val="tx1"/>
                </a:solidFill>
                <a:latin typeface="Book Antiqua"/>
                <a:ea typeface="Book Antiqua"/>
                <a:cs typeface="Book Antiqua"/>
                <a:sym typeface="Book Antiqua"/>
                <a:hlinkClick r:id="rId7"/>
              </a:rPr>
              <a:t>://www.usher-syndrome.org/what-is-usher-syndrome/presentations/ush-talks-library.html</a:t>
            </a:r>
            <a:endParaRPr lang="en-US" sz="1800" b="0" i="0" strike="noStrike" cap="none" dirty="0">
              <a:solidFill>
                <a:schemeClr val="tx1"/>
              </a:solidFill>
              <a:latin typeface="Book Antiqua"/>
              <a:ea typeface="Book Antiqua"/>
              <a:cs typeface="Book Antiqua"/>
              <a:sym typeface="Book Antiqua"/>
              <a:hlinkClick r:id="rId7"/>
            </a:endParaRPr>
          </a:p>
          <a:p>
            <a:pPr marL="0" lvl="0" indent="0" algn="ctr">
              <a:spcBef>
                <a:spcPts val="1000"/>
              </a:spcBef>
              <a:buClr>
                <a:srgbClr val="888888"/>
              </a:buClr>
              <a:buSzPct val="25000"/>
              <a:buNone/>
            </a:pPr>
            <a:r>
              <a:rPr lang="en-US" sz="2400" b="0" i="0" strike="noStrike" cap="none" dirty="0">
                <a:solidFill>
                  <a:schemeClr val="tx1"/>
                </a:solidFill>
                <a:latin typeface="Book Antiqua"/>
                <a:ea typeface="Book Antiqua"/>
                <a:cs typeface="Book Antiqua"/>
                <a:sym typeface="Book Antiqua"/>
              </a:rPr>
              <a:t>USH Connections </a:t>
            </a:r>
            <a:r>
              <a:rPr lang="en-US" sz="2400" dirty="0">
                <a:solidFill>
                  <a:schemeClr val="tx1"/>
                </a:solidFill>
                <a:latin typeface="Book Antiqua"/>
                <a:ea typeface="Book Antiqua"/>
                <a:cs typeface="Book Antiqua"/>
                <a:sym typeface="Book Antiqua"/>
              </a:rPr>
              <a:t>Conference: </a:t>
            </a:r>
            <a:endParaRPr lang="en-US" sz="2400" dirty="0" smtClean="0">
              <a:solidFill>
                <a:schemeClr val="tx1"/>
              </a:solidFill>
              <a:latin typeface="Book Antiqua"/>
              <a:ea typeface="Book Antiqua"/>
              <a:cs typeface="Book Antiqua"/>
              <a:sym typeface="Book Antiqua"/>
            </a:endParaRPr>
          </a:p>
          <a:p>
            <a:pPr marL="0" lvl="0" indent="0" algn="ctr">
              <a:spcBef>
                <a:spcPts val="0"/>
              </a:spcBef>
              <a:buClr>
                <a:srgbClr val="888888"/>
              </a:buClr>
              <a:buSzPct val="25000"/>
              <a:buNone/>
            </a:pPr>
            <a:r>
              <a:rPr lang="en-US" sz="1800" dirty="0" smtClean="0">
                <a:solidFill>
                  <a:schemeClr val="tx1"/>
                </a:solidFill>
                <a:latin typeface="Book Antiqua"/>
                <a:ea typeface="Book Antiqua"/>
                <a:cs typeface="Book Antiqua"/>
                <a:sym typeface="Book Antiqua"/>
                <a:hlinkClick r:id="rId8"/>
              </a:rPr>
              <a:t>https</a:t>
            </a:r>
            <a:r>
              <a:rPr lang="en-US" sz="1800" dirty="0">
                <a:solidFill>
                  <a:schemeClr val="tx1"/>
                </a:solidFill>
                <a:latin typeface="Book Antiqua"/>
                <a:ea typeface="Book Antiqua"/>
                <a:cs typeface="Book Antiqua"/>
                <a:sym typeface="Book Antiqua"/>
                <a:hlinkClick r:id="rId8"/>
              </a:rPr>
              <a:t>://www.usher-syndrome.org/our-story/ush-connections-conference-summaries.html</a:t>
            </a:r>
            <a:endParaRPr lang="en-US" sz="1800" b="0" i="0" strike="noStrike" cap="none" dirty="0">
              <a:solidFill>
                <a:schemeClr val="tx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Book Antiqua"/>
                <a:ea typeface="Book Antiqua"/>
                <a:cs typeface="Book Antiqua"/>
                <a:sym typeface="Book Antiqua"/>
              </a:rPr>
              <a:t>Links &amp; </a:t>
            </a:r>
            <a:r>
              <a:rPr lang="en-US" b="0" i="0" u="none" strike="noStrike" cap="none" dirty="0" smtClean="0">
                <a:solidFill>
                  <a:schemeClr val="dk1"/>
                </a:solidFill>
                <a:latin typeface="Book Antiqua"/>
                <a:ea typeface="Book Antiqua"/>
                <a:cs typeface="Book Antiqua"/>
                <a:sym typeface="Book Antiqua"/>
              </a:rPr>
              <a:t>Resources</a:t>
            </a:r>
          </a:p>
          <a:p>
            <a:pPr marL="0" marR="0" lvl="0" indent="0" algn="ctr" rtl="0">
              <a:lnSpc>
                <a:spcPct val="100000"/>
              </a:lnSpc>
              <a:spcBef>
                <a:spcPts val="0"/>
              </a:spcBef>
              <a:spcAft>
                <a:spcPts val="0"/>
              </a:spcAft>
              <a:buClr>
                <a:schemeClr val="dk1"/>
              </a:buClr>
              <a:buSzPct val="25000"/>
              <a:buFont typeface="Arial"/>
              <a:buNone/>
            </a:pPr>
            <a:r>
              <a:rPr lang="en-US" b="0" i="0" u="none" strike="noStrike" cap="none" dirty="0" smtClean="0">
                <a:solidFill>
                  <a:schemeClr val="dk1"/>
                </a:solidFill>
                <a:latin typeface="Book Antiqua"/>
                <a:ea typeface="Book Antiqua"/>
                <a:cs typeface="Book Antiqua"/>
                <a:sym typeface="Book Antiqua"/>
              </a:rPr>
              <a:t>NCDB</a:t>
            </a:r>
            <a:endParaRPr lang="en-US" b="0" i="0" u="none" strike="noStrike" cap="none" dirty="0">
              <a:solidFill>
                <a:schemeClr val="dk1"/>
              </a:solidFill>
              <a:latin typeface="Book Antiqua"/>
              <a:ea typeface="Book Antiqua"/>
              <a:cs typeface="Book Antiqua"/>
              <a:sym typeface="Book Antiqua"/>
            </a:endParaRPr>
          </a:p>
        </p:txBody>
      </p:sp>
      <p:sp>
        <p:nvSpPr>
          <p:cNvPr id="534" name="Text Placeholder 1"/>
          <p:cNvSpPr txBox="1">
            <a:spLocks noGrp="1"/>
          </p:cNvSpPr>
          <p:nvPr>
            <p:ph type="body" idx="1"/>
          </p:nvPr>
        </p:nvSpPr>
        <p:spPr>
          <a:xfrm>
            <a:off x="457200" y="1600200"/>
            <a:ext cx="8523514" cy="5110843"/>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3600" b="0" i="0" u="none" strike="noStrike" cap="none" dirty="0" smtClean="0">
                <a:solidFill>
                  <a:srgbClr val="000000"/>
                </a:solidFill>
                <a:latin typeface="Book Antiqua"/>
                <a:ea typeface="Book Antiqua"/>
                <a:cs typeface="Book Antiqua"/>
                <a:sym typeface="Book Antiqua"/>
              </a:rPr>
              <a:t>Website: </a:t>
            </a:r>
            <a:r>
              <a:rPr lang="en-US" sz="3600" b="0" i="0" u="sng" strike="noStrike" cap="none" dirty="0" smtClean="0">
                <a:solidFill>
                  <a:schemeClr val="hlink"/>
                </a:solidFill>
                <a:latin typeface="Book Antiqua"/>
                <a:ea typeface="Book Antiqua"/>
                <a:cs typeface="Book Antiqua"/>
                <a:sym typeface="Book Antiqua"/>
                <a:hlinkClick r:id="rId3"/>
              </a:rPr>
              <a:t>www.nationaldb.org</a:t>
            </a:r>
            <a:r>
              <a:rPr lang="en-US" sz="3600" b="0" i="0" u="none" strike="noStrike" cap="none" dirty="0" smtClean="0">
                <a:solidFill>
                  <a:srgbClr val="000000"/>
                </a:solidFill>
                <a:latin typeface="Book Antiqua"/>
                <a:ea typeface="Book Antiqua"/>
                <a:cs typeface="Book Antiqua"/>
                <a:sym typeface="Book Antiqua"/>
              </a:rPr>
              <a:t>   </a:t>
            </a:r>
          </a:p>
          <a:p>
            <a:pPr marL="0" lvl="0" indent="0" algn="ctr">
              <a:spcBef>
                <a:spcPts val="1000"/>
              </a:spcBef>
              <a:buClr>
                <a:srgbClr val="888888"/>
              </a:buClr>
              <a:buSzPct val="25000"/>
              <a:buNone/>
            </a:pPr>
            <a:r>
              <a:rPr lang="en-US" sz="2800" b="0" i="0" strike="noStrike" cap="none" dirty="0" smtClean="0">
                <a:solidFill>
                  <a:schemeClr val="tx1"/>
                </a:solidFill>
                <a:latin typeface="Book Antiqua"/>
                <a:ea typeface="Book Antiqua"/>
                <a:cs typeface="Book Antiqua"/>
                <a:sym typeface="Book Antiqua"/>
              </a:rPr>
              <a:t>State DB Projects</a:t>
            </a:r>
            <a:r>
              <a:rPr lang="en-US" sz="2800" dirty="0">
                <a:solidFill>
                  <a:schemeClr val="tx1"/>
                </a:solidFill>
                <a:latin typeface="Book Antiqua"/>
                <a:ea typeface="Book Antiqua"/>
                <a:cs typeface="Book Antiqua"/>
                <a:sym typeface="Book Antiqua"/>
              </a:rPr>
              <a:t>: </a:t>
            </a:r>
            <a:r>
              <a:rPr lang="en-US" sz="2400" dirty="0">
                <a:solidFill>
                  <a:schemeClr val="tx1"/>
                </a:solidFill>
                <a:latin typeface="Book Antiqua"/>
                <a:ea typeface="Book Antiqua"/>
                <a:cs typeface="Book Antiqua"/>
                <a:sym typeface="Book Antiqua"/>
                <a:hlinkClick r:id="rId4"/>
              </a:rPr>
              <a:t>https://nationaldb.org/members/list?type=State+Project</a:t>
            </a:r>
            <a:endParaRPr lang="en-US" sz="2800" b="0" i="0" strike="noStrike" cap="none" dirty="0" smtClean="0">
              <a:solidFill>
                <a:schemeClr val="tx1"/>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800" b="0" i="0" strike="noStrike" cap="none" dirty="0" smtClean="0">
                <a:solidFill>
                  <a:schemeClr val="tx1"/>
                </a:solidFill>
                <a:latin typeface="Book Antiqua"/>
                <a:ea typeface="Book Antiqua"/>
                <a:cs typeface="Book Antiqua"/>
                <a:sym typeface="Book Antiqua"/>
              </a:rPr>
              <a:t>Family Matters Stories</a:t>
            </a:r>
            <a:r>
              <a:rPr lang="en-US" sz="2800" dirty="0">
                <a:solidFill>
                  <a:schemeClr val="tx1"/>
                </a:solidFill>
                <a:latin typeface="Book Antiqua"/>
                <a:ea typeface="Book Antiqua"/>
                <a:cs typeface="Book Antiqua"/>
                <a:sym typeface="Book Antiqua"/>
              </a:rPr>
              <a:t>: </a:t>
            </a:r>
            <a:endParaRPr lang="en-US" sz="2800" dirty="0" smtClean="0">
              <a:solidFill>
                <a:schemeClr val="tx1"/>
              </a:solidFill>
              <a:latin typeface="Book Antiqua"/>
              <a:ea typeface="Book Antiqua"/>
              <a:cs typeface="Book Antiqua"/>
              <a:sym typeface="Book Antiqua"/>
            </a:endParaRPr>
          </a:p>
          <a:p>
            <a:pPr marL="0" lvl="0" indent="0" algn="ctr">
              <a:spcBef>
                <a:spcPts val="0"/>
              </a:spcBef>
              <a:buClr>
                <a:srgbClr val="888888"/>
              </a:buClr>
              <a:buSzPct val="25000"/>
              <a:buNone/>
            </a:pPr>
            <a:r>
              <a:rPr lang="en-US" sz="2400" u="sng" dirty="0" smtClean="0">
                <a:solidFill>
                  <a:schemeClr val="tx1"/>
                </a:solidFill>
                <a:latin typeface="Book Antiqua"/>
                <a:ea typeface="Book Antiqua"/>
                <a:cs typeface="Book Antiqua"/>
                <a:sym typeface="Book Antiqua"/>
                <a:hlinkClick r:id="rId5"/>
              </a:rPr>
              <a:t>http</a:t>
            </a:r>
            <a:r>
              <a:rPr lang="en-US" sz="2400" u="sng" dirty="0">
                <a:solidFill>
                  <a:schemeClr val="tx1"/>
                </a:solidFill>
                <a:latin typeface="Book Antiqua"/>
                <a:ea typeface="Book Antiqua"/>
                <a:cs typeface="Book Antiqua"/>
                <a:sym typeface="Book Antiqua"/>
                <a:hlinkClick r:id="rId5"/>
              </a:rPr>
              <a:t>://nfadb.org/stories/</a:t>
            </a:r>
            <a:endParaRPr lang="en-US" sz="2400" b="0" i="0" u="sng" strike="noStrike" cap="none" dirty="0" smtClean="0">
              <a:solidFill>
                <a:schemeClr val="tx1"/>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800" i="0" strike="noStrike" cap="none" dirty="0" smtClean="0">
                <a:solidFill>
                  <a:schemeClr val="tx1"/>
                </a:solidFill>
                <a:latin typeface="Book Antiqua"/>
                <a:ea typeface="Book Antiqua"/>
                <a:cs typeface="Book Antiqua"/>
                <a:sym typeface="Book Antiqua"/>
              </a:rPr>
              <a:t>Resources</a:t>
            </a:r>
            <a:r>
              <a:rPr lang="en-US" sz="2800" dirty="0">
                <a:solidFill>
                  <a:schemeClr val="tx1"/>
                </a:solidFill>
                <a:latin typeface="Book Antiqua"/>
                <a:ea typeface="Book Antiqua"/>
                <a:cs typeface="Book Antiqua"/>
                <a:sym typeface="Book Antiqua"/>
              </a:rPr>
              <a:t>: </a:t>
            </a:r>
            <a:endParaRPr lang="en-US" sz="2800" dirty="0" smtClean="0">
              <a:solidFill>
                <a:schemeClr val="tx1"/>
              </a:solidFill>
              <a:latin typeface="Book Antiqua"/>
              <a:ea typeface="Book Antiqua"/>
              <a:cs typeface="Book Antiqua"/>
              <a:sym typeface="Book Antiqua"/>
            </a:endParaRPr>
          </a:p>
          <a:p>
            <a:pPr marL="0" lvl="0" indent="0" algn="ctr">
              <a:spcBef>
                <a:spcPts val="0"/>
              </a:spcBef>
              <a:buClr>
                <a:srgbClr val="888888"/>
              </a:buClr>
              <a:buSzPct val="25000"/>
              <a:buNone/>
            </a:pPr>
            <a:r>
              <a:rPr lang="en-US" sz="2400" dirty="0" smtClean="0">
                <a:solidFill>
                  <a:schemeClr val="tx1"/>
                </a:solidFill>
                <a:latin typeface="Book Antiqua"/>
                <a:ea typeface="Book Antiqua"/>
                <a:cs typeface="Book Antiqua"/>
                <a:sym typeface="Book Antiqua"/>
                <a:hlinkClick r:id="rId6"/>
              </a:rPr>
              <a:t>https</a:t>
            </a:r>
            <a:r>
              <a:rPr lang="en-US" sz="2400" dirty="0">
                <a:solidFill>
                  <a:schemeClr val="tx1"/>
                </a:solidFill>
                <a:latin typeface="Book Antiqua"/>
                <a:ea typeface="Book Antiqua"/>
                <a:cs typeface="Book Antiqua"/>
                <a:sym typeface="Book Antiqua"/>
                <a:hlinkClick r:id="rId6"/>
              </a:rPr>
              <a:t>://nationaldb.org/families</a:t>
            </a:r>
            <a:endParaRPr lang="en-US" sz="2400" b="0" i="0" strike="noStrike" cap="none" dirty="0" smtClean="0">
              <a:solidFill>
                <a:schemeClr val="tx1"/>
              </a:solidFill>
              <a:latin typeface="Book Antiqua"/>
              <a:ea typeface="Book Antiqua"/>
              <a:cs typeface="Book Antiqua"/>
              <a:sym typeface="Book Antiqua"/>
            </a:endParaRPr>
          </a:p>
          <a:p>
            <a:pPr marL="0" lvl="0" indent="0" algn="ctr">
              <a:spcBef>
                <a:spcPts val="1000"/>
              </a:spcBef>
              <a:buClr>
                <a:srgbClr val="888888"/>
              </a:buClr>
              <a:buSzPct val="25000"/>
              <a:buNone/>
            </a:pPr>
            <a:r>
              <a:rPr lang="en-US" sz="2800" b="0" i="0" strike="noStrike" cap="none" dirty="0" smtClean="0">
                <a:solidFill>
                  <a:schemeClr val="tx1"/>
                </a:solidFill>
                <a:latin typeface="Book Antiqua"/>
                <a:ea typeface="Book Antiqua"/>
                <a:cs typeface="Book Antiqua"/>
                <a:sym typeface="Book Antiqua"/>
              </a:rPr>
              <a:t>Training Opportunities</a:t>
            </a:r>
            <a:r>
              <a:rPr lang="en-US" sz="2800" dirty="0" smtClean="0">
                <a:solidFill>
                  <a:schemeClr val="tx1"/>
                </a:solidFill>
                <a:latin typeface="Book Antiqua"/>
                <a:ea typeface="Book Antiqua"/>
                <a:cs typeface="Book Antiqua"/>
                <a:sym typeface="Book Antiqua"/>
              </a:rPr>
              <a:t>: </a:t>
            </a:r>
          </a:p>
          <a:p>
            <a:pPr marL="0" lvl="0" indent="0" algn="ctr">
              <a:spcBef>
                <a:spcPts val="0"/>
              </a:spcBef>
              <a:buClr>
                <a:srgbClr val="888888"/>
              </a:buClr>
              <a:buSzPct val="25000"/>
              <a:buNone/>
            </a:pPr>
            <a:r>
              <a:rPr lang="en-US" sz="2400" dirty="0" smtClean="0">
                <a:solidFill>
                  <a:schemeClr val="tx1"/>
                </a:solidFill>
                <a:latin typeface="Book Antiqua"/>
                <a:ea typeface="Book Antiqua"/>
                <a:cs typeface="Book Antiqua"/>
                <a:sym typeface="Book Antiqua"/>
                <a:hlinkClick r:id="rId7"/>
              </a:rPr>
              <a:t>https</a:t>
            </a:r>
            <a:r>
              <a:rPr lang="en-US" sz="2400" dirty="0">
                <a:solidFill>
                  <a:schemeClr val="tx1"/>
                </a:solidFill>
                <a:latin typeface="Book Antiqua"/>
                <a:ea typeface="Book Antiqua"/>
                <a:cs typeface="Book Antiqua"/>
                <a:sym typeface="Book Antiqua"/>
                <a:hlinkClick r:id="rId7"/>
              </a:rPr>
              <a:t>://nationaldb.org/events</a:t>
            </a:r>
            <a:endParaRPr lang="en-US" sz="2400" b="0" i="0" strike="noStrike" cap="none" dirty="0">
              <a:solidFill>
                <a:schemeClr val="tx1"/>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Title"/>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b="0" i="0" u="none" strike="noStrike" cap="none" dirty="0">
                <a:solidFill>
                  <a:schemeClr val="dk1"/>
                </a:solidFill>
                <a:latin typeface="Book Antiqua"/>
                <a:ea typeface="Book Antiqua"/>
                <a:cs typeface="Book Antiqua"/>
                <a:sym typeface="Book Antiqua"/>
              </a:rPr>
              <a:t>Links &amp; </a:t>
            </a:r>
            <a:r>
              <a:rPr lang="en-US" b="0" i="0" u="none" strike="noStrike" cap="none" dirty="0" smtClean="0">
                <a:solidFill>
                  <a:schemeClr val="dk1"/>
                </a:solidFill>
                <a:latin typeface="Book Antiqua"/>
                <a:ea typeface="Book Antiqua"/>
                <a:cs typeface="Book Antiqua"/>
                <a:sym typeface="Book Antiqua"/>
              </a:rPr>
              <a:t>Resources</a:t>
            </a:r>
            <a:endParaRPr lang="en-US" b="0" i="0" u="none" strike="noStrike" cap="none" dirty="0">
              <a:solidFill>
                <a:schemeClr val="dk1"/>
              </a:solidFill>
              <a:latin typeface="Book Antiqua"/>
              <a:ea typeface="Book Antiqua"/>
              <a:cs typeface="Book Antiqua"/>
              <a:sym typeface="Book Antiqua"/>
            </a:endParaRPr>
          </a:p>
        </p:txBody>
      </p:sp>
      <p:sp>
        <p:nvSpPr>
          <p:cNvPr id="540" name="Text Placeholder 1"/>
          <p:cNvSpPr txBox="1">
            <a:spLocks noGrp="1"/>
          </p:cNvSpPr>
          <p:nvPr>
            <p:ph type="body" idx="1"/>
          </p:nvPr>
        </p:nvSpPr>
        <p:spPr>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3600" b="0" i="0" u="none" strike="noStrike" cap="none" dirty="0">
                <a:solidFill>
                  <a:srgbClr val="000000"/>
                </a:solidFill>
                <a:latin typeface="Book Antiqua"/>
                <a:ea typeface="Book Antiqua"/>
                <a:cs typeface="Book Antiqua"/>
                <a:sym typeface="Book Antiqua"/>
              </a:rPr>
              <a:t>NFADB</a:t>
            </a:r>
          </a:p>
          <a:p>
            <a:pPr marL="0" marR="0" lvl="0" indent="0" algn="ctr" rtl="0">
              <a:lnSpc>
                <a:spcPct val="100000"/>
              </a:lnSpc>
              <a:spcBef>
                <a:spcPts val="0"/>
              </a:spcBef>
              <a:spcAft>
                <a:spcPts val="0"/>
              </a:spcAft>
              <a:buClr>
                <a:srgbClr val="888888"/>
              </a:buClr>
              <a:buSzPct val="25000"/>
              <a:buFont typeface="Arial"/>
              <a:buNone/>
            </a:pPr>
            <a:r>
              <a:rPr lang="en-US" sz="3600" b="0" i="0" u="sng" strike="noStrike" cap="none" dirty="0">
                <a:solidFill>
                  <a:schemeClr val="hlink"/>
                </a:solidFill>
                <a:latin typeface="Book Antiqua"/>
                <a:ea typeface="Book Antiqua"/>
                <a:cs typeface="Book Antiqua"/>
                <a:sym typeface="Book Antiqua"/>
                <a:hlinkClick r:id="rId3"/>
              </a:rPr>
              <a:t>www.nfadb.org</a:t>
            </a:r>
            <a:r>
              <a:rPr lang="en-US" sz="3600" b="0" i="0" u="none" strike="noStrike" cap="none" dirty="0">
                <a:solidFill>
                  <a:srgbClr val="000000"/>
                </a:solidFill>
                <a:latin typeface="Book Antiqua"/>
                <a:ea typeface="Book Antiqua"/>
                <a:cs typeface="Book Antiqua"/>
                <a:sym typeface="Book Antiqua"/>
              </a:rPr>
              <a:t>   </a:t>
            </a:r>
          </a:p>
          <a:p>
            <a:pPr marL="0" marR="0" lvl="0" indent="0" algn="ctr" rtl="0">
              <a:lnSpc>
                <a:spcPct val="200000"/>
              </a:lnSpc>
              <a:spcBef>
                <a:spcPts val="0"/>
              </a:spcBef>
              <a:spcAft>
                <a:spcPts val="0"/>
              </a:spcAft>
              <a:buClr>
                <a:srgbClr val="888888"/>
              </a:buClr>
              <a:buSzPct val="25000"/>
              <a:buFont typeface="Arial"/>
              <a:buNone/>
            </a:pPr>
            <a:r>
              <a:rPr lang="en-US" sz="3600" b="0" i="0" u="none" strike="noStrike" cap="none" dirty="0">
                <a:solidFill>
                  <a:srgbClr val="000000"/>
                </a:solidFill>
                <a:latin typeface="Book Antiqua"/>
                <a:ea typeface="Book Antiqua"/>
                <a:cs typeface="Book Antiqua"/>
                <a:sym typeface="Book Antiqua"/>
              </a:rPr>
              <a:t>HKNC</a:t>
            </a:r>
          </a:p>
          <a:p>
            <a:pPr marL="0" marR="0" lvl="0" indent="0" algn="ctr" rtl="0">
              <a:lnSpc>
                <a:spcPct val="100000"/>
              </a:lnSpc>
              <a:spcBef>
                <a:spcPts val="0"/>
              </a:spcBef>
              <a:spcAft>
                <a:spcPts val="0"/>
              </a:spcAft>
              <a:buClr>
                <a:srgbClr val="888888"/>
              </a:buClr>
              <a:buSzPct val="25000"/>
              <a:buFont typeface="Arial"/>
              <a:buNone/>
            </a:pPr>
            <a:r>
              <a:rPr lang="en-US" sz="3600" b="0" i="0" u="sng" strike="noStrike" cap="none" dirty="0" smtClean="0">
                <a:solidFill>
                  <a:schemeClr val="hlink"/>
                </a:solidFill>
                <a:latin typeface="Book Antiqua"/>
                <a:ea typeface="Book Antiqua"/>
                <a:cs typeface="Book Antiqua"/>
                <a:sym typeface="Book Antiqua"/>
                <a:hlinkClick r:id="rId4"/>
              </a:rPr>
              <a:t>www.helenkeller.</a:t>
            </a:r>
            <a:r>
              <a:rPr lang="en-US" sz="3600" b="0" i="0" u="sng" strike="noStrike" cap="none" dirty="0" smtClean="0">
                <a:solidFill>
                  <a:srgbClr val="000000"/>
                </a:solidFill>
                <a:latin typeface="Book Antiqua"/>
                <a:ea typeface="Book Antiqua"/>
                <a:cs typeface="Book Antiqua"/>
                <a:sym typeface="Book Antiqua"/>
                <a:hlinkClick r:id="rId4"/>
              </a:rPr>
              <a:t>org/hknc</a:t>
            </a:r>
            <a:endParaRPr sz="3600" b="0" i="0" u="none" strike="noStrike" cap="none"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 Antiqua" panose="02040602050305030304" pitchFamily="18" charset="0"/>
              </a:rPr>
              <a:t>Contacts</a:t>
            </a:r>
            <a:endParaRPr lang="en-US" dirty="0">
              <a:latin typeface="Book Antiqua" panose="02040602050305030304" pitchFamily="18" charset="0"/>
            </a:endParaRPr>
          </a:p>
        </p:txBody>
      </p:sp>
      <p:sp>
        <p:nvSpPr>
          <p:cNvPr id="3" name="Text Placeholder 2"/>
          <p:cNvSpPr>
            <a:spLocks noGrp="1"/>
          </p:cNvSpPr>
          <p:nvPr>
            <p:ph type="body" idx="1"/>
          </p:nvPr>
        </p:nvSpPr>
        <p:spPr>
          <a:xfrm>
            <a:off x="457200" y="1600200"/>
            <a:ext cx="8229600" cy="5012871"/>
          </a:xfrm>
        </p:spPr>
        <p:txBody>
          <a:bodyPr/>
          <a:lstStyle/>
          <a:p>
            <a:pPr indent="0" algn="ctr">
              <a:spcBef>
                <a:spcPts val="0"/>
              </a:spcBef>
              <a:buNone/>
            </a:pPr>
            <a:r>
              <a:rPr lang="en-US" dirty="0">
                <a:latin typeface="Book Antiqua" panose="02040602050305030304" pitchFamily="18" charset="0"/>
              </a:rPr>
              <a:t>Megan Cote</a:t>
            </a:r>
          </a:p>
          <a:p>
            <a:pPr indent="0" algn="ctr">
              <a:spcBef>
                <a:spcPts val="0"/>
              </a:spcBef>
              <a:buNone/>
            </a:pPr>
            <a:r>
              <a:rPr lang="en-US" dirty="0" smtClean="0">
                <a:latin typeface="Book Antiqua" panose="02040602050305030304" pitchFamily="18" charset="0"/>
                <a:hlinkClick r:id="rId2"/>
              </a:rPr>
              <a:t>megan.cote@hknc.org</a:t>
            </a:r>
            <a:endParaRPr lang="en-US" dirty="0">
              <a:latin typeface="Book Antiqua" panose="02040602050305030304" pitchFamily="18" charset="0"/>
            </a:endParaRPr>
          </a:p>
          <a:p>
            <a:pPr indent="0" algn="ctr">
              <a:spcBef>
                <a:spcPts val="1000"/>
              </a:spcBef>
              <a:buNone/>
            </a:pPr>
            <a:r>
              <a:rPr lang="en-US" dirty="0">
                <a:latin typeface="Book Antiqua" panose="02040602050305030304" pitchFamily="18" charset="0"/>
              </a:rPr>
              <a:t>Carly Fredericks</a:t>
            </a:r>
          </a:p>
          <a:p>
            <a:pPr indent="0" algn="ctr">
              <a:spcBef>
                <a:spcPts val="0"/>
              </a:spcBef>
              <a:buNone/>
            </a:pPr>
            <a:r>
              <a:rPr lang="en-US" dirty="0" smtClean="0">
                <a:latin typeface="Book Antiqua" panose="02040602050305030304" pitchFamily="18" charset="0"/>
                <a:hlinkClick r:id="rId3"/>
              </a:rPr>
              <a:t>frederc5@tcnj.edu</a:t>
            </a:r>
            <a:endParaRPr lang="en-US" dirty="0">
              <a:latin typeface="Book Antiqua" panose="02040602050305030304" pitchFamily="18" charset="0"/>
            </a:endParaRPr>
          </a:p>
          <a:p>
            <a:pPr indent="0" algn="ctr">
              <a:spcBef>
                <a:spcPts val="1000"/>
              </a:spcBef>
              <a:buNone/>
            </a:pPr>
            <a:r>
              <a:rPr lang="en-US" dirty="0">
                <a:latin typeface="Book Antiqua" panose="02040602050305030304" pitchFamily="18" charset="0"/>
              </a:rPr>
              <a:t>Patti McGowan</a:t>
            </a:r>
          </a:p>
          <a:p>
            <a:pPr indent="0" algn="ctr">
              <a:spcBef>
                <a:spcPts val="0"/>
              </a:spcBef>
              <a:buNone/>
            </a:pPr>
            <a:r>
              <a:rPr lang="en-US" dirty="0" smtClean="0">
                <a:latin typeface="Book Antiqua" panose="02040602050305030304" pitchFamily="18" charset="0"/>
                <a:hlinkClick r:id="rId4"/>
              </a:rPr>
              <a:t>pmcgowan@pattan.net</a:t>
            </a:r>
            <a:endParaRPr lang="en-US" dirty="0">
              <a:latin typeface="Book Antiqua" panose="02040602050305030304" pitchFamily="18" charset="0"/>
            </a:endParaRPr>
          </a:p>
          <a:p>
            <a:pPr indent="0" algn="ctr">
              <a:spcBef>
                <a:spcPts val="1000"/>
              </a:spcBef>
              <a:buNone/>
            </a:pPr>
            <a:r>
              <a:rPr lang="en-US" dirty="0">
                <a:latin typeface="Book Antiqua" panose="02040602050305030304" pitchFamily="18" charset="0"/>
              </a:rPr>
              <a:t>Nancy O'Donnell</a:t>
            </a:r>
          </a:p>
          <a:p>
            <a:pPr indent="0" algn="ctr">
              <a:spcBef>
                <a:spcPts val="0"/>
              </a:spcBef>
              <a:buNone/>
            </a:pPr>
            <a:r>
              <a:rPr lang="en-US" dirty="0" smtClean="0">
                <a:latin typeface="Book Antiqua" panose="02040602050305030304" pitchFamily="18" charset="0"/>
                <a:hlinkClick r:id="rId5"/>
              </a:rPr>
              <a:t>nancy.odonnell0813@gmail.com</a:t>
            </a:r>
            <a:endParaRPr lang="en-US" dirty="0">
              <a:latin typeface="Book Antiqua" panose="02040602050305030304" pitchFamily="18" charset="0"/>
            </a:endParaRPr>
          </a:p>
        </p:txBody>
      </p:sp>
    </p:spTree>
    <p:extLst>
      <p:ext uri="{BB962C8B-B14F-4D97-AF65-F5344CB8AC3E}">
        <p14:creationId xmlns:p14="http://schemas.microsoft.com/office/powerpoint/2010/main" val="4171990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Usher type 1</a:t>
            </a:r>
          </a:p>
        </p:txBody>
      </p:sp>
      <p:sp>
        <p:nvSpPr>
          <p:cNvPr id="2" name="Text Placeholder 1"/>
          <p:cNvSpPr>
            <a:spLocks noGrp="1"/>
          </p:cNvSpPr>
          <p:nvPr>
            <p:ph type="body" idx="1"/>
          </p:nvPr>
        </p:nvSpPr>
        <p:spPr>
          <a:xfrm>
            <a:off x="925975" y="1990845"/>
            <a:ext cx="7760825" cy="3267216"/>
          </a:xfrm>
        </p:spPr>
        <p:txBody>
          <a:bodyPr/>
          <a:lstStyle/>
          <a:p>
            <a:pPr marL="457200" lvl="0" indent="-457200">
              <a:lnSpc>
                <a:spcPct val="90000"/>
              </a:lnSpc>
              <a:spcBef>
                <a:spcPts val="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Profound </a:t>
            </a:r>
            <a:r>
              <a:rPr lang="en-US" sz="3600" dirty="0">
                <a:solidFill>
                  <a:srgbClr val="000000"/>
                </a:solidFill>
                <a:latin typeface="Book Antiqua"/>
                <a:ea typeface="Book Antiqua"/>
                <a:cs typeface="Book Antiqua"/>
                <a:sym typeface="Book Antiqua"/>
              </a:rPr>
              <a:t>hearing loss (deaf)</a:t>
            </a:r>
          </a:p>
          <a:p>
            <a:pPr marL="457200" lvl="0" indent="-457200">
              <a:lnSpc>
                <a:spcPct val="90000"/>
              </a:lnSpc>
              <a:spcBef>
                <a:spcPts val="5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Early </a:t>
            </a:r>
            <a:r>
              <a:rPr lang="en-US" sz="3600" dirty="0">
                <a:solidFill>
                  <a:srgbClr val="000000"/>
                </a:solidFill>
                <a:latin typeface="Book Antiqua"/>
                <a:ea typeface="Book Antiqua"/>
                <a:cs typeface="Book Antiqua"/>
                <a:sym typeface="Book Antiqua"/>
              </a:rPr>
              <a:t>onset RP (first decade of life)</a:t>
            </a:r>
          </a:p>
          <a:p>
            <a:pPr marL="457200" lvl="0" indent="-457200">
              <a:lnSpc>
                <a:spcPct val="90000"/>
              </a:lnSpc>
              <a:spcBef>
                <a:spcPts val="5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Vestibular </a:t>
            </a:r>
            <a:r>
              <a:rPr lang="en-US" sz="3600" dirty="0">
                <a:solidFill>
                  <a:srgbClr val="000000"/>
                </a:solidFill>
                <a:latin typeface="Book Antiqua"/>
                <a:ea typeface="Book Antiqua"/>
                <a:cs typeface="Book Antiqua"/>
                <a:sym typeface="Book Antiqua"/>
              </a:rPr>
              <a:t>(balance) problems</a:t>
            </a:r>
          </a:p>
          <a:p>
            <a:pPr marL="457200" lvl="0" indent="-457200">
              <a:lnSpc>
                <a:spcPct val="90000"/>
              </a:lnSpc>
              <a:spcBef>
                <a:spcPts val="5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1B</a:t>
            </a:r>
            <a:r>
              <a:rPr lang="en-US" sz="3600" dirty="0">
                <a:solidFill>
                  <a:srgbClr val="000000"/>
                </a:solidFill>
                <a:latin typeface="Book Antiqua"/>
                <a:ea typeface="Book Antiqua"/>
                <a:cs typeface="Book Antiqua"/>
                <a:sym typeface="Book Antiqua"/>
              </a:rPr>
              <a:t>, 1C, 1D, 1E, 1F, 1G, 1H, 1J, 1K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Usher type 2</a:t>
            </a:r>
          </a:p>
        </p:txBody>
      </p:sp>
      <p:sp>
        <p:nvSpPr>
          <p:cNvPr id="2" name="Text Placeholder 1"/>
          <p:cNvSpPr>
            <a:spLocks noGrp="1"/>
          </p:cNvSpPr>
          <p:nvPr>
            <p:ph type="body" idx="1"/>
          </p:nvPr>
        </p:nvSpPr>
        <p:spPr>
          <a:xfrm>
            <a:off x="891250" y="1909823"/>
            <a:ext cx="7795550" cy="4216340"/>
          </a:xfrm>
        </p:spPr>
        <p:txBody>
          <a:bodyPr/>
          <a:lstStyle/>
          <a:p>
            <a:pPr marL="457200" indent="-457200">
              <a:lnSpc>
                <a:spcPct val="90000"/>
              </a:lnSpc>
              <a:spcBef>
                <a:spcPts val="0"/>
              </a:spcBef>
            </a:pPr>
            <a:r>
              <a:rPr lang="en-US" sz="3600" dirty="0" smtClean="0">
                <a:solidFill>
                  <a:srgbClr val="000000"/>
                </a:solidFill>
                <a:latin typeface="Book Antiqua"/>
                <a:ea typeface="Book Antiqua"/>
                <a:cs typeface="Book Antiqua"/>
                <a:sym typeface="Book Antiqua"/>
              </a:rPr>
              <a:t>Moderate </a:t>
            </a:r>
            <a:r>
              <a:rPr lang="en-US" sz="3600" dirty="0">
                <a:solidFill>
                  <a:srgbClr val="000000"/>
                </a:solidFill>
                <a:latin typeface="Book Antiqua"/>
                <a:ea typeface="Book Antiqua"/>
                <a:cs typeface="Book Antiqua"/>
                <a:sym typeface="Book Antiqua"/>
              </a:rPr>
              <a:t>to severe hearing loss (hard of </a:t>
            </a:r>
            <a:r>
              <a:rPr lang="en-US" sz="3600" dirty="0" smtClean="0">
                <a:solidFill>
                  <a:srgbClr val="000000"/>
                </a:solidFill>
                <a:latin typeface="Book Antiqua"/>
                <a:ea typeface="Book Antiqua"/>
                <a:cs typeface="Book Antiqua"/>
                <a:sym typeface="Book Antiqua"/>
              </a:rPr>
              <a:t>hearing)</a:t>
            </a:r>
          </a:p>
          <a:p>
            <a:pPr marL="457200" indent="-457200">
              <a:lnSpc>
                <a:spcPct val="90000"/>
              </a:lnSpc>
              <a:spcBef>
                <a:spcPts val="0"/>
              </a:spcBef>
            </a:pPr>
            <a:r>
              <a:rPr lang="en-US" sz="3600" dirty="0" smtClean="0">
                <a:solidFill>
                  <a:srgbClr val="000000"/>
                </a:solidFill>
                <a:latin typeface="Book Antiqua"/>
                <a:ea typeface="Book Antiqua"/>
                <a:cs typeface="Book Antiqua"/>
                <a:sym typeface="Book Antiqua"/>
              </a:rPr>
              <a:t>RP </a:t>
            </a:r>
            <a:r>
              <a:rPr lang="en-US" sz="3600" dirty="0">
                <a:solidFill>
                  <a:srgbClr val="000000"/>
                </a:solidFill>
                <a:latin typeface="Book Antiqua"/>
                <a:ea typeface="Book Antiqua"/>
                <a:cs typeface="Book Antiqua"/>
                <a:sym typeface="Book Antiqua"/>
              </a:rPr>
              <a:t>evident in teen years</a:t>
            </a:r>
          </a:p>
          <a:p>
            <a:pPr marL="457200" indent="-457200">
              <a:lnSpc>
                <a:spcPct val="90000"/>
              </a:lnSpc>
              <a:spcBef>
                <a:spcPts val="500"/>
              </a:spcBef>
            </a:pPr>
            <a:r>
              <a:rPr lang="en-US" sz="3600" dirty="0" smtClean="0">
                <a:solidFill>
                  <a:srgbClr val="000000"/>
                </a:solidFill>
                <a:latin typeface="Book Antiqua"/>
                <a:ea typeface="Book Antiqua"/>
                <a:cs typeface="Book Antiqua"/>
                <a:sym typeface="Book Antiqua"/>
              </a:rPr>
              <a:t>No </a:t>
            </a:r>
            <a:r>
              <a:rPr lang="en-US" sz="3600" dirty="0">
                <a:solidFill>
                  <a:srgbClr val="000000"/>
                </a:solidFill>
                <a:latin typeface="Book Antiqua"/>
                <a:ea typeface="Book Antiqua"/>
                <a:cs typeface="Book Antiqua"/>
                <a:sym typeface="Book Antiqua"/>
              </a:rPr>
              <a:t>balance problems</a:t>
            </a:r>
          </a:p>
          <a:p>
            <a:pPr marL="457200" indent="-457200">
              <a:lnSpc>
                <a:spcPct val="90000"/>
              </a:lnSpc>
              <a:spcBef>
                <a:spcPts val="500"/>
              </a:spcBef>
            </a:pPr>
            <a:r>
              <a:rPr lang="en-US" sz="3600" dirty="0" smtClean="0">
                <a:solidFill>
                  <a:srgbClr val="000000"/>
                </a:solidFill>
                <a:latin typeface="Book Antiqua"/>
                <a:ea typeface="Book Antiqua"/>
                <a:cs typeface="Book Antiqua"/>
                <a:sym typeface="Book Antiqua"/>
              </a:rPr>
              <a:t>2A</a:t>
            </a:r>
            <a:r>
              <a:rPr lang="en-US" sz="3600" dirty="0">
                <a:solidFill>
                  <a:srgbClr val="000000"/>
                </a:solidFill>
                <a:latin typeface="Book Antiqua"/>
                <a:ea typeface="Book Antiqua"/>
                <a:cs typeface="Book Antiqua"/>
                <a:sym typeface="Book Antiqua"/>
              </a:rPr>
              <a:t>, 2C, </a:t>
            </a:r>
            <a:r>
              <a:rPr lang="en-US" sz="3600" dirty="0" smtClean="0">
                <a:solidFill>
                  <a:srgbClr val="000000"/>
                </a:solidFill>
                <a:latin typeface="Book Antiqua"/>
                <a:ea typeface="Book Antiqua"/>
                <a:cs typeface="Book Antiqua"/>
                <a:sym typeface="Book Antiqua"/>
              </a:rPr>
              <a:t>2D</a:t>
            </a:r>
            <a:endParaRPr lang="en-US" sz="36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Title"/>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dirty="0">
                <a:solidFill>
                  <a:schemeClr val="dk1"/>
                </a:solidFill>
                <a:latin typeface="Book Antiqua"/>
                <a:ea typeface="Book Antiqua"/>
                <a:cs typeface="Book Antiqua"/>
                <a:sym typeface="Book Antiqua"/>
              </a:rPr>
              <a:t>Usher type 3</a:t>
            </a:r>
          </a:p>
        </p:txBody>
      </p:sp>
      <p:sp>
        <p:nvSpPr>
          <p:cNvPr id="2" name="Text Placeholder 1"/>
          <p:cNvSpPr>
            <a:spLocks noGrp="1"/>
          </p:cNvSpPr>
          <p:nvPr>
            <p:ph type="body" idx="1"/>
          </p:nvPr>
        </p:nvSpPr>
        <p:spPr>
          <a:xfrm>
            <a:off x="914400" y="1932973"/>
            <a:ext cx="7772400" cy="4170041"/>
          </a:xfrm>
        </p:spPr>
        <p:txBody>
          <a:bodyPr/>
          <a:lstStyle/>
          <a:p>
            <a:pPr marL="457200" lvl="0" indent="-457200">
              <a:lnSpc>
                <a:spcPct val="90000"/>
              </a:lnSpc>
              <a:spcBef>
                <a:spcPts val="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Progressive </a:t>
            </a:r>
            <a:r>
              <a:rPr lang="en-US" sz="3600" dirty="0">
                <a:solidFill>
                  <a:srgbClr val="000000"/>
                </a:solidFill>
                <a:latin typeface="Book Antiqua"/>
                <a:ea typeface="Book Antiqua"/>
                <a:cs typeface="Book Antiqua"/>
                <a:sym typeface="Book Antiqua"/>
              </a:rPr>
              <a:t>hearing and vision loss.</a:t>
            </a:r>
          </a:p>
          <a:p>
            <a:pPr marL="457200" lvl="0" indent="-457200">
              <a:lnSpc>
                <a:spcPct val="90000"/>
              </a:lnSpc>
              <a:spcBef>
                <a:spcPts val="5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Progressive </a:t>
            </a:r>
            <a:r>
              <a:rPr lang="en-US" sz="3600" dirty="0">
                <a:solidFill>
                  <a:srgbClr val="000000"/>
                </a:solidFill>
                <a:latin typeface="Book Antiqua"/>
                <a:ea typeface="Book Antiqua"/>
                <a:cs typeface="Book Antiqua"/>
                <a:sym typeface="Book Antiqua"/>
              </a:rPr>
              <a:t>balance loss.</a:t>
            </a:r>
          </a:p>
          <a:p>
            <a:pPr marL="457200" lvl="0" indent="-457200">
              <a:lnSpc>
                <a:spcPct val="90000"/>
              </a:lnSpc>
              <a:spcBef>
                <a:spcPts val="5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Rare </a:t>
            </a:r>
            <a:r>
              <a:rPr lang="en-US" sz="3600" dirty="0">
                <a:solidFill>
                  <a:srgbClr val="000000"/>
                </a:solidFill>
                <a:latin typeface="Book Antiqua"/>
                <a:ea typeface="Book Antiqua"/>
                <a:cs typeface="Book Antiqua"/>
                <a:sym typeface="Book Antiqua"/>
              </a:rPr>
              <a:t>- more common in Finland and Ashkenazi Jews</a:t>
            </a:r>
          </a:p>
          <a:p>
            <a:pPr marL="457200" lvl="0" indent="-457200">
              <a:lnSpc>
                <a:spcPct val="90000"/>
              </a:lnSpc>
              <a:spcBef>
                <a:spcPts val="500"/>
              </a:spcBef>
              <a:buFont typeface="Arial" panose="020B0604020202020204" pitchFamily="34" charset="0"/>
              <a:buChar char="•"/>
            </a:pPr>
            <a:r>
              <a:rPr lang="en-US" sz="3600" dirty="0" smtClean="0">
                <a:solidFill>
                  <a:srgbClr val="000000"/>
                </a:solidFill>
                <a:latin typeface="Book Antiqua"/>
                <a:ea typeface="Book Antiqua"/>
                <a:cs typeface="Book Antiqua"/>
                <a:sym typeface="Book Antiqua"/>
              </a:rPr>
              <a:t>3A </a:t>
            </a:r>
            <a:r>
              <a:rPr lang="en-US" sz="3600" dirty="0">
                <a:solidFill>
                  <a:srgbClr val="000000"/>
                </a:solidFill>
                <a:latin typeface="Book Antiqua"/>
                <a:ea typeface="Book Antiqua"/>
                <a:cs typeface="Book Antiqua"/>
                <a:sym typeface="Book Antiqua"/>
              </a:rPr>
              <a:t>and </a:t>
            </a:r>
            <a:r>
              <a:rPr lang="en-US" sz="3600" dirty="0" smtClean="0">
                <a:solidFill>
                  <a:srgbClr val="000000"/>
                </a:solidFill>
                <a:latin typeface="Book Antiqua"/>
                <a:ea typeface="Book Antiqua"/>
                <a:cs typeface="Book Antiqua"/>
                <a:sym typeface="Book Antiqua"/>
              </a:rPr>
              <a:t>3B</a:t>
            </a:r>
            <a:endParaRPr lang="en-US" sz="3600" dirty="0">
              <a:solidFill>
                <a:srgbClr val="000000"/>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 Educational Considerations for Students with Usher Syndrome&amp;#x0D;October 11, 2017&amp;quot;&quot;/&gt;&lt;property id=&quot;20307&quot; value=&quot;256&quot;/&gt;&lt;/object&gt;&lt;object type=&quot;3&quot; unique_id=&quot;10004&quot;&gt;&lt;property id=&quot;20148&quot; value=&quot;5&quot;/&gt;&lt;property id=&quot;20300&quot; value=&quot;Slide 2 - &amp;quot;“This is US”&amp;quot;&quot;/&gt;&lt;property id=&quot;20307&quot; value=&quot;257&quot;/&gt;&lt;/object&gt;&lt;object type=&quot;3&quot; unique_id=&quot;10005&quot;&gt;&lt;property id=&quot;20148&quot; value=&quot;5&quot;/&gt;&lt;property id=&quot;20300&quot; value=&quot;Slide 3 - &amp;quot;Webinar Outcomes&amp;quot;&quot;/&gt;&lt;property id=&quot;20307&quot; value=&quot;258&quot;/&gt;&lt;/object&gt;&lt;object type=&quot;3&quot; unique_id=&quot;10006&quot;&gt;&lt;property id=&quot;20148&quot; value=&quot;5&quot;/&gt;&lt;property id=&quot;20300&quot; value=&quot;Slide 4 - &amp;quot;History of USH&amp;quot;&quot;/&gt;&lt;property id=&quot;20307&quot; value=&quot;259&quot;/&gt;&lt;/object&gt;&lt;object type=&quot;3&quot; unique_id=&quot;10007&quot;&gt;&lt;property id=&quot;20148&quot; value=&quot;5&quot;/&gt;&lt;property id=&quot;20300&quot; value=&quot;Slide 5 - &amp;quot;What is Usher syndrome&amp;quot;&quot;/&gt;&lt;property id=&quot;20307&quot; value=&quot;260&quot;/&gt;&lt;/object&gt;&lt;object type=&quot;3&quot; unique_id=&quot;10008&quot;&gt;&lt;property id=&quot;20148&quot; value=&quot;5&quot;/&gt;&lt;property id=&quot;20300&quot; value=&quot;Slide 6 - &amp;quot;Usher Syndrome Fun Facts&amp;quot;&quot;/&gt;&lt;property id=&quot;20307&quot; value=&quot;261&quot;/&gt;&lt;/object&gt;&lt;object type=&quot;3&quot; unique_id=&quot;10009&quot;&gt;&lt;property id=&quot;20148&quot; value=&quot;5&quot;/&gt;&lt;property id=&quot;20300&quot; value=&quot;Slide 7 - &amp;quot;Usher type 1&amp;quot;&quot;/&gt;&lt;property id=&quot;20307&quot; value=&quot;262&quot;/&gt;&lt;/object&gt;&lt;object type=&quot;3&quot; unique_id=&quot;10010&quot;&gt;&lt;property id=&quot;20148&quot; value=&quot;5&quot;/&gt;&lt;property id=&quot;20300&quot; value=&quot;Slide 8 - &amp;quot;Usher type 2&amp;quot;&quot;/&gt;&lt;property id=&quot;20307&quot; value=&quot;263&quot;/&gt;&lt;/object&gt;&lt;object type=&quot;3&quot; unique_id=&quot;10011&quot;&gt;&lt;property id=&quot;20148&quot; value=&quot;5&quot;/&gt;&lt;property id=&quot;20300&quot; value=&quot;Slide 9 - &amp;quot;Usher type 3&amp;quot;&quot;/&gt;&lt;property id=&quot;20307&quot; value=&quot;264&quot;/&gt;&lt;/object&gt;&lt;object type=&quot;3&quot; unique_id=&quot;10012&quot;&gt;&lt;property id=&quot;20148&quot; value=&quot;5&quot;/&gt;&lt;property id=&quot;20300&quot; value=&quot;Slide 10 - &amp;quot;Atypical Usher&amp;quot;&quot;/&gt;&lt;property id=&quot;20307&quot; value=&quot;265&quot;/&gt;&lt;/object&gt;&lt;object type=&quot;3&quot; unique_id=&quot;10013&quot;&gt;&lt;property id=&quot;20148&quot; value=&quot;5&quot;/&gt;&lt;property id=&quot;20300&quot; value=&quot;Slide 11 - &amp;quot;Population estimates&amp;quot;&quot;/&gt;&lt;property id=&quot;20307&quot; value=&quot;266&quot;/&gt;&lt;/object&gt;&lt;object type=&quot;3&quot; unique_id=&quot;10014&quot;&gt;&lt;property id=&quot;20148&quot; value=&quot;5&quot;/&gt;&lt;property id=&quot;20300&quot; value=&quot;Slide 12 - &amp;quot;What do we know - NCDB&amp;quot;&quot;/&gt;&lt;property id=&quot;20307&quot; value=&quot;267&quot;/&gt;&lt;/object&gt;&lt;object type=&quot;3&quot; unique_id=&quot;10015&quot;&gt;&lt;property id=&quot;20148&quot; value=&quot;5&quot;/&gt;&lt;property id=&quot;20300&quot; value=&quot;Slide 13 - &amp;quot;What do we know - USC&amp;quot;&quot;/&gt;&lt;property id=&quot;20307&quot; value=&quot;268&quot;/&gt;&lt;/object&gt;&lt;object type=&quot;3&quot; unique_id=&quot;10016&quot;&gt;&lt;property id=&quot;20148&quot; value=&quot;5&quot;/&gt;&lt;property id=&quot;20300&quot; value=&quot;Slide 14 - &amp;quot;Where is everyone??&amp;quot;&quot;/&gt;&lt;property id=&quot;20307&quot; value=&quot;269&quot;/&gt;&lt;/object&gt;&lt;object type=&quot;3&quot; unique_id=&quot;10017&quot;&gt;&lt;property id=&quot;20148&quot; value=&quot;5&quot;/&gt;&lt;property id=&quot;20300&quot; value=&quot;Slide 15 - &amp;quot;Those 5 words...&amp;quot;&quot;/&gt;&lt;property id=&quot;20307&quot; value=&quot;270&quot;/&gt;&lt;/object&gt;&lt;object type=&quot;3&quot; unique_id=&quot;10018&quot;&gt;&lt;property id=&quot;20148&quot; value=&quot;5&quot;/&gt;&lt;property id=&quot;20300&quot; value=&quot;Slide 16 - &amp;quot;Grieving and Believing&amp;quot;&quot;/&gt;&lt;property id=&quot;20307&quot; value=&quot;271&quot;/&gt;&lt;/object&gt;&lt;object type=&quot;3&quot; unique_id=&quot;10019&quot;&gt;&lt;property id=&quot;20148&quot; value=&quot;5&quot;/&gt;&lt;property id=&quot;20300&quot; value=&quot;Slide 17 - &amp;quot;Fill your toolbox&amp;quot;&quot;/&gt;&lt;property id=&quot;20307&quot; value=&quot;272&quot;/&gt;&lt;/object&gt;&lt;object type=&quot;3&quot; unique_id=&quot;10020&quot;&gt;&lt;property id=&quot;20148&quot; value=&quot;5&quot;/&gt;&lt;property id=&quot;20300&quot; value=&quot;Slide 18 - &amp;quot;What’s first?&amp;#x0D;Making connections...&amp;quot;&quot;/&gt;&lt;property id=&quot;20307&quot; value=&quot;273&quot;/&gt;&lt;/object&gt;&lt;object type=&quot;3&quot; unique_id=&quot;10021&quot;&gt;&lt;property id=&quot;20148&quot; value=&quot;5&quot;/&gt;&lt;property id=&quot;20300&quot; value=&quot;Slide 19 - &amp;quot;One size does NOT fit all!&amp;quot;&quot;/&gt;&lt;property id=&quot;20307&quot; value=&quot;274&quot;/&gt;&lt;/object&gt;&lt;object type=&quot;3&quot; unique_id=&quot;10022&quot;&gt;&lt;property id=&quot;20148&quot; value=&quot;5&quot;/&gt;&lt;property id=&quot;20300&quot; value=&quot;Slide 20 - &amp;quot;Exploring Modes of Communication&amp;quot;&quot;/&gt;&lt;property id=&quot;20307&quot; value=&quot;275&quot;/&gt;&lt;/object&gt;&lt;object type=&quot;3&quot; unique_id=&quot;10023&quot;&gt;&lt;property id=&quot;20148&quot; value=&quot;5&quot;/&gt;&lt;property id=&quot;20300&quot; value=&quot;Slide 21 - &amp;quot;PART WHAT?&amp;quot;&quot;/&gt;&lt;property id=&quot;20307&quot; value=&quot;276&quot;/&gt;&lt;/object&gt;&lt;object type=&quot;3&quot; unique_id=&quot;10024&quot;&gt;&lt;property id=&quot;20148&quot; value=&quot;5&quot;/&gt;&lt;property id=&quot;20300&quot; value=&quot;Slide 22 - &amp;quot;PART WHAT? (cont.)&amp;quot;&quot;/&gt;&lt;property id=&quot;20307&quot; value=&quot;277&quot;/&gt;&lt;/object&gt;&lt;object type=&quot;3&quot; unique_id=&quot;10025&quot;&gt;&lt;property id=&quot;20148&quot; value=&quot;5&quot;/&gt;&lt;property id=&quot;20300&quot; value=&quot;Slide 23 - &amp;quot;Early Intervention (birth-3yrs)&amp;quot;&quot;/&gt;&lt;property id=&quot;20307&quot; value=&quot;278&quot;/&gt;&lt;/object&gt;&lt;object type=&quot;3&quot; unique_id=&quot;10026&quot;&gt;&lt;property id=&quot;20148&quot; value=&quot;5&quot;/&gt;&lt;property id=&quot;20300&quot; value=&quot;Slide 24 - &amp;quot;Preschool (age 3-5yrs)&amp;quot;&quot;/&gt;&lt;property id=&quot;20307&quot; value=&quot;279&quot;/&gt;&lt;/object&gt;&lt;object type=&quot;3&quot; unique_id=&quot;10027&quot;&gt;&lt;property id=&quot;20148&quot; value=&quot;5&quot;/&gt;&lt;property id=&quot;20300&quot; value=&quot;Slide 25 - &amp;quot;School Age (age 6 - 21yrs)&amp;quot;&quot;/&gt;&lt;property id=&quot;20307&quot; value=&quot;280&quot;/&gt;&lt;/object&gt;&lt;object type=&quot;3&quot; unique_id=&quot;10028&quot;&gt;&lt;property id=&quot;20148&quot; value=&quot;5&quot;/&gt;&lt;property id=&quot;20300&quot; value=&quot;Slide 26 - &amp;quot;Who’s on my team?&amp;quot;&quot;/&gt;&lt;property id=&quot;20307&quot; value=&quot;281&quot;/&gt;&lt;/object&gt;&lt;object type=&quot;3&quot; unique_id=&quot;10029&quot;&gt;&lt;property id=&quot;20148&quot; value=&quot;5&quot;/&gt;&lt;property id=&quot;20300&quot; value=&quot;Slide 27 - &amp;quot;Classification&amp;quot;&quot;/&gt;&lt;property id=&quot;20307&quot; value=&quot;282&quot;/&gt;&lt;/object&gt;&lt;object type=&quot;3&quot; unique_id=&quot;10030&quot;&gt;&lt;property id=&quot;20148&quot; value=&quot;5&quot;/&gt;&lt;property id=&quot;20300&quot; value=&quot;Slide 28 - &amp;quot;Assessments&amp;quot;&quot;/&gt;&lt;property id=&quot;20307&quot; value=&quot;283&quot;/&gt;&lt;/object&gt;&lt;object type=&quot;3&quot; unique_id=&quot;10031&quot;&gt;&lt;property id=&quot;20148&quot; value=&quot;5&quot;/&gt;&lt;property id=&quot;20300&quot; value=&quot;Slide 29 - &amp;quot;Develop IEP&amp;quot;&quot;/&gt;&lt;property id=&quot;20307&quot; value=&quot;284&quot;/&gt;&lt;/object&gt;&lt;object type=&quot;3&quot; unique_id=&quot;10032&quot;&gt;&lt;property id=&quot;20148&quot; value=&quot;5&quot;/&gt;&lt;property id=&quot;20300&quot; value=&quot;Slide 30 - &amp;quot;Accomodations vs. Modifications&amp;quot;&quot;/&gt;&lt;property id=&quot;20307&quot; value=&quot;285&quot;/&gt;&lt;/object&gt;&lt;object type=&quot;3&quot; unique_id=&quot;10033&quot;&gt;&lt;property id=&quot;20148&quot; value=&quot;5&quot;/&gt;&lt;property id=&quot;20300&quot; value=&quot;Slide 31 - &amp;quot;Examples of Specially Designed Instruction (1 of 4)&amp;quot;&quot;/&gt;&lt;property id=&quot;20307&quot; value=&quot;286&quot;/&gt;&lt;/object&gt;&lt;object type=&quot;3&quot; unique_id=&quot;10034&quot;&gt;&lt;property id=&quot;20148&quot; value=&quot;5&quot;/&gt;&lt;property id=&quot;20300&quot; value=&quot;Slide 32 - &amp;quot;Examples of Specially Designed Instruction (2 of 4)&amp;quot;&quot;/&gt;&lt;property id=&quot;20307&quot; value=&quot;287&quot;/&gt;&lt;/object&gt;&lt;object type=&quot;3&quot; unique_id=&quot;10035&quot;&gt;&lt;property id=&quot;20148&quot; value=&quot;5&quot;/&gt;&lt;property id=&quot;20300&quot; value=&quot;Slide 33 - &amp;quot;Examples of Specially Designed Instruction (3 of 4) &amp;quot;&quot;/&gt;&lt;property id=&quot;20307&quot; value=&quot;288&quot;/&gt;&lt;/object&gt;&lt;object type=&quot;3&quot; unique_id=&quot;10036&quot;&gt;&lt;property id=&quot;20148&quot; value=&quot;5&quot;/&gt;&lt;property id=&quot;20300&quot; value=&quot;Slide 34 - &amp;quot;Examples of Specially Designed Instruction (4 of 4) &amp;quot;&quot;/&gt;&lt;property id=&quot;20307&quot; value=&quot;289&quot;/&gt;&lt;/object&gt;&lt;object type=&quot;3&quot; unique_id=&quot;10037&quot;&gt;&lt;property id=&quot;20148&quot; value=&quot;5&quot;/&gt;&lt;property id=&quot;20300&quot; value=&quot;Slide 35 - &amp;quot;Related Services&amp;quot;&quot;/&gt;&lt;property id=&quot;20307&quot; value=&quot;290&quot;/&gt;&lt;/object&gt;&lt;object type=&quot;3&quot; unique_id=&quot;10038&quot;&gt;&lt;property id=&quot;20148&quot; value=&quot;5&quot;/&gt;&lt;property id=&quot;20300&quot; value=&quot;Slide 36 - &amp;quot;Support for School Personnel General Ed&amp;quot;&quot;/&gt;&lt;property id=&quot;20307&quot; value=&quot;291&quot;/&gt;&lt;/object&gt;&lt;object type=&quot;3&quot; unique_id=&quot;10039&quot;&gt;&lt;property id=&quot;20148&quot; value=&quot;5&quot;/&gt;&lt;property id=&quot;20300&quot; value=&quot;Slide 37 - &amp;quot;Support for School Personnel Other&amp;quot;&quot;/&gt;&lt;property id=&quot;20307&quot; value=&quot;292&quot;/&gt;&lt;/object&gt;&lt;object type=&quot;3&quot; unique_id=&quot;10040&quot;&gt;&lt;property id=&quot;20148&quot; value=&quot;5&quot;/&gt;&lt;property id=&quot;20300&quot; value=&quot;Slide 38 - &amp;quot;Collaboration&amp;quot;&quot;/&gt;&lt;property id=&quot;20307&quot; value=&quot;293&quot;/&gt;&lt;/object&gt;&lt;object type=&quot;3&quot; unique_id=&quot;10041&quot;&gt;&lt;property id=&quot;20148&quot; value=&quot;5&quot;/&gt;&lt;property id=&quot;20300&quot; value=&quot;Slide 39 - &amp;quot;Teacher of the Deaf (TOD)&amp;quot;&quot;/&gt;&lt;property id=&quot;20307&quot; value=&quot;294&quot;/&gt;&lt;/object&gt;&lt;object type=&quot;3&quot; unique_id=&quot;10042&quot;&gt;&lt;property id=&quot;20148&quot; value=&quot;5&quot;/&gt;&lt;property id=&quot;20300&quot; value=&quot;Slide 40 - &amp;quot;Teacher of the Visually Impaired (TVI)&amp;quot;&quot;/&gt;&lt;property id=&quot;20307&quot; value=&quot;295&quot;/&gt;&lt;/object&gt;&lt;object type=&quot;3&quot; unique_id=&quot;10043&quot;&gt;&lt;property id=&quot;20148&quot; value=&quot;5&quot;/&gt;&lt;property id=&quot;20300&quot; value=&quot;Slide 41 - &amp;quot;Occupational Therapy (OT)&amp;quot;&quot;/&gt;&lt;property id=&quot;20307&quot; value=&quot;296&quot;/&gt;&lt;/object&gt;&lt;object type=&quot;3&quot; unique_id=&quot;10044&quot;&gt;&lt;property id=&quot;20148&quot; value=&quot;5&quot;/&gt;&lt;property id=&quot;20300&quot; value=&quot;Slide 42 - &amp;quot;Physical Therapy (PT)&amp;quot;&quot;/&gt;&lt;property id=&quot;20307&quot; value=&quot;297&quot;/&gt;&lt;/object&gt;&lt;object type=&quot;3&quot; unique_id=&quot;10045&quot;&gt;&lt;property id=&quot;20148&quot; value=&quot;5&quot;/&gt;&lt;property id=&quot;20300&quot; value=&quot;Slide 43 - &amp;quot;Speech&amp;quot;&quot;/&gt;&lt;property id=&quot;20307&quot; value=&quot;298&quot;/&gt;&lt;/object&gt;&lt;object type=&quot;3&quot; unique_id=&quot;10046&quot;&gt;&lt;property id=&quot;20148&quot; value=&quot;5&quot;/&gt;&lt;property id=&quot;20300&quot; value=&quot;Slide 44 - &amp;quot;What is an Educational Interpreter?&amp;quot;&quot;/&gt;&lt;property id=&quot;20307&quot; value=&quot;299&quot;/&gt;&lt;/object&gt;&lt;object type=&quot;3&quot; unique_id=&quot;10047&quot;&gt;&lt;property id=&quot;20148&quot; value=&quot;5&quot;/&gt;&lt;property id=&quot;20300&quot; value=&quot;Slide 45 - &amp;quot;Professional training for EIs &amp;quot;&quot;/&gt;&lt;property id=&quot;20307&quot; value=&quot;300&quot;/&gt;&lt;/object&gt;&lt;object type=&quot;3&quot; unique_id=&quot;10048&quot;&gt;&lt;property id=&quot;20148&quot; value=&quot;5&quot;/&gt;&lt;property id=&quot;20300&quot; value=&quot;Slide 46 - &amp;quot;Interveners&amp;quot;&quot;/&gt;&lt;property id=&quot;20307&quot; value=&quot;301&quot;/&gt;&lt;/object&gt;&lt;object type=&quot;3&quot; unique_id=&quot;10049&quot;&gt;&lt;property id=&quot;20148&quot; value=&quot;5&quot;/&gt;&lt;property id=&quot;20300&quot; value=&quot;Slide 47 - &amp;quot;Interveners in action!&amp;quot;&quot;/&gt;&lt;property id=&quot;20307&quot; value=&quot;302&quot;/&gt;&lt;/object&gt;&lt;object type=&quot;3&quot; unique_id=&quot;10050&quot;&gt;&lt;property id=&quot;20148&quot; value=&quot;5&quot;/&gt;&lt;property id=&quot;20300&quot; value=&quot;Slide 48 - &amp;quot;O&amp;amp;M&amp;quot;&quot;/&gt;&lt;property id=&quot;20307&quot; value=&quot;303&quot;/&gt;&lt;/object&gt;&lt;object type=&quot;3&quot; unique_id=&quot;10051&quot;&gt;&lt;property id=&quot;20148&quot; value=&quot;5&quot;/&gt;&lt;property id=&quot;20300&quot; value=&quot;Slide 49 - &amp;quot;Independence&amp;quot;&quot;/&gt;&lt;property id=&quot;20307&quot; value=&quot;304&quot;/&gt;&lt;/object&gt;&lt;object type=&quot;3&quot; unique_id=&quot;10052&quot;&gt;&lt;property id=&quot;20148&quot; value=&quot;5&quot;/&gt;&lt;property id=&quot;20300&quot; value=&quot;Slide 50 - &amp;quot;Extra Curricular Activities&amp;quot;&quot;/&gt;&lt;property id=&quot;20307&quot; value=&quot;305&quot;/&gt;&lt;/object&gt;&lt;object type=&quot;3&quot; unique_id=&quot;10053&quot;&gt;&lt;property id=&quot;20148&quot; value=&quot;5&quot;/&gt;&lt;property id=&quot;20300&quot; value=&quot;Slide 51 - &amp;quot;Keep your eye on the prize!&amp;quot;&quot;/&gt;&lt;property id=&quot;20307&quot; value=&quot;306&quot;/&gt;&lt;/object&gt;&lt;object type=&quot;3&quot; unique_id=&quot;10054&quot;&gt;&lt;property id=&quot;20148&quot; value=&quot;5&quot;/&gt;&lt;property id=&quot;20300&quot; value=&quot;Slide 52 - &amp;quot;Not already!&amp;quot;&quot;/&gt;&lt;property id=&quot;20307&quot; value=&quot;307&quot;/&gt;&lt;/object&gt;&lt;object type=&quot;3&quot; unique_id=&quot;10055&quot;&gt;&lt;property id=&quot;20148&quot; value=&quot;5&quot;/&gt;&lt;property id=&quot;20300&quot; value=&quot;Slide 53 - &amp;quot;“Ava is a nutshell”&amp;quot;&quot;/&gt;&lt;property id=&quot;20307&quot; value=&quot;308&quot;/&gt;&lt;/object&gt;&lt;object type=&quot;3&quot; unique_id=&quot;10056&quot;&gt;&lt;property id=&quot;20148&quot; value=&quot;5&quot;/&gt;&lt;property id=&quot;20300&quot; value=&quot;Slide 54 - &amp;quot;Me at a Glance&amp;quot;&quot;/&gt;&lt;property id=&quot;20307&quot; value=&quot;309&quot;/&gt;&lt;/object&gt;&lt;object type=&quot;3&quot; unique_id=&quot;10057&quot;&gt;&lt;property id=&quot;20148&quot; value=&quot;5&quot;/&gt;&lt;property id=&quot;20300&quot; value=&quot;Slide 55 - &amp;quot;Identity&amp;quot;&quot;/&gt;&lt;property id=&quot;20307&quot; value=&quot;310&quot;/&gt;&lt;/object&gt;&lt;object type=&quot;3&quot; unique_id=&quot;10058&quot;&gt;&lt;property id=&quot;20148&quot; value=&quot;5&quot;/&gt;&lt;property id=&quot;20300&quot; value=&quot;Slide 56 - &amp;quot;Secondary Transition Planning&amp;quot;&quot;/&gt;&lt;property id=&quot;20307&quot; value=&quot;311&quot;/&gt;&lt;/object&gt;&lt;object type=&quot;3&quot; unique_id=&quot;10059&quot;&gt;&lt;property id=&quot;20148&quot; value=&quot;5&quot;/&gt;&lt;property id=&quot;20300&quot; value=&quot;Slide 57 - &amp;quot;Transition to Adulthood (18+)&amp;quot;&quot;/&gt;&lt;property id=&quot;20307&quot; value=&quot;312&quot;/&gt;&lt;/object&gt;&lt;object type=&quot;3&quot; unique_id=&quot;10060&quot;&gt;&lt;property id=&quot;20148&quot; value=&quot;5&quot;/&gt;&lt;property id=&quot;20300&quot; value=&quot;Slide 58 - &amp;quot;Adult Services&amp;quot;&quot;/&gt;&lt;property id=&quot;20307&quot; value=&quot;313&quot;/&gt;&lt;/object&gt;&lt;object type=&quot;3&quot; unique_id=&quot;10061&quot;&gt;&lt;property id=&quot;20148&quot; value=&quot;5&quot;/&gt;&lt;property id=&quot;20300&quot; value=&quot;Slide 59 - &amp;quot;It’s the climb&amp;quot;&quot;/&gt;&lt;property id=&quot;20307&quot; value=&quot;314&quot;/&gt;&lt;/object&gt;&lt;object type=&quot;3&quot; unique_id=&quot;10062&quot;&gt;&lt;property id=&quot;20148&quot; value=&quot;5&quot;/&gt;&lt;property id=&quot;20300&quot; value=&quot;Slide 60 - &amp;quot;Links &amp;amp; Resources Usher Syndrome Coalition&amp;quot;&quot;/&gt;&lt;property id=&quot;20307&quot; value=&quot;315&quot;/&gt;&lt;/object&gt;&lt;object type=&quot;3&quot; unique_id=&quot;10063&quot;&gt;&lt;property id=&quot;20148&quot; value=&quot;5&quot;/&gt;&lt;property id=&quot;20300&quot; value=&quot;Slide 61 - &amp;quot;Links &amp;amp; Resources&amp;#x0D;NCDB&amp;quot;&quot;/&gt;&lt;property id=&quot;20307&quot; value=&quot;316&quot;/&gt;&lt;/object&gt;&lt;object type=&quot;3&quot; unique_id=&quot;10064&quot;&gt;&lt;property id=&quot;20148&quot; value=&quot;5&quot;/&gt;&lt;property id=&quot;20300&quot; value=&quot;Slide 62 - &amp;quot;Links &amp;amp; Resources&amp;quot;&quot;/&gt;&lt;property id=&quot;20307&quot; value=&quot;317&quot;/&gt;&lt;/object&gt;&lt;object type=&quot;3&quot; unique_id=&quot;10129&quot;&gt;&lt;property id=&quot;20148&quot; value=&quot;5&quot;/&gt;&lt;property id=&quot;20300&quot; value=&quot;Slide 63 - &amp;quot;Contacts&amp;quot;&quot;/&gt;&lt;property id=&quot;20307&quot; value=&quot;318&quot;/&gt;&lt;/object&gt;&lt;/object&gt;&lt;object type=&quot;8&quot; unique_id=&quot;10128&quot;&gt;&lt;/object&gt;&lt;/object&gt;&lt;/database&gt;"/>
  <p:tag name="SECTOMILLISECCONVERTED" val="1"/>
</p:tagLst>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DB Conten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4694</Words>
  <Application>Microsoft Office PowerPoint</Application>
  <PresentationFormat>On-screen Show (4:3)</PresentationFormat>
  <Paragraphs>455</Paragraphs>
  <Slides>63</Slides>
  <Notes>62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Arial</vt:lpstr>
      <vt:lpstr>Times New Roman</vt:lpstr>
      <vt:lpstr>Verdana</vt:lpstr>
      <vt:lpstr>Book Antiqua</vt:lpstr>
      <vt:lpstr>Calibri</vt:lpstr>
      <vt:lpstr>Custom Design</vt:lpstr>
      <vt:lpstr>NCDB Content Theme</vt:lpstr>
      <vt:lpstr> Educational Considerations for Students with Usher Syndrome October 11, 2017</vt:lpstr>
      <vt:lpstr>“This is US”</vt:lpstr>
      <vt:lpstr>Webinar Outcomes</vt:lpstr>
      <vt:lpstr>History of USH</vt:lpstr>
      <vt:lpstr>What is Usher syndrome</vt:lpstr>
      <vt:lpstr>Usher Syndrome Fun Facts</vt:lpstr>
      <vt:lpstr>Usher type 1</vt:lpstr>
      <vt:lpstr>Usher type 2</vt:lpstr>
      <vt:lpstr>Usher type 3</vt:lpstr>
      <vt:lpstr>Atypical Usher</vt:lpstr>
      <vt:lpstr>Population estimates</vt:lpstr>
      <vt:lpstr>What do we know - NCDB</vt:lpstr>
      <vt:lpstr>What do we know - USC</vt:lpstr>
      <vt:lpstr>Where is everyone??</vt:lpstr>
      <vt:lpstr>Those 5 words...</vt:lpstr>
      <vt:lpstr>Grieving and Believing</vt:lpstr>
      <vt:lpstr>Fill your toolbox</vt:lpstr>
      <vt:lpstr>What’s first? Making connections...</vt:lpstr>
      <vt:lpstr>One size does NOT fit all!</vt:lpstr>
      <vt:lpstr>Exploring Modes of Communication</vt:lpstr>
      <vt:lpstr>PART WHAT?</vt:lpstr>
      <vt:lpstr>PART WHAT? (cont.)</vt:lpstr>
      <vt:lpstr>Early Intervention (birth-3yrs)</vt:lpstr>
      <vt:lpstr>Preschool (age 3-5yrs)</vt:lpstr>
      <vt:lpstr>School Age (age 6 - 21yrs)</vt:lpstr>
      <vt:lpstr>Who’s on my team?</vt:lpstr>
      <vt:lpstr>Classification</vt:lpstr>
      <vt:lpstr>Assessments</vt:lpstr>
      <vt:lpstr>Develop IEP</vt:lpstr>
      <vt:lpstr>Accomodations vs. Modifications</vt:lpstr>
      <vt:lpstr>Examples of Specially Designed Instruction (1 of 4)</vt:lpstr>
      <vt:lpstr>Examples of Specially Designed Instruction (2 of 4)</vt:lpstr>
      <vt:lpstr>Examples of Specially Designed Instruction (3 of 4) </vt:lpstr>
      <vt:lpstr>Examples of Specially Designed Instruction (4 of 4) </vt:lpstr>
      <vt:lpstr>Related Services</vt:lpstr>
      <vt:lpstr>Support for School Personnel General Ed</vt:lpstr>
      <vt:lpstr>Support for School Personnel Other</vt:lpstr>
      <vt:lpstr>Collaboration</vt:lpstr>
      <vt:lpstr>Teacher of the Deaf (TOD)</vt:lpstr>
      <vt:lpstr>Teacher of the Visually Impaired (TVI)</vt:lpstr>
      <vt:lpstr>Occupational Therapy (OT)</vt:lpstr>
      <vt:lpstr>Physical Therapy (PT)</vt:lpstr>
      <vt:lpstr>Speech</vt:lpstr>
      <vt:lpstr>What is an Educational Interpreter?</vt:lpstr>
      <vt:lpstr>Professional training for EIs </vt:lpstr>
      <vt:lpstr>Interveners</vt:lpstr>
      <vt:lpstr>Interveners in action!</vt:lpstr>
      <vt:lpstr>O&amp;M</vt:lpstr>
      <vt:lpstr>Independence</vt:lpstr>
      <vt:lpstr>Extra Curricular Activities</vt:lpstr>
      <vt:lpstr>Keep your eye on the prize!</vt:lpstr>
      <vt:lpstr>Not already!</vt:lpstr>
      <vt:lpstr>“Ava is a nutshell”</vt:lpstr>
      <vt:lpstr>Me at a Glance</vt:lpstr>
      <vt:lpstr>Identity</vt:lpstr>
      <vt:lpstr>Secondary Transition Planning</vt:lpstr>
      <vt:lpstr>Transition to Adulthood (18+)</vt:lpstr>
      <vt:lpstr>Adult Services</vt:lpstr>
      <vt:lpstr>It’s the climb</vt:lpstr>
      <vt:lpstr>Links &amp; Resources Usher Syndrome Coalition</vt:lpstr>
      <vt:lpstr>Links &amp; Resources NCDB</vt:lpstr>
      <vt:lpstr>Links &amp; Resources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Considerations for  Students with Usher Syndrome October 11, 2017</dc:title>
  <dc:creator>Jordyn Watanabe</dc:creator>
  <cp:lastModifiedBy>Windows User</cp:lastModifiedBy>
  <cp:revision>37</cp:revision>
  <dcterms:modified xsi:type="dcterms:W3CDTF">2017-10-10T21:54:06Z</dcterms:modified>
</cp:coreProperties>
</file>