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62" r:id="rId3"/>
    <p:sldId id="258" r:id="rId4"/>
    <p:sldId id="303" r:id="rId5"/>
    <p:sldId id="304" r:id="rId6"/>
    <p:sldId id="305" r:id="rId7"/>
    <p:sldId id="306" r:id="rId8"/>
    <p:sldId id="302" r:id="rId9"/>
    <p:sldId id="263" r:id="rId10"/>
    <p:sldId id="300" r:id="rId11"/>
    <p:sldId id="301" r:id="rId12"/>
    <p:sldId id="264" r:id="rId13"/>
    <p:sldId id="292" r:id="rId14"/>
    <p:sldId id="269" r:id="rId15"/>
    <p:sldId id="307" r:id="rId16"/>
    <p:sldId id="308" r:id="rId17"/>
    <p:sldId id="286" r:id="rId18"/>
    <p:sldId id="291" r:id="rId19"/>
    <p:sldId id="287" r:id="rId20"/>
    <p:sldId id="289" r:id="rId21"/>
    <p:sldId id="288" r:id="rId22"/>
    <p:sldId id="290" r:id="rId23"/>
    <p:sldId id="299" r:id="rId24"/>
    <p:sldId id="261" r:id="rId25"/>
    <p:sldId id="270" r:id="rId26"/>
    <p:sldId id="271" r:id="rId27"/>
    <p:sldId id="272" r:id="rId28"/>
    <p:sldId id="274" r:id="rId29"/>
    <p:sldId id="277" r:id="rId30"/>
    <p:sldId id="275" r:id="rId31"/>
    <p:sldId id="278" r:id="rId32"/>
    <p:sldId id="285" r:id="rId33"/>
    <p:sldId id="280" r:id="rId34"/>
    <p:sldId id="281" r:id="rId35"/>
    <p:sldId id="282" r:id="rId36"/>
    <p:sldId id="283" r:id="rId37"/>
    <p:sldId id="284" r:id="rId38"/>
    <p:sldId id="309" r:id="rId39"/>
    <p:sldId id="276"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8" autoAdjust="0"/>
    <p:restoredTop sz="94660"/>
  </p:normalViewPr>
  <p:slideViewPr>
    <p:cSldViewPr snapToGrid="0">
      <p:cViewPr varScale="1">
        <p:scale>
          <a:sx n="94" d="100"/>
          <a:sy n="94" d="100"/>
        </p:scale>
        <p:origin x="86" y="3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2/26/2016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2/26/2016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2/26/2016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2/26/2016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2/26/2016</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2/26/2016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2/26/2016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2/26/2016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2/26/2016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2/26/2016</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2/26/2016</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2/26/2016</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9.emf"/><Relationship Id="rId2" Type="http://schemas.openxmlformats.org/officeDocument/2006/relationships/hyperlink" Target="http://www.usd.edu/medicine/center-for-disabilities/deaf-blind-program" TargetMode="Externa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moodle.nationaldb.or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communicationmatrix.org/" TargetMode="External"/><Relationship Id="rId2" Type="http://schemas.openxmlformats.org/officeDocument/2006/relationships/hyperlink" Target="http://www.perkinselearning.org/videos/webcast/reflections-deafblindness-hands-touch" TargetMode="External"/><Relationship Id="rId1" Type="http://schemas.openxmlformats.org/officeDocument/2006/relationships/slideLayout" Target="../slideLayouts/slideLayout2.xml"/><Relationship Id="rId4" Type="http://schemas.openxmlformats.org/officeDocument/2006/relationships/hyperlink" Target="http://www.tsbvi.edu/distance/communication/calendars/introduction/"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dirty="0" smtClean="0"/>
              <a:t>Dakota cohort Collaboration </a:t>
            </a:r>
            <a:br>
              <a:rPr lang="en-US" sz="6600" dirty="0" smtClean="0"/>
            </a:br>
            <a:r>
              <a:rPr lang="en-US" sz="6600" dirty="0" smtClean="0"/>
              <a:t>training in deaf-blindness</a:t>
            </a:r>
            <a:endParaRPr lang="en-US" sz="6600" dirty="0"/>
          </a:p>
        </p:txBody>
      </p:sp>
      <p:sp>
        <p:nvSpPr>
          <p:cNvPr id="3" name="Subtitle 2"/>
          <p:cNvSpPr>
            <a:spLocks noGrp="1"/>
          </p:cNvSpPr>
          <p:nvPr>
            <p:ph type="subTitle" idx="1"/>
          </p:nvPr>
        </p:nvSpPr>
        <p:spPr>
          <a:xfrm>
            <a:off x="1069848" y="4389119"/>
            <a:ext cx="10254016" cy="1921873"/>
          </a:xfrm>
        </p:spPr>
        <p:txBody>
          <a:bodyPr/>
          <a:lstStyle/>
          <a:p>
            <a:r>
              <a:rPr lang="en-US" dirty="0"/>
              <a:t>Rose </a:t>
            </a:r>
            <a:r>
              <a:rPr lang="en-US" dirty="0" smtClean="0"/>
              <a:t>Moehring    Sherri Nelson     University of SD      NCDB</a:t>
            </a:r>
            <a:endParaRPr lang="en-US" dirty="0"/>
          </a:p>
          <a:p>
            <a:endParaRPr lang="en-US" dirty="0" smtClean="0"/>
          </a:p>
          <a:p>
            <a:endParaRPr lang="en-US" dirty="0" smtClean="0"/>
          </a:p>
          <a:p>
            <a:endParaRPr lang="en-US" dirty="0"/>
          </a:p>
        </p:txBody>
      </p:sp>
      <p:pic>
        <p:nvPicPr>
          <p:cNvPr id="4" name="Content Placeholder 4">
            <a:hlinkClick r:id="rId2"/>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79716" y="5094514"/>
            <a:ext cx="2196191" cy="121647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eader-left[1]"/>
          <p:cNvPicPr>
            <a:picLocks noChangeAspect="1" noChangeArrowheads="1"/>
          </p:cNvPicPr>
          <p:nvPr/>
        </p:nvPicPr>
        <p:blipFill>
          <a:blip r:embed="rId4">
            <a:extLst>
              <a:ext uri="{28A0092B-C50C-407E-A947-70E740481C1C}">
                <a14:useLocalDpi xmlns:a14="http://schemas.microsoft.com/office/drawing/2010/main" val="0"/>
              </a:ext>
            </a:extLst>
          </a:blip>
          <a:srcRect t="5853" r="70418"/>
          <a:stretch>
            <a:fillRect/>
          </a:stretch>
        </p:blipFill>
        <p:spPr bwMode="auto">
          <a:xfrm>
            <a:off x="3194195" y="4980214"/>
            <a:ext cx="1989571" cy="1330778"/>
          </a:xfrm>
          <a:prstGeom prst="rect">
            <a:avLst/>
          </a:prstGeom>
          <a:noFill/>
          <a:ln>
            <a:noFill/>
          </a:ln>
          <a:effectLst/>
          <a:extLst>
            <a:ext uri="{909E8E84-426E-40DD-AFC4-6F175D3DCCD1}">
              <a14:hiddenFill xmlns:a14="http://schemas.microsoft.com/office/drawing/2010/main">
                <a:solidFill>
                  <a:srgbClr val="33666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6" name="Picture 5" descr="C:\Users\rmoehrin\AppData\Local\Microsoft\Windows\Temporary Internet Files\Content.Outlook\JR0V7LDD\deviceicon152_Nov_11_2013-17_32_10.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66314" y="4882243"/>
            <a:ext cx="1404257" cy="1306286"/>
          </a:xfrm>
          <a:prstGeom prst="rect">
            <a:avLst/>
          </a:prstGeom>
          <a:noFill/>
          <a:ln>
            <a:noFill/>
          </a:ln>
        </p:spPr>
      </p:pic>
      <p:pic>
        <p:nvPicPr>
          <p:cNvPr id="7" name="Picture 6" descr="USD_logo_H_2C_RGB"/>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00253" y="4980213"/>
            <a:ext cx="2570117" cy="1208316"/>
          </a:xfrm>
          <a:prstGeom prst="rect">
            <a:avLst/>
          </a:prstGeom>
          <a:noFill/>
          <a:ln>
            <a:noFill/>
          </a:ln>
        </p:spPr>
      </p:pic>
      <p:pic>
        <p:nvPicPr>
          <p:cNvPr id="8" name="Picture 7"/>
          <p:cNvPicPr>
            <a:picLocks noChangeAspect="1"/>
          </p:cNvPicPr>
          <p:nvPr/>
        </p:nvPicPr>
        <p:blipFill>
          <a:blip r:embed="rId7"/>
          <a:stretch>
            <a:fillRect/>
          </a:stretch>
        </p:blipFill>
        <p:spPr>
          <a:xfrm>
            <a:off x="10033907" y="5297656"/>
            <a:ext cx="1632857" cy="1013336"/>
          </a:xfrm>
          <a:prstGeom prst="rect">
            <a:avLst/>
          </a:prstGeom>
        </p:spPr>
      </p:pic>
    </p:spTree>
    <p:extLst>
      <p:ext uri="{BB962C8B-B14F-4D97-AF65-F5344CB8AC3E}">
        <p14:creationId xmlns:p14="http://schemas.microsoft.com/office/powerpoint/2010/main" val="33657313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North Dakota Summer 2015: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91609" y="2120900"/>
            <a:ext cx="5815131" cy="4051300"/>
          </a:xfrm>
        </p:spPr>
      </p:pic>
      <p:sp>
        <p:nvSpPr>
          <p:cNvPr id="5" name="Rectangle 4"/>
          <p:cNvSpPr/>
          <p:nvPr/>
        </p:nvSpPr>
        <p:spPr>
          <a:xfrm>
            <a:off x="7878536" y="3665765"/>
            <a:ext cx="138793" cy="11919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flipV="1">
            <a:off x="8103868" y="4678135"/>
            <a:ext cx="150225" cy="14695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5780313" y="4678136"/>
            <a:ext cx="130629" cy="13062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68293" y="4580164"/>
            <a:ext cx="146957" cy="9797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flipH="1" flipV="1">
            <a:off x="4180115" y="4825092"/>
            <a:ext cx="228600" cy="11430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897895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Dakota Summer 2015: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94209" y="2120900"/>
            <a:ext cx="5809932" cy="4051300"/>
          </a:xfrm>
          <a:solidFill>
            <a:srgbClr val="FFFF00"/>
          </a:solidFill>
        </p:spPr>
      </p:pic>
      <p:sp>
        <p:nvSpPr>
          <p:cNvPr id="5" name="Rectangle 4"/>
          <p:cNvSpPr/>
          <p:nvPr/>
        </p:nvSpPr>
        <p:spPr>
          <a:xfrm>
            <a:off x="7413171" y="2653393"/>
            <a:ext cx="204108" cy="130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8654144" y="4465864"/>
            <a:ext cx="220436" cy="1224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56178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0"/>
            <a:ext cx="10058400" cy="1273629"/>
          </a:xfrm>
        </p:spPr>
        <p:txBody>
          <a:bodyPr/>
          <a:lstStyle/>
          <a:p>
            <a:r>
              <a:rPr lang="en-US" dirty="0" smtClean="0"/>
              <a:t>Summer 2015 Surveys:</a:t>
            </a:r>
            <a:endParaRPr lang="en-US" dirty="0"/>
          </a:p>
        </p:txBody>
      </p:sp>
      <p:sp>
        <p:nvSpPr>
          <p:cNvPr id="3" name="Content Placeholder 2"/>
          <p:cNvSpPr>
            <a:spLocks noGrp="1"/>
          </p:cNvSpPr>
          <p:nvPr>
            <p:ph idx="1"/>
          </p:nvPr>
        </p:nvSpPr>
        <p:spPr>
          <a:xfrm>
            <a:off x="1069848" y="1143000"/>
            <a:ext cx="10058400" cy="5592536"/>
          </a:xfrm>
        </p:spPr>
        <p:txBody>
          <a:bodyPr>
            <a:normAutofit/>
          </a:bodyPr>
          <a:lstStyle/>
          <a:p>
            <a:r>
              <a:rPr lang="en-US" b="1" dirty="0" smtClean="0"/>
              <a:t>A Scale to Measure Teacher’s Self-Efficacy in Deaf-Blindness </a:t>
            </a:r>
            <a:r>
              <a:rPr lang="en-US" dirty="0" smtClean="0"/>
              <a:t>(used revised version of 22 questions): </a:t>
            </a:r>
          </a:p>
          <a:p>
            <a:pPr lvl="1"/>
            <a:r>
              <a:rPr lang="en-US" b="1" dirty="0" smtClean="0"/>
              <a:t>Rating Scale:  </a:t>
            </a:r>
            <a:r>
              <a:rPr lang="en-US" dirty="0" smtClean="0"/>
              <a:t>very low, low, 50/50/, high, and very high: </a:t>
            </a:r>
          </a:p>
          <a:p>
            <a:pPr lvl="2"/>
            <a:r>
              <a:rPr lang="en-US" u="sng" dirty="0" smtClean="0"/>
              <a:t>Pre-test</a:t>
            </a:r>
            <a:r>
              <a:rPr lang="en-US" dirty="0"/>
              <a:t>:  16 respondents—very low/ low responses were obtained in all 22 questions </a:t>
            </a:r>
            <a:r>
              <a:rPr lang="en-US" dirty="0" smtClean="0"/>
              <a:t> (ranged from 19% to 93%) and only </a:t>
            </a:r>
            <a:r>
              <a:rPr lang="en-US" dirty="0"/>
              <a:t>one question received a very high response by one person (</a:t>
            </a:r>
            <a:r>
              <a:rPr lang="en-US" dirty="0" smtClean="0"/>
              <a:t>question 22-Accommodate </a:t>
            </a:r>
            <a:r>
              <a:rPr lang="en-US" dirty="0"/>
              <a:t>or adapt lessons for students who are DB)</a:t>
            </a:r>
            <a:endParaRPr lang="en-US" sz="1200" dirty="0"/>
          </a:p>
          <a:p>
            <a:pPr lvl="2"/>
            <a:r>
              <a:rPr lang="en-US" u="sng" dirty="0" smtClean="0"/>
              <a:t>Post-test</a:t>
            </a:r>
            <a:r>
              <a:rPr lang="en-US" dirty="0"/>
              <a:t>:  5 respondents –there were NO very low/low ratings reported on any of the 22 questions; all 22 questions received high </a:t>
            </a:r>
            <a:r>
              <a:rPr lang="en-US" dirty="0" smtClean="0"/>
              <a:t>or </a:t>
            </a:r>
            <a:r>
              <a:rPr lang="en-US" dirty="0"/>
              <a:t>very high </a:t>
            </a:r>
            <a:r>
              <a:rPr lang="en-US" dirty="0" smtClean="0"/>
              <a:t>ratings. Greatest number or respondents showed gains in the high range for 15 questions.   </a:t>
            </a:r>
            <a:endParaRPr lang="en-US" sz="1200" dirty="0"/>
          </a:p>
          <a:p>
            <a:pPr lvl="1"/>
            <a:r>
              <a:rPr lang="en-US" b="1" dirty="0" smtClean="0"/>
              <a:t>Results-High Levels of Confidence:  </a:t>
            </a:r>
            <a:r>
              <a:rPr lang="en-US" dirty="0" smtClean="0"/>
              <a:t>Most significant gains seen in the following areas:  </a:t>
            </a:r>
          </a:p>
          <a:p>
            <a:pPr lvl="3"/>
            <a:r>
              <a:rPr lang="en-US" dirty="0" smtClean="0"/>
              <a:t>Provide alternative explanation or activity when DB student is confused (80%). </a:t>
            </a:r>
          </a:p>
          <a:p>
            <a:pPr lvl="3"/>
            <a:r>
              <a:rPr lang="en-US" dirty="0" smtClean="0"/>
              <a:t>Help DB student enjoy communication and interaction  (80%)</a:t>
            </a:r>
          </a:p>
          <a:p>
            <a:pPr lvl="3"/>
            <a:r>
              <a:rPr lang="en-US" dirty="0" smtClean="0"/>
              <a:t>Encourage DB student to expand their communication (80)</a:t>
            </a:r>
          </a:p>
          <a:p>
            <a:pPr lvl="3"/>
            <a:r>
              <a:rPr lang="en-US" dirty="0" smtClean="0"/>
              <a:t>Accommodate or adapt lessons for DB student (80)</a:t>
            </a:r>
          </a:p>
          <a:p>
            <a:pPr lvl="3"/>
            <a:r>
              <a:rPr lang="en-US" dirty="0" smtClean="0"/>
              <a:t>Building a trusting relationship was the highest improvement noted (100%). </a:t>
            </a:r>
          </a:p>
          <a:p>
            <a:pPr lvl="1"/>
            <a:endParaRPr lang="en-US" dirty="0"/>
          </a:p>
          <a:p>
            <a:pPr lvl="1"/>
            <a:endParaRPr lang="en-US" dirty="0" smtClean="0"/>
          </a:p>
          <a:p>
            <a:endParaRPr lang="en-US" dirty="0"/>
          </a:p>
        </p:txBody>
      </p:sp>
    </p:spTree>
    <p:extLst>
      <p:ext uri="{BB962C8B-B14F-4D97-AF65-F5344CB8AC3E}">
        <p14:creationId xmlns:p14="http://schemas.microsoft.com/office/powerpoint/2010/main" val="38810515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Summer 2015 Surveys:</a:t>
            </a:r>
          </a:p>
        </p:txBody>
      </p:sp>
      <p:sp>
        <p:nvSpPr>
          <p:cNvPr id="3" name="Content Placeholder 2"/>
          <p:cNvSpPr>
            <a:spLocks noGrp="1"/>
          </p:cNvSpPr>
          <p:nvPr>
            <p:ph idx="1"/>
          </p:nvPr>
        </p:nvSpPr>
        <p:spPr/>
        <p:txBody>
          <a:bodyPr>
            <a:normAutofit/>
          </a:bodyPr>
          <a:lstStyle/>
          <a:p>
            <a:pPr lvl="1"/>
            <a:r>
              <a:rPr lang="en-US" sz="2400" b="1" dirty="0"/>
              <a:t>Center for Disabilities Satisfaction Survey:  </a:t>
            </a:r>
            <a:r>
              <a:rPr lang="en-US" sz="2400" dirty="0"/>
              <a:t>5 respondents</a:t>
            </a:r>
          </a:p>
          <a:p>
            <a:pPr lvl="2"/>
            <a:r>
              <a:rPr lang="en-US" sz="2400" dirty="0"/>
              <a:t>Knowledge Prior to Training: Basic (60%) Intermediate (40%)</a:t>
            </a:r>
          </a:p>
          <a:p>
            <a:pPr lvl="2"/>
            <a:r>
              <a:rPr lang="en-US" sz="2400" dirty="0"/>
              <a:t>Training Relevance:  Agree (40%)  Strongly Agree (40%)</a:t>
            </a:r>
          </a:p>
          <a:p>
            <a:pPr lvl="2"/>
            <a:r>
              <a:rPr lang="en-US" sz="2400" dirty="0"/>
              <a:t>Training Improved Knowledge and Skill:  Agree (20) Strongly Agree (80%)</a:t>
            </a:r>
          </a:p>
          <a:p>
            <a:pPr lvl="2"/>
            <a:r>
              <a:rPr lang="en-US" sz="2400" dirty="0"/>
              <a:t>Training Will Likely Result in Better Outcomes:  Agree (20%) Strongly Agree (80%)</a:t>
            </a:r>
          </a:p>
          <a:p>
            <a:pPr lvl="1"/>
            <a:endParaRPr lang="en-US" sz="2400" dirty="0"/>
          </a:p>
          <a:p>
            <a:endParaRPr lang="en-US" sz="2400" dirty="0"/>
          </a:p>
        </p:txBody>
      </p:sp>
    </p:spTree>
    <p:extLst>
      <p:ext uri="{BB962C8B-B14F-4D97-AF65-F5344CB8AC3E}">
        <p14:creationId xmlns:p14="http://schemas.microsoft.com/office/powerpoint/2010/main" val="238680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0"/>
            <a:ext cx="10058400" cy="1293779"/>
          </a:xfrm>
        </p:spPr>
        <p:txBody>
          <a:bodyPr/>
          <a:lstStyle/>
          <a:p>
            <a:r>
              <a:rPr lang="en-US" dirty="0" smtClean="0"/>
              <a:t>Dakota Cohort Fall 2015</a:t>
            </a:r>
            <a:endParaRPr lang="en-US" dirty="0"/>
          </a:p>
        </p:txBody>
      </p:sp>
      <p:sp>
        <p:nvSpPr>
          <p:cNvPr id="3" name="Content Placeholder 2"/>
          <p:cNvSpPr>
            <a:spLocks noGrp="1"/>
          </p:cNvSpPr>
          <p:nvPr>
            <p:ph idx="1"/>
          </p:nvPr>
        </p:nvSpPr>
        <p:spPr>
          <a:xfrm>
            <a:off x="1069848" y="1070043"/>
            <a:ext cx="10710348" cy="5573947"/>
          </a:xfrm>
        </p:spPr>
        <p:txBody>
          <a:bodyPr>
            <a:normAutofit fontScale="62500" lnSpcReduction="20000"/>
          </a:bodyPr>
          <a:lstStyle/>
          <a:p>
            <a:endParaRPr lang="en-US" sz="2800" b="1" dirty="0" smtClean="0"/>
          </a:p>
          <a:p>
            <a:r>
              <a:rPr lang="en-US" sz="2800" b="1" dirty="0" smtClean="0"/>
              <a:t>Series 1: (Adobe, Welcome &amp; Orientation, Modules 1-4)</a:t>
            </a:r>
            <a:endParaRPr lang="en-US" sz="2800" b="1" dirty="0"/>
          </a:p>
          <a:p>
            <a:pPr lvl="1"/>
            <a:r>
              <a:rPr lang="en-US" sz="2800" dirty="0"/>
              <a:t>Number of Registrants: </a:t>
            </a:r>
            <a:r>
              <a:rPr lang="en-US" sz="2800" dirty="0" smtClean="0"/>
              <a:t> 40</a:t>
            </a:r>
            <a:endParaRPr lang="en-US" sz="2800" dirty="0"/>
          </a:p>
          <a:p>
            <a:pPr lvl="1"/>
            <a:r>
              <a:rPr lang="en-US" sz="2800" dirty="0"/>
              <a:t>Number of Active Participants: </a:t>
            </a:r>
            <a:r>
              <a:rPr lang="en-US" sz="2800" dirty="0" smtClean="0"/>
              <a:t>24</a:t>
            </a:r>
            <a:endParaRPr lang="en-US" sz="2800" dirty="0"/>
          </a:p>
          <a:p>
            <a:pPr lvl="1"/>
            <a:r>
              <a:rPr lang="en-US" sz="2800" dirty="0"/>
              <a:t>Number completing </a:t>
            </a:r>
            <a:r>
              <a:rPr lang="en-US" sz="2800" dirty="0" smtClean="0"/>
              <a:t>modules  W&amp;O and  1-4:  14</a:t>
            </a:r>
          </a:p>
          <a:p>
            <a:pPr lvl="1"/>
            <a:r>
              <a:rPr lang="en-US" sz="2800" dirty="0" smtClean="0"/>
              <a:t>Number completing W&amp;O and 1-2: 4</a:t>
            </a:r>
          </a:p>
          <a:p>
            <a:pPr lvl="1"/>
            <a:r>
              <a:rPr lang="en-US" sz="2800" dirty="0" smtClean="0"/>
              <a:t>Number completing W&amp;O and other combinations of 1-4: 4</a:t>
            </a:r>
            <a:endParaRPr lang="en-US" sz="2800" dirty="0"/>
          </a:p>
          <a:p>
            <a:pPr lvl="1"/>
            <a:r>
              <a:rPr lang="en-US" sz="2800" dirty="0"/>
              <a:t>Number receiving </a:t>
            </a:r>
            <a:r>
              <a:rPr lang="en-US" sz="2800" dirty="0" smtClean="0"/>
              <a:t> university </a:t>
            </a:r>
            <a:r>
              <a:rPr lang="en-US" sz="2800" dirty="0"/>
              <a:t>credit: </a:t>
            </a:r>
            <a:r>
              <a:rPr lang="en-US" sz="2800" dirty="0" smtClean="0"/>
              <a:t>14 (3 took incompletes)</a:t>
            </a:r>
          </a:p>
          <a:p>
            <a:pPr lvl="1"/>
            <a:r>
              <a:rPr lang="en-US" sz="2800" dirty="0" smtClean="0"/>
              <a:t>Composition: (Spec. Ed. Teacher 15, Interpreters 5, TOD 1, TVI 2, Early Intervener. 1)</a:t>
            </a:r>
          </a:p>
          <a:p>
            <a:endParaRPr lang="en-US" sz="2600" dirty="0" smtClean="0"/>
          </a:p>
          <a:p>
            <a:r>
              <a:rPr lang="en-US" sz="2900" b="1" dirty="0" smtClean="0"/>
              <a:t>Series 2: Modules 5-8 (series 1 is a pre-requisite</a:t>
            </a:r>
            <a:r>
              <a:rPr lang="en-US" sz="2900" dirty="0" smtClean="0"/>
              <a:t>)	</a:t>
            </a:r>
          </a:p>
          <a:p>
            <a:pPr lvl="1"/>
            <a:r>
              <a:rPr lang="en-US" sz="2900" dirty="0"/>
              <a:t>Number of Registrants: </a:t>
            </a:r>
            <a:r>
              <a:rPr lang="en-US" sz="2900" dirty="0" smtClean="0"/>
              <a:t> 8</a:t>
            </a:r>
            <a:endParaRPr lang="en-US" sz="2900" dirty="0"/>
          </a:p>
          <a:p>
            <a:pPr lvl="1"/>
            <a:r>
              <a:rPr lang="en-US" sz="2900" dirty="0"/>
              <a:t>Number of Active Participants: </a:t>
            </a:r>
            <a:r>
              <a:rPr lang="en-US" sz="2900" dirty="0" smtClean="0"/>
              <a:t>5</a:t>
            </a:r>
            <a:endParaRPr lang="en-US" sz="2900" dirty="0"/>
          </a:p>
          <a:p>
            <a:pPr lvl="1"/>
            <a:r>
              <a:rPr lang="en-US" sz="2900" dirty="0"/>
              <a:t>Number completing all modules:  </a:t>
            </a:r>
            <a:r>
              <a:rPr lang="en-US" sz="2900" dirty="0" smtClean="0"/>
              <a:t>4</a:t>
            </a:r>
          </a:p>
          <a:p>
            <a:pPr lvl="1"/>
            <a:r>
              <a:rPr lang="en-US" sz="2900" dirty="0" smtClean="0"/>
              <a:t>Number completing module 5: 1</a:t>
            </a:r>
            <a:endParaRPr lang="en-US" sz="2900" dirty="0"/>
          </a:p>
          <a:p>
            <a:pPr lvl="1"/>
            <a:r>
              <a:rPr lang="en-US" sz="2900" dirty="0"/>
              <a:t>Number receiving  university credit: </a:t>
            </a:r>
            <a:r>
              <a:rPr lang="en-US" sz="2900" dirty="0" smtClean="0"/>
              <a:t>4</a:t>
            </a:r>
            <a:endParaRPr lang="en-US" sz="2900" dirty="0"/>
          </a:p>
          <a:p>
            <a:pPr lvl="1"/>
            <a:r>
              <a:rPr lang="en-US" sz="2900" dirty="0"/>
              <a:t>Composition: </a:t>
            </a:r>
            <a:r>
              <a:rPr lang="en-US" sz="2900" dirty="0" smtClean="0"/>
              <a:t> SLP (1), TVI (1-Wyoming), Spec. Ed.(1), TOD/Interpreter (1)</a:t>
            </a:r>
            <a:endParaRPr lang="en-US" sz="2900" dirty="0"/>
          </a:p>
          <a:p>
            <a:pPr lvl="1"/>
            <a:endParaRPr lang="en-US" dirty="0" smtClean="0"/>
          </a:p>
          <a:p>
            <a:pPr marL="0" indent="0">
              <a:buNone/>
            </a:pPr>
            <a:r>
              <a:rPr lang="en-US" dirty="0" smtClean="0"/>
              <a:t>	</a:t>
            </a:r>
          </a:p>
        </p:txBody>
      </p:sp>
    </p:spTree>
    <p:extLst>
      <p:ext uri="{BB962C8B-B14F-4D97-AF65-F5344CB8AC3E}">
        <p14:creationId xmlns:p14="http://schemas.microsoft.com/office/powerpoint/2010/main" val="3432175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North Dakota Building Capacity: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15975" y="2093976"/>
            <a:ext cx="5815131" cy="4051300"/>
          </a:xfrm>
        </p:spPr>
      </p:pic>
      <p:sp>
        <p:nvSpPr>
          <p:cNvPr id="5" name="Rectangle 4"/>
          <p:cNvSpPr/>
          <p:nvPr/>
        </p:nvSpPr>
        <p:spPr>
          <a:xfrm>
            <a:off x="7878536" y="3665765"/>
            <a:ext cx="138793" cy="11919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flipV="1">
            <a:off x="8103868" y="4678135"/>
            <a:ext cx="150225" cy="14695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5780313" y="4678136"/>
            <a:ext cx="130629" cy="13062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68293" y="4580164"/>
            <a:ext cx="146957" cy="9797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flipH="1" flipV="1">
            <a:off x="4180115" y="4825092"/>
            <a:ext cx="228600" cy="11430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4408715" y="5127171"/>
            <a:ext cx="142877" cy="571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6791280" y="4678134"/>
            <a:ext cx="239524" cy="89807"/>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50"/>
              </a:solidFill>
            </a:endParaRPr>
          </a:p>
        </p:txBody>
      </p:sp>
      <p:sp>
        <p:nvSpPr>
          <p:cNvPr id="8" name="Oval 7"/>
          <p:cNvSpPr/>
          <p:nvPr/>
        </p:nvSpPr>
        <p:spPr>
          <a:xfrm>
            <a:off x="8301725" y="4678137"/>
            <a:ext cx="114300" cy="130626"/>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flipV="1">
            <a:off x="7651570" y="5114926"/>
            <a:ext cx="84912" cy="13879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50"/>
              </a:solidFill>
            </a:endParaRPr>
          </a:p>
        </p:txBody>
      </p:sp>
      <p:sp>
        <p:nvSpPr>
          <p:cNvPr id="10" name="Oval 9"/>
          <p:cNvSpPr/>
          <p:nvPr/>
        </p:nvSpPr>
        <p:spPr>
          <a:xfrm>
            <a:off x="8097096" y="4376230"/>
            <a:ext cx="155643" cy="252919"/>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8249496" y="4528630"/>
            <a:ext cx="155643" cy="252919"/>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5824304" y="4376230"/>
            <a:ext cx="66103" cy="277989"/>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p:nvSpPr>
        <p:spPr>
          <a:xfrm>
            <a:off x="5471151" y="4528631"/>
            <a:ext cx="207525" cy="149504"/>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nvSpPr>
        <p:spPr>
          <a:xfrm>
            <a:off x="8123190" y="4921848"/>
            <a:ext cx="155643" cy="252919"/>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879806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Dakota Building Capacity: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94209" y="2120900"/>
            <a:ext cx="5809932" cy="4051300"/>
          </a:xfrm>
          <a:solidFill>
            <a:srgbClr val="FFFF00"/>
          </a:solidFill>
        </p:spPr>
      </p:pic>
      <p:sp>
        <p:nvSpPr>
          <p:cNvPr id="5" name="Rectangle 4"/>
          <p:cNvSpPr/>
          <p:nvPr/>
        </p:nvSpPr>
        <p:spPr>
          <a:xfrm>
            <a:off x="7413171" y="2653393"/>
            <a:ext cx="204108" cy="130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8654144" y="4465864"/>
            <a:ext cx="220436" cy="1224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p:cNvSpPr/>
          <p:nvPr/>
        </p:nvSpPr>
        <p:spPr>
          <a:xfrm>
            <a:off x="8425543" y="5388429"/>
            <a:ext cx="139120" cy="146956"/>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057651" y="4237264"/>
            <a:ext cx="106134" cy="17145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8731704" y="4310742"/>
            <a:ext cx="142876" cy="15512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7372349" y="2653392"/>
            <a:ext cx="142876" cy="15512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827611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214010"/>
            <a:ext cx="10058400" cy="836577"/>
          </a:xfrm>
        </p:spPr>
        <p:txBody>
          <a:bodyPr/>
          <a:lstStyle/>
          <a:p>
            <a:r>
              <a:rPr lang="en-US" dirty="0" smtClean="0"/>
              <a:t>Fall 2015 Surveys: </a:t>
            </a:r>
            <a:endParaRPr lang="en-US" dirty="0"/>
          </a:p>
        </p:txBody>
      </p:sp>
      <p:sp>
        <p:nvSpPr>
          <p:cNvPr id="3" name="Content Placeholder 2"/>
          <p:cNvSpPr>
            <a:spLocks noGrp="1"/>
          </p:cNvSpPr>
          <p:nvPr>
            <p:ph idx="1"/>
          </p:nvPr>
        </p:nvSpPr>
        <p:spPr>
          <a:xfrm>
            <a:off x="184825" y="933855"/>
            <a:ext cx="11566187" cy="5661498"/>
          </a:xfrm>
        </p:spPr>
        <p:txBody>
          <a:bodyPr>
            <a:noAutofit/>
          </a:bodyPr>
          <a:lstStyle/>
          <a:p>
            <a:r>
              <a:rPr lang="en-US" sz="1800" b="1" dirty="0"/>
              <a:t>A Scale to Measure Teacher’s Self-Efficacy in Deaf-Blindness </a:t>
            </a:r>
            <a:r>
              <a:rPr lang="en-US" sz="1800" dirty="0"/>
              <a:t>(used revised version of 22 questions</a:t>
            </a:r>
            <a:r>
              <a:rPr lang="en-US" sz="1800" dirty="0" smtClean="0"/>
              <a:t>):</a:t>
            </a:r>
          </a:p>
          <a:p>
            <a:r>
              <a:rPr lang="en-US" sz="1800" b="1" dirty="0" smtClean="0"/>
              <a:t>Rating </a:t>
            </a:r>
            <a:r>
              <a:rPr lang="en-US" sz="1800" b="1" dirty="0"/>
              <a:t>Scale:  </a:t>
            </a:r>
            <a:r>
              <a:rPr lang="en-US" sz="1800" dirty="0"/>
              <a:t>very low, low, 50/50/, high, and very high: </a:t>
            </a:r>
          </a:p>
          <a:p>
            <a:pPr lvl="2"/>
            <a:r>
              <a:rPr lang="en-US" sz="1800" u="sng" dirty="0" smtClean="0"/>
              <a:t>Pre-test</a:t>
            </a:r>
            <a:r>
              <a:rPr lang="en-US" sz="1800" dirty="0"/>
              <a:t>:  </a:t>
            </a:r>
            <a:r>
              <a:rPr lang="en-US" sz="1800" dirty="0" smtClean="0"/>
              <a:t>31 respondents- </a:t>
            </a:r>
            <a:r>
              <a:rPr lang="en-US" sz="1800" dirty="0"/>
              <a:t>Scores in the </a:t>
            </a:r>
            <a:r>
              <a:rPr lang="en-US" sz="1800" i="1" u="sng" dirty="0"/>
              <a:t>Very Low/ Low</a:t>
            </a:r>
            <a:r>
              <a:rPr lang="en-US" sz="1800" i="1" dirty="0"/>
              <a:t> range</a:t>
            </a:r>
            <a:r>
              <a:rPr lang="en-US" sz="1800" dirty="0"/>
              <a:t> were recorded for an average of 37-73% on every question.  Responses in the </a:t>
            </a:r>
            <a:r>
              <a:rPr lang="en-US" sz="1800" i="1" u="sng" dirty="0"/>
              <a:t>Very High</a:t>
            </a:r>
            <a:r>
              <a:rPr lang="en-US" sz="1800" dirty="0"/>
              <a:t> range were very limited (0-6%).</a:t>
            </a:r>
          </a:p>
          <a:p>
            <a:pPr lvl="2"/>
            <a:r>
              <a:rPr lang="en-US" sz="1800" u="sng" dirty="0" smtClean="0"/>
              <a:t>Post-test</a:t>
            </a:r>
            <a:r>
              <a:rPr lang="en-US" sz="1800" dirty="0"/>
              <a:t>:  </a:t>
            </a:r>
            <a:r>
              <a:rPr lang="en-US" sz="1800" dirty="0" smtClean="0"/>
              <a:t>14 respondents – </a:t>
            </a:r>
            <a:r>
              <a:rPr lang="en-US" sz="1800" dirty="0"/>
              <a:t>Only 4/22 questions had any </a:t>
            </a:r>
            <a:r>
              <a:rPr lang="en-US" sz="1800" i="1" u="sng" dirty="0"/>
              <a:t>very low</a:t>
            </a:r>
            <a:r>
              <a:rPr lang="en-US" sz="1800" dirty="0"/>
              <a:t> responses for the post test.  Significant shifts were documented to the </a:t>
            </a:r>
            <a:r>
              <a:rPr lang="en-US" sz="1800" u="sng" dirty="0"/>
              <a:t>50/50</a:t>
            </a:r>
            <a:r>
              <a:rPr lang="en-US" sz="1800" dirty="0"/>
              <a:t> and </a:t>
            </a:r>
            <a:r>
              <a:rPr lang="en-US" sz="1800" i="1" u="sng" dirty="0"/>
              <a:t>High</a:t>
            </a:r>
            <a:r>
              <a:rPr lang="en-US" sz="1800" dirty="0"/>
              <a:t> ranges for every question compared to the pre-test.  </a:t>
            </a:r>
            <a:r>
              <a:rPr lang="en-US" sz="1800" i="1" u="sng" dirty="0"/>
              <a:t>Very High</a:t>
            </a:r>
            <a:r>
              <a:rPr lang="en-US" sz="1800" dirty="0"/>
              <a:t> responses improved in 16/22 questions compared to the pre-test.  </a:t>
            </a:r>
          </a:p>
          <a:p>
            <a:pPr lvl="2"/>
            <a:endParaRPr lang="en-US" sz="1800" dirty="0"/>
          </a:p>
          <a:p>
            <a:pPr lvl="1"/>
            <a:r>
              <a:rPr lang="en-US" b="1" dirty="0" smtClean="0"/>
              <a:t>Results-High </a:t>
            </a:r>
            <a:r>
              <a:rPr lang="en-US" b="1" dirty="0"/>
              <a:t>Levels of Confidence:  </a:t>
            </a:r>
            <a:r>
              <a:rPr lang="en-US" dirty="0"/>
              <a:t>Most significant gains seen in the following areas:  </a:t>
            </a:r>
          </a:p>
          <a:p>
            <a:pPr lvl="3"/>
            <a:r>
              <a:rPr lang="en-US" sz="1800" dirty="0" smtClean="0"/>
              <a:t>Provide </a:t>
            </a:r>
            <a:r>
              <a:rPr lang="en-US" sz="1800" dirty="0"/>
              <a:t>alternative explanation or activity when DB student is confused </a:t>
            </a:r>
            <a:r>
              <a:rPr lang="en-US" sz="1800" dirty="0" smtClean="0"/>
              <a:t>(71.23). </a:t>
            </a:r>
            <a:endParaRPr lang="en-US" sz="1800" dirty="0"/>
          </a:p>
          <a:p>
            <a:pPr lvl="3"/>
            <a:r>
              <a:rPr lang="en-US" sz="1800" dirty="0"/>
              <a:t>Help DB student enjoy communication and interaction  </a:t>
            </a:r>
            <a:r>
              <a:rPr lang="en-US" sz="1800" dirty="0" smtClean="0"/>
              <a:t>(46% high and 23.08 % very high)</a:t>
            </a:r>
          </a:p>
          <a:p>
            <a:pPr lvl="3"/>
            <a:r>
              <a:rPr lang="en-US" sz="1800" dirty="0" smtClean="0"/>
              <a:t>Encourage </a:t>
            </a:r>
            <a:r>
              <a:rPr lang="en-US" sz="1800" dirty="0"/>
              <a:t>DB student to expand their communication </a:t>
            </a:r>
            <a:r>
              <a:rPr lang="en-US" sz="1800" dirty="0" smtClean="0"/>
              <a:t>(71.43 high and 14.29 very high)- </a:t>
            </a:r>
            <a:r>
              <a:rPr lang="en-US" sz="1800" dirty="0"/>
              <a:t>most significant gains </a:t>
            </a:r>
            <a:r>
              <a:rPr lang="en-US" sz="1800" dirty="0" smtClean="0"/>
              <a:t>noted</a:t>
            </a:r>
            <a:endParaRPr lang="en-US" sz="1800" dirty="0"/>
          </a:p>
          <a:p>
            <a:pPr lvl="3"/>
            <a:r>
              <a:rPr lang="en-US" sz="1800" dirty="0" smtClean="0"/>
              <a:t>Accommodate </a:t>
            </a:r>
            <a:r>
              <a:rPr lang="en-US" sz="1800" dirty="0"/>
              <a:t>or adapt lessons for DB student </a:t>
            </a:r>
            <a:r>
              <a:rPr lang="en-US" sz="1800" dirty="0" smtClean="0"/>
              <a:t>(50%)</a:t>
            </a:r>
            <a:endParaRPr lang="en-US" sz="1800" dirty="0"/>
          </a:p>
          <a:p>
            <a:pPr lvl="3"/>
            <a:r>
              <a:rPr lang="en-US" sz="1800" dirty="0"/>
              <a:t>Building a trusting relationship was the highest improvement noted </a:t>
            </a:r>
            <a:r>
              <a:rPr lang="en-US" sz="1800" dirty="0" smtClean="0"/>
              <a:t>(78.57). </a:t>
            </a:r>
            <a:endParaRPr lang="en-US" sz="1800" dirty="0"/>
          </a:p>
          <a:p>
            <a:pPr lvl="1"/>
            <a:endParaRPr lang="en-US" dirty="0"/>
          </a:p>
          <a:p>
            <a:pPr lvl="1"/>
            <a:endParaRPr lang="en-US" dirty="0"/>
          </a:p>
          <a:p>
            <a:endParaRPr lang="en-US" sz="1800" dirty="0"/>
          </a:p>
        </p:txBody>
      </p:sp>
    </p:spTree>
    <p:extLst>
      <p:ext uri="{BB962C8B-B14F-4D97-AF65-F5344CB8AC3E}">
        <p14:creationId xmlns:p14="http://schemas.microsoft.com/office/powerpoint/2010/main" val="5788017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Fall 2015 Surveys: </a:t>
            </a:r>
          </a:p>
        </p:txBody>
      </p:sp>
      <p:sp>
        <p:nvSpPr>
          <p:cNvPr id="3" name="Content Placeholder 2"/>
          <p:cNvSpPr>
            <a:spLocks noGrp="1"/>
          </p:cNvSpPr>
          <p:nvPr>
            <p:ph idx="1"/>
          </p:nvPr>
        </p:nvSpPr>
        <p:spPr/>
        <p:txBody>
          <a:bodyPr/>
          <a:lstStyle/>
          <a:p>
            <a:pPr lvl="1"/>
            <a:r>
              <a:rPr lang="en-US" sz="2000" b="1" dirty="0"/>
              <a:t>Center for Disabilities Satisfaction Survey:  4</a:t>
            </a:r>
            <a:r>
              <a:rPr lang="en-US" sz="2000" dirty="0"/>
              <a:t> respondents  (Note: Questions asked with different ratings)</a:t>
            </a:r>
          </a:p>
          <a:p>
            <a:pPr lvl="2"/>
            <a:r>
              <a:rPr lang="en-US" sz="2000" dirty="0"/>
              <a:t>Knowledge Prior to Training: No Knowledge (50%) Basic (40%) Intermediate (10%)</a:t>
            </a:r>
          </a:p>
          <a:p>
            <a:pPr lvl="2"/>
            <a:r>
              <a:rPr lang="en-US" sz="2000" dirty="0"/>
              <a:t>Training Relevance:  Agree (60%)  Strongly Agree (30%), Strongly Disagree (10%)</a:t>
            </a:r>
          </a:p>
          <a:p>
            <a:pPr lvl="2"/>
            <a:r>
              <a:rPr lang="en-US" sz="2000" dirty="0"/>
              <a:t>Training Improved Knowledge and Skill:  Some (10%), Definite Increase (50), Substantial Increase (40%)</a:t>
            </a:r>
          </a:p>
          <a:p>
            <a:pPr lvl="2"/>
            <a:r>
              <a:rPr lang="en-US" sz="2000" dirty="0"/>
              <a:t>Training Will Likely Result in Better Outcomes:  Agree (40%) Strongly Agree (40%), Not sure/Disagree (10%)</a:t>
            </a:r>
          </a:p>
          <a:p>
            <a:endParaRPr lang="en-US" dirty="0"/>
          </a:p>
        </p:txBody>
      </p:sp>
    </p:spTree>
    <p:extLst>
      <p:ext uri="{BB962C8B-B14F-4D97-AF65-F5344CB8AC3E}">
        <p14:creationId xmlns:p14="http://schemas.microsoft.com/office/powerpoint/2010/main" val="4000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Dakota Cohort Spring 2016 </a:t>
            </a:r>
            <a:endParaRPr lang="en-US" dirty="0"/>
          </a:p>
        </p:txBody>
      </p:sp>
      <p:sp>
        <p:nvSpPr>
          <p:cNvPr id="3" name="Content Placeholder 2"/>
          <p:cNvSpPr>
            <a:spLocks noGrp="1"/>
          </p:cNvSpPr>
          <p:nvPr>
            <p:ph idx="1"/>
          </p:nvPr>
        </p:nvSpPr>
        <p:spPr/>
        <p:txBody>
          <a:bodyPr>
            <a:normAutofit fontScale="92500" lnSpcReduction="10000"/>
          </a:bodyPr>
          <a:lstStyle/>
          <a:p>
            <a:r>
              <a:rPr lang="en-US" sz="2800" b="1" dirty="0"/>
              <a:t>Series 1: (Adobe, Welcome &amp; Orientation, Modules 1-4)</a:t>
            </a:r>
          </a:p>
          <a:p>
            <a:pPr lvl="1"/>
            <a:r>
              <a:rPr lang="en-US" sz="2800" dirty="0"/>
              <a:t>Number of Registrants:  </a:t>
            </a:r>
            <a:r>
              <a:rPr lang="en-US" sz="2800" dirty="0" smtClean="0"/>
              <a:t>41</a:t>
            </a:r>
            <a:endParaRPr lang="en-US" sz="2800" dirty="0"/>
          </a:p>
          <a:p>
            <a:pPr lvl="1"/>
            <a:r>
              <a:rPr lang="en-US" sz="2800" dirty="0"/>
              <a:t>Number of Active Participants: </a:t>
            </a:r>
            <a:r>
              <a:rPr lang="en-US" sz="2800" dirty="0" smtClean="0"/>
              <a:t>33</a:t>
            </a:r>
            <a:endParaRPr lang="en-US" sz="2800" dirty="0"/>
          </a:p>
          <a:p>
            <a:pPr lvl="1"/>
            <a:r>
              <a:rPr lang="en-US" sz="2800" dirty="0" smtClean="0"/>
              <a:t>Number </a:t>
            </a:r>
            <a:r>
              <a:rPr lang="en-US" sz="2800" dirty="0"/>
              <a:t>receiving  university credit: </a:t>
            </a:r>
            <a:r>
              <a:rPr lang="en-US" sz="2800" dirty="0" smtClean="0"/>
              <a:t> 17 plus 3 working on incompletes</a:t>
            </a:r>
          </a:p>
          <a:p>
            <a:pPr lvl="1"/>
            <a:r>
              <a:rPr lang="en-US" sz="2800" dirty="0" smtClean="0"/>
              <a:t>Participant Composition: </a:t>
            </a:r>
          </a:p>
          <a:p>
            <a:pPr lvl="2"/>
            <a:r>
              <a:rPr lang="en-US" sz="2600" dirty="0" smtClean="0"/>
              <a:t>SLP (7), Interpreter (7), Early Childhood (6), Special Ed. (4) TVI (3), TOD (1), University Student (1), Para (3), Administration(1) PTI (1),  O.T. (1), etc.  </a:t>
            </a:r>
          </a:p>
          <a:p>
            <a:pPr lvl="1"/>
            <a:endParaRPr lang="en-US" sz="2800" dirty="0"/>
          </a:p>
          <a:p>
            <a:pPr marL="274320" lvl="1" indent="0">
              <a:buNone/>
            </a:pPr>
            <a:r>
              <a:rPr lang="en-US" sz="2800" dirty="0" smtClean="0"/>
              <a:t> </a:t>
            </a:r>
          </a:p>
          <a:p>
            <a:endParaRPr lang="en-US" dirty="0"/>
          </a:p>
        </p:txBody>
      </p:sp>
    </p:spTree>
    <p:extLst>
      <p:ext uri="{BB962C8B-B14F-4D97-AF65-F5344CB8AC3E}">
        <p14:creationId xmlns:p14="http://schemas.microsoft.com/office/powerpoint/2010/main" val="2798320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Interveners In the Dakotas:</a:t>
            </a:r>
            <a:endParaRPr lang="en-US" dirty="0"/>
          </a:p>
        </p:txBody>
      </p:sp>
      <p:sp>
        <p:nvSpPr>
          <p:cNvPr id="3" name="Content Placeholder 2"/>
          <p:cNvSpPr>
            <a:spLocks noGrp="1"/>
          </p:cNvSpPr>
          <p:nvPr>
            <p:ph idx="1"/>
          </p:nvPr>
        </p:nvSpPr>
        <p:spPr/>
        <p:txBody>
          <a:bodyPr>
            <a:normAutofit/>
          </a:bodyPr>
          <a:lstStyle/>
          <a:p>
            <a:r>
              <a:rPr lang="en-US" dirty="0" smtClean="0"/>
              <a:t>South Dakota:  3</a:t>
            </a:r>
          </a:p>
          <a:p>
            <a:pPr lvl="1"/>
            <a:r>
              <a:rPr lang="en-US" sz="2000" dirty="0" smtClean="0"/>
              <a:t>Got first intervener 8 years ago as a result of a parents insistence and Project support </a:t>
            </a:r>
          </a:p>
          <a:p>
            <a:pPr lvl="1"/>
            <a:r>
              <a:rPr lang="en-US" sz="2000" dirty="0" smtClean="0"/>
              <a:t>Training Programs Include: </a:t>
            </a:r>
          </a:p>
          <a:p>
            <a:pPr lvl="2"/>
            <a:r>
              <a:rPr lang="en-US" sz="2000" dirty="0" smtClean="0"/>
              <a:t>Utah State University: </a:t>
            </a:r>
          </a:p>
          <a:p>
            <a:pPr lvl="3"/>
            <a:r>
              <a:rPr lang="en-US" sz="2000" dirty="0" smtClean="0"/>
              <a:t>1 Credentialed </a:t>
            </a:r>
          </a:p>
          <a:p>
            <a:pPr lvl="3"/>
            <a:r>
              <a:rPr lang="en-US" sz="2000" dirty="0" smtClean="0"/>
              <a:t>1 Working on Portfolio</a:t>
            </a:r>
          </a:p>
          <a:p>
            <a:pPr lvl="3"/>
            <a:r>
              <a:rPr lang="en-US" sz="2000" dirty="0" smtClean="0"/>
              <a:t>1 took partial coursework/quit and moved onto another position</a:t>
            </a:r>
          </a:p>
          <a:p>
            <a:pPr lvl="2"/>
            <a:r>
              <a:rPr lang="en-US" sz="2000" dirty="0" smtClean="0"/>
              <a:t>Dakota Cohort Training: 1 (currently taking modules 1-4)</a:t>
            </a:r>
          </a:p>
          <a:p>
            <a:pPr lvl="1"/>
            <a:endParaRPr lang="en-US" sz="2000" dirty="0"/>
          </a:p>
          <a:p>
            <a:r>
              <a:rPr lang="en-US" dirty="0" smtClean="0"/>
              <a:t>North Dakota:  0</a:t>
            </a:r>
            <a:endParaRPr lang="en-US" dirty="0"/>
          </a:p>
        </p:txBody>
      </p:sp>
    </p:spTree>
    <p:extLst>
      <p:ext uri="{BB962C8B-B14F-4D97-AF65-F5344CB8AC3E}">
        <p14:creationId xmlns:p14="http://schemas.microsoft.com/office/powerpoint/2010/main" val="28844100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Dakota Cohort Spring 2016 </a:t>
            </a:r>
          </a:p>
        </p:txBody>
      </p:sp>
      <p:sp>
        <p:nvSpPr>
          <p:cNvPr id="3" name="Content Placeholder 2"/>
          <p:cNvSpPr>
            <a:spLocks noGrp="1"/>
          </p:cNvSpPr>
          <p:nvPr>
            <p:ph idx="1"/>
          </p:nvPr>
        </p:nvSpPr>
        <p:spPr/>
        <p:txBody>
          <a:bodyPr/>
          <a:lstStyle/>
          <a:p>
            <a:pPr lvl="1"/>
            <a:r>
              <a:rPr lang="en-US" sz="2900" b="1" dirty="0"/>
              <a:t>Series 2: Modules 5-8 (series 1 is a pre-requisite</a:t>
            </a:r>
            <a:r>
              <a:rPr lang="en-US" sz="2900" dirty="0" smtClean="0"/>
              <a:t>)</a:t>
            </a:r>
          </a:p>
          <a:p>
            <a:pPr lvl="2"/>
            <a:r>
              <a:rPr lang="en-US" sz="2500" dirty="0" smtClean="0"/>
              <a:t>Number </a:t>
            </a:r>
            <a:r>
              <a:rPr lang="en-US" sz="2500" dirty="0"/>
              <a:t>of Registrants:   12</a:t>
            </a:r>
          </a:p>
          <a:p>
            <a:pPr lvl="2"/>
            <a:r>
              <a:rPr lang="en-US" sz="2700" dirty="0"/>
              <a:t>Number of Active Participants: </a:t>
            </a:r>
            <a:r>
              <a:rPr lang="en-US" sz="2700" dirty="0" smtClean="0"/>
              <a:t>10</a:t>
            </a:r>
            <a:endParaRPr lang="en-US" sz="2700" dirty="0"/>
          </a:p>
          <a:p>
            <a:pPr lvl="2"/>
            <a:r>
              <a:rPr lang="en-US" sz="2700" dirty="0"/>
              <a:t>Number receiving  university credit: </a:t>
            </a:r>
            <a:r>
              <a:rPr lang="en-US" sz="2700" dirty="0" smtClean="0"/>
              <a:t>4</a:t>
            </a:r>
          </a:p>
          <a:p>
            <a:pPr lvl="2"/>
            <a:r>
              <a:rPr lang="en-US" sz="2400" dirty="0"/>
              <a:t>Participant Composition: </a:t>
            </a:r>
            <a:r>
              <a:rPr lang="en-US" sz="2400" dirty="0" smtClean="0"/>
              <a:t> TOD (3), TVI (2), Interpreter (3), SLP (1) and Early Childhood (1)</a:t>
            </a:r>
            <a:endParaRPr lang="en-US" sz="2400" dirty="0"/>
          </a:p>
          <a:p>
            <a:pPr lvl="2"/>
            <a:endParaRPr lang="en-US" sz="2700" dirty="0"/>
          </a:p>
          <a:p>
            <a:pPr marL="0" indent="0">
              <a:buNone/>
            </a:pPr>
            <a:endParaRPr lang="en-US" dirty="0"/>
          </a:p>
        </p:txBody>
      </p:sp>
    </p:spTree>
    <p:extLst>
      <p:ext uri="{BB962C8B-B14F-4D97-AF65-F5344CB8AC3E}">
        <p14:creationId xmlns:p14="http://schemas.microsoft.com/office/powerpoint/2010/main" val="3334015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Dakota Cohort Spring 2016 </a:t>
            </a:r>
          </a:p>
        </p:txBody>
      </p:sp>
      <p:sp>
        <p:nvSpPr>
          <p:cNvPr id="3" name="Content Placeholder 2"/>
          <p:cNvSpPr>
            <a:spLocks noGrp="1"/>
          </p:cNvSpPr>
          <p:nvPr>
            <p:ph idx="1"/>
          </p:nvPr>
        </p:nvSpPr>
        <p:spPr/>
        <p:txBody>
          <a:bodyPr>
            <a:normAutofit/>
          </a:bodyPr>
          <a:lstStyle/>
          <a:p>
            <a:r>
              <a:rPr lang="en-US" sz="2800" dirty="0" smtClean="0"/>
              <a:t>Series 3 (Modules 9-11 and 13):</a:t>
            </a:r>
          </a:p>
          <a:p>
            <a:pPr lvl="1"/>
            <a:r>
              <a:rPr lang="en-US" sz="2800" dirty="0"/>
              <a:t>Number of Registrants:  </a:t>
            </a:r>
            <a:r>
              <a:rPr lang="en-US" sz="2800" dirty="0" smtClean="0"/>
              <a:t>7</a:t>
            </a:r>
            <a:endParaRPr lang="en-US" sz="2800" dirty="0"/>
          </a:p>
          <a:p>
            <a:pPr lvl="1"/>
            <a:r>
              <a:rPr lang="en-US" sz="2800" dirty="0"/>
              <a:t>Number of Active Participants: </a:t>
            </a:r>
            <a:r>
              <a:rPr lang="en-US" sz="2800" dirty="0" smtClean="0"/>
              <a:t>6</a:t>
            </a:r>
            <a:endParaRPr lang="en-US" sz="2800" dirty="0"/>
          </a:p>
          <a:p>
            <a:pPr lvl="1"/>
            <a:r>
              <a:rPr lang="en-US" sz="2800" dirty="0"/>
              <a:t>Number receiving  university credit: </a:t>
            </a:r>
            <a:r>
              <a:rPr lang="en-US" sz="2800" dirty="0" smtClean="0"/>
              <a:t>5</a:t>
            </a:r>
            <a:endParaRPr lang="en-US" sz="2800" dirty="0"/>
          </a:p>
          <a:p>
            <a:pPr lvl="1"/>
            <a:r>
              <a:rPr lang="en-US" sz="2800" dirty="0" smtClean="0"/>
              <a:t>Participant Composition: TVI (2), TOD (1), SLP (1), and Spec. Ed (1)</a:t>
            </a:r>
          </a:p>
          <a:p>
            <a:pPr lvl="1"/>
            <a:endParaRPr lang="en-US" sz="2800" dirty="0" smtClean="0"/>
          </a:p>
          <a:p>
            <a:pPr lvl="1"/>
            <a:r>
              <a:rPr lang="en-US" sz="2800" dirty="0" smtClean="0"/>
              <a:t>Note: Three students taking series 1 and 3 at the same time. </a:t>
            </a:r>
            <a:endParaRPr lang="en-US" sz="2800" dirty="0"/>
          </a:p>
        </p:txBody>
      </p:sp>
    </p:spTree>
    <p:extLst>
      <p:ext uri="{BB962C8B-B14F-4D97-AF65-F5344CB8AC3E}">
        <p14:creationId xmlns:p14="http://schemas.microsoft.com/office/powerpoint/2010/main" val="20852067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Dakota Cohort building Capacity Efforts! </a:t>
            </a:r>
            <a:endParaRPr lang="en-US" dirty="0"/>
          </a:p>
        </p:txBody>
      </p:sp>
      <p:sp>
        <p:nvSpPr>
          <p:cNvPr id="3" name="Content Placeholder 2"/>
          <p:cNvSpPr>
            <a:spLocks noGrp="1"/>
          </p:cNvSpPr>
          <p:nvPr>
            <p:ph idx="1"/>
          </p:nvPr>
        </p:nvSpPr>
        <p:spPr/>
        <p:txBody>
          <a:bodyPr>
            <a:normAutofit/>
          </a:bodyPr>
          <a:lstStyle/>
          <a:p>
            <a:endParaRPr lang="en-US" dirty="0" smtClean="0"/>
          </a:p>
          <a:p>
            <a:endParaRPr lang="en-US" dirty="0"/>
          </a:p>
        </p:txBody>
      </p:sp>
      <p:sp>
        <p:nvSpPr>
          <p:cNvPr id="4" name="Oval 3"/>
          <p:cNvSpPr/>
          <p:nvPr/>
        </p:nvSpPr>
        <p:spPr>
          <a:xfrm>
            <a:off x="1273628" y="5129753"/>
            <a:ext cx="1449407" cy="764862"/>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1339270" y="2347870"/>
            <a:ext cx="914400" cy="914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flipH="1">
            <a:off x="1069848" y="3840643"/>
            <a:ext cx="1641022" cy="612321"/>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315098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North Dakota Building Capacity: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15975" y="2093976"/>
            <a:ext cx="5815131" cy="4051300"/>
          </a:xfrm>
        </p:spPr>
      </p:pic>
      <p:sp>
        <p:nvSpPr>
          <p:cNvPr id="5" name="Rectangle 4"/>
          <p:cNvSpPr/>
          <p:nvPr/>
        </p:nvSpPr>
        <p:spPr>
          <a:xfrm>
            <a:off x="7878536" y="3665765"/>
            <a:ext cx="138793" cy="11919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flipV="1">
            <a:off x="8103868" y="4678135"/>
            <a:ext cx="150225" cy="14695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5780313" y="4678136"/>
            <a:ext cx="130629" cy="13062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68293" y="4580164"/>
            <a:ext cx="146957" cy="9797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flipH="1" flipV="1">
            <a:off x="4180115" y="4825092"/>
            <a:ext cx="228600" cy="11430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4408715" y="5127171"/>
            <a:ext cx="142877" cy="571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6791280" y="4678134"/>
            <a:ext cx="239524" cy="89807"/>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50"/>
              </a:solidFill>
            </a:endParaRPr>
          </a:p>
        </p:txBody>
      </p:sp>
      <p:sp>
        <p:nvSpPr>
          <p:cNvPr id="8" name="Oval 7"/>
          <p:cNvSpPr/>
          <p:nvPr/>
        </p:nvSpPr>
        <p:spPr>
          <a:xfrm>
            <a:off x="8301725" y="4678137"/>
            <a:ext cx="114300" cy="130626"/>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flipV="1">
            <a:off x="7651570" y="5114926"/>
            <a:ext cx="84912" cy="13879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50"/>
              </a:solidFill>
            </a:endParaRPr>
          </a:p>
        </p:txBody>
      </p:sp>
      <p:sp>
        <p:nvSpPr>
          <p:cNvPr id="10" name="Oval 9"/>
          <p:cNvSpPr/>
          <p:nvPr/>
        </p:nvSpPr>
        <p:spPr>
          <a:xfrm>
            <a:off x="8097096" y="4376230"/>
            <a:ext cx="155643" cy="252919"/>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5824304" y="4376230"/>
            <a:ext cx="66103" cy="277989"/>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p:nvSpPr>
        <p:spPr>
          <a:xfrm>
            <a:off x="5471151" y="4528631"/>
            <a:ext cx="207525" cy="149504"/>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nvSpPr>
        <p:spPr>
          <a:xfrm>
            <a:off x="8123190" y="4921848"/>
            <a:ext cx="155643" cy="252919"/>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p:cNvSpPr/>
          <p:nvPr/>
        </p:nvSpPr>
        <p:spPr>
          <a:xfrm>
            <a:off x="7910935" y="4645476"/>
            <a:ext cx="142876" cy="155122"/>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p:cNvSpPr/>
          <p:nvPr/>
        </p:nvSpPr>
        <p:spPr>
          <a:xfrm>
            <a:off x="5899931" y="4478332"/>
            <a:ext cx="142876" cy="155122"/>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nvSpPr>
        <p:spPr>
          <a:xfrm>
            <a:off x="4456347" y="4812062"/>
            <a:ext cx="281712" cy="1474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p:nvSpPr>
        <p:spPr>
          <a:xfrm>
            <a:off x="7960992" y="3852858"/>
            <a:ext cx="142876" cy="155122"/>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p:cNvSpPr/>
          <p:nvPr/>
        </p:nvSpPr>
        <p:spPr>
          <a:xfrm>
            <a:off x="5328275" y="3491276"/>
            <a:ext cx="142876" cy="155122"/>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p:nvSpPr>
        <p:spPr>
          <a:xfrm>
            <a:off x="5092607" y="3297897"/>
            <a:ext cx="142876" cy="155122"/>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p:nvSpPr>
        <p:spPr>
          <a:xfrm>
            <a:off x="3378106" y="3534798"/>
            <a:ext cx="142876" cy="155122"/>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409052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Dakota Building Capacity: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94209" y="2120900"/>
            <a:ext cx="5809932" cy="4051300"/>
          </a:xfrm>
          <a:solidFill>
            <a:srgbClr val="FFFF00"/>
          </a:solidFill>
        </p:spPr>
      </p:pic>
      <p:sp>
        <p:nvSpPr>
          <p:cNvPr id="5" name="Rectangle 4"/>
          <p:cNvSpPr/>
          <p:nvPr/>
        </p:nvSpPr>
        <p:spPr>
          <a:xfrm>
            <a:off x="7413171" y="2653393"/>
            <a:ext cx="204108" cy="130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8654144" y="4465864"/>
            <a:ext cx="220436" cy="1224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p:cNvSpPr/>
          <p:nvPr/>
        </p:nvSpPr>
        <p:spPr>
          <a:xfrm>
            <a:off x="8425543" y="5388429"/>
            <a:ext cx="139120" cy="146956"/>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057651" y="4237264"/>
            <a:ext cx="106134" cy="17145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8660266" y="4064597"/>
            <a:ext cx="142876" cy="155122"/>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8731704" y="4310742"/>
            <a:ext cx="142876" cy="15512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7372349" y="2653392"/>
            <a:ext cx="142876" cy="15512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8588828" y="3857884"/>
            <a:ext cx="142876" cy="155122"/>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p:nvSpPr>
        <p:spPr>
          <a:xfrm>
            <a:off x="8582706" y="3675838"/>
            <a:ext cx="142876" cy="155122"/>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7209064" y="2808513"/>
            <a:ext cx="163285" cy="204107"/>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3856652" y="4227101"/>
            <a:ext cx="142876" cy="155122"/>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423170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Dakota Cohort Process &amp; Tip sheet:</a:t>
            </a:r>
            <a:endParaRPr lang="en-US" dirty="0"/>
          </a:p>
        </p:txBody>
      </p:sp>
      <p:sp>
        <p:nvSpPr>
          <p:cNvPr id="3" name="Content Placeholder 2"/>
          <p:cNvSpPr>
            <a:spLocks noGrp="1"/>
          </p:cNvSpPr>
          <p:nvPr>
            <p:ph idx="1"/>
          </p:nvPr>
        </p:nvSpPr>
        <p:spPr>
          <a:xfrm>
            <a:off x="1069848" y="1934937"/>
            <a:ext cx="10058400" cy="4686300"/>
          </a:xfrm>
        </p:spPr>
        <p:txBody>
          <a:bodyPr>
            <a:normAutofit/>
          </a:bodyPr>
          <a:lstStyle/>
          <a:p>
            <a:r>
              <a:rPr lang="en-US" dirty="0" smtClean="0"/>
              <a:t>Introduction Adobe Meeting  (live captioned) Is included as part of the credits</a:t>
            </a:r>
          </a:p>
          <a:p>
            <a:r>
              <a:rPr lang="en-US" dirty="0" smtClean="0"/>
              <a:t>Provide Participants  with a Tip Sheet:   </a:t>
            </a:r>
          </a:p>
          <a:p>
            <a:pPr lvl="1"/>
            <a:r>
              <a:rPr lang="en-US" dirty="0" smtClean="0"/>
              <a:t>Log </a:t>
            </a:r>
            <a:r>
              <a:rPr lang="en-US" dirty="0"/>
              <a:t>in:  </a:t>
            </a:r>
            <a:r>
              <a:rPr lang="en-US" u="sng" dirty="0">
                <a:hlinkClick r:id="rId2"/>
              </a:rPr>
              <a:t>www.moodle.nationaldb.org</a:t>
            </a:r>
            <a:endParaRPr lang="en-US" dirty="0"/>
          </a:p>
          <a:p>
            <a:pPr lvl="1"/>
            <a:r>
              <a:rPr lang="en-US" dirty="0"/>
              <a:t>Make sure you see the OHOA HOME PAGE—Login is in the upper right corner</a:t>
            </a:r>
          </a:p>
          <a:p>
            <a:pPr lvl="1"/>
            <a:r>
              <a:rPr lang="en-US" dirty="0"/>
              <a:t>Your email address is always in only lower case letters.</a:t>
            </a:r>
          </a:p>
          <a:p>
            <a:pPr lvl="1"/>
            <a:r>
              <a:rPr lang="en-US" dirty="0"/>
              <a:t>Your password the first time is #Letmein</a:t>
            </a:r>
            <a:r>
              <a:rPr lang="en-US" dirty="0">
                <a:solidFill>
                  <a:srgbClr val="FF0000"/>
                </a:solidFill>
              </a:rPr>
              <a:t>16</a:t>
            </a:r>
          </a:p>
          <a:p>
            <a:pPr lvl="1"/>
            <a:r>
              <a:rPr lang="en-US" dirty="0"/>
              <a:t>Change your password to something YOU will remember</a:t>
            </a:r>
          </a:p>
          <a:p>
            <a:pPr lvl="1"/>
            <a:r>
              <a:rPr lang="en-US" dirty="0"/>
              <a:t>Scroll down to the DAKOTA COHORT COURSES</a:t>
            </a:r>
          </a:p>
          <a:p>
            <a:pPr lvl="1"/>
            <a:r>
              <a:rPr lang="en-US" dirty="0"/>
              <a:t>Click on the Dakota Cohort Spring16 to open our group</a:t>
            </a:r>
          </a:p>
          <a:p>
            <a:pPr lvl="1"/>
            <a:r>
              <a:rPr lang="en-US" dirty="0"/>
              <a:t>You are now in the modules.  Select the WELCOME module, this must be done FIRST!  This has all the tricks to working through the technological parts of the module.  You can return to this section at any time to REVIEW it or get HELP!</a:t>
            </a:r>
          </a:p>
          <a:p>
            <a:endParaRPr lang="en-US" dirty="0"/>
          </a:p>
        </p:txBody>
      </p:sp>
    </p:spTree>
    <p:extLst>
      <p:ext uri="{BB962C8B-B14F-4D97-AF65-F5344CB8AC3E}">
        <p14:creationId xmlns:p14="http://schemas.microsoft.com/office/powerpoint/2010/main" val="19478219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 tip sheet:   </a:t>
            </a:r>
            <a:endParaRPr lang="en-US" dirty="0"/>
          </a:p>
        </p:txBody>
      </p:sp>
      <p:sp>
        <p:nvSpPr>
          <p:cNvPr id="3" name="Content Placeholder 2"/>
          <p:cNvSpPr>
            <a:spLocks noGrp="1"/>
          </p:cNvSpPr>
          <p:nvPr>
            <p:ph idx="1"/>
          </p:nvPr>
        </p:nvSpPr>
        <p:spPr>
          <a:xfrm>
            <a:off x="1069848" y="2121408"/>
            <a:ext cx="10058400" cy="4622292"/>
          </a:xfrm>
        </p:spPr>
        <p:txBody>
          <a:bodyPr>
            <a:normAutofit fontScale="92500" lnSpcReduction="10000"/>
          </a:bodyPr>
          <a:lstStyle/>
          <a:p>
            <a:pPr lvl="0"/>
            <a:r>
              <a:rPr lang="en-US" dirty="0" smtClean="0"/>
              <a:t>Be Aware of Common Errors:</a:t>
            </a:r>
          </a:p>
          <a:p>
            <a:pPr lvl="1"/>
            <a:r>
              <a:rPr lang="en-US" dirty="0" smtClean="0"/>
              <a:t>Make sure you are in the right site:  </a:t>
            </a:r>
            <a:r>
              <a:rPr lang="en-US" dirty="0"/>
              <a:t>If you wish to receive credit for taking this coursework, you MUST be in the Dakota Cohort Site (hosted site) and not the NCDB (un-hosted site).  If you do get in the wrong section, you become a Lost Sheep and you will not receive the credit for your work</a:t>
            </a:r>
            <a:r>
              <a:rPr lang="en-US" dirty="0" smtClean="0"/>
              <a:t>.</a:t>
            </a:r>
          </a:p>
          <a:p>
            <a:pPr lvl="1"/>
            <a:r>
              <a:rPr lang="en-US" dirty="0" smtClean="0"/>
              <a:t>Make sure you complete an module before moving on to the next, which includes re-doing any assignments you were asked to re-do. </a:t>
            </a:r>
          </a:p>
          <a:p>
            <a:r>
              <a:rPr lang="en-US" dirty="0" smtClean="0"/>
              <a:t>Navigation: There </a:t>
            </a:r>
            <a:r>
              <a:rPr lang="en-US" dirty="0"/>
              <a:t>are several ways to navigate through the Modules:  the </a:t>
            </a:r>
            <a:r>
              <a:rPr lang="en-US" u="sng" dirty="0"/>
              <a:t>black arrow pointing to the left,  the breadcrumb menu in black or the horizontal bar at the top of the page.</a:t>
            </a:r>
            <a:endParaRPr lang="en-US" dirty="0"/>
          </a:p>
          <a:p>
            <a:pPr lvl="0"/>
            <a:r>
              <a:rPr lang="en-US" dirty="0"/>
              <a:t>When starting an assignment, first DOWNLOAD the document for the assignment and SAVE it to your desktop, put your name on the first page, and then when the work is done, SAVE AS on your computer, then UPLOAD this document into the area where it asks you to SUBMIT your assignment.  If you don’t save your work, we will receive an empty page and it will be returned to you!  PLEASE use the forms they give you for the assignments (with the specific boxes and designs).  If you send us a narrative rather than putting it in the specific form, you will be asked to resubmit this.  </a:t>
            </a:r>
          </a:p>
        </p:txBody>
      </p:sp>
    </p:spTree>
    <p:extLst>
      <p:ext uri="{BB962C8B-B14F-4D97-AF65-F5344CB8AC3E}">
        <p14:creationId xmlns:p14="http://schemas.microsoft.com/office/powerpoint/2010/main" val="4752248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tip sheet Continued: </a:t>
            </a:r>
          </a:p>
        </p:txBody>
      </p:sp>
      <p:sp>
        <p:nvSpPr>
          <p:cNvPr id="3" name="Content Placeholder 2"/>
          <p:cNvSpPr>
            <a:spLocks noGrp="1"/>
          </p:cNvSpPr>
          <p:nvPr>
            <p:ph idx="1"/>
          </p:nvPr>
        </p:nvSpPr>
        <p:spPr/>
        <p:txBody>
          <a:bodyPr/>
          <a:lstStyle/>
          <a:p>
            <a:pPr lvl="0"/>
            <a:r>
              <a:rPr lang="en-US" dirty="0"/>
              <a:t>To help organize yourself, check the boxes to the right at the end of each learning activity, this will help you navigate when you return to the modules at a different time.</a:t>
            </a:r>
          </a:p>
          <a:p>
            <a:pPr lvl="0"/>
            <a:r>
              <a:rPr lang="en-US" dirty="0"/>
              <a:t>We LOVE to see your picture!  Upload your picture in the PROFILE section.</a:t>
            </a:r>
          </a:p>
          <a:p>
            <a:pPr lvl="0"/>
            <a:r>
              <a:rPr lang="en-US" dirty="0"/>
              <a:t>Google Chrome works the best for all accessibility; however Moxilla Firefox and internet Explorer work also.</a:t>
            </a:r>
          </a:p>
          <a:p>
            <a:pPr lvl="0"/>
            <a:r>
              <a:rPr lang="en-US" dirty="0"/>
              <a:t>When watching the videos, the YOU TUBE option works the best to view videos.</a:t>
            </a:r>
          </a:p>
        </p:txBody>
      </p:sp>
    </p:spTree>
    <p:extLst>
      <p:ext uri="{BB962C8B-B14F-4D97-AF65-F5344CB8AC3E}">
        <p14:creationId xmlns:p14="http://schemas.microsoft.com/office/powerpoint/2010/main" val="5495480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tip sheet Continued: </a:t>
            </a:r>
          </a:p>
        </p:txBody>
      </p:sp>
      <p:sp>
        <p:nvSpPr>
          <p:cNvPr id="3" name="Content Placeholder 2"/>
          <p:cNvSpPr>
            <a:spLocks noGrp="1"/>
          </p:cNvSpPr>
          <p:nvPr>
            <p:ph idx="1"/>
          </p:nvPr>
        </p:nvSpPr>
        <p:spPr/>
        <p:txBody>
          <a:bodyPr/>
          <a:lstStyle/>
          <a:p>
            <a:pPr lvl="0"/>
            <a:r>
              <a:rPr lang="en-US" b="1" dirty="0"/>
              <a:t>If you have trouble logging in or getting into the modules, you need to contact Sherri or Rose!!  We are here to help you!  </a:t>
            </a:r>
            <a:r>
              <a:rPr lang="en-US" dirty="0"/>
              <a:t>Remember to open the DAKOTA COHORT courses or you will become a lost sheep in another state’s modules!  Also use ONLY small letters in your email.  Please call us or email us if you have issues that arise during the course, rather than waiting for a few weeks.  We want to make this a positive experience!</a:t>
            </a:r>
          </a:p>
          <a:p>
            <a:pPr lvl="0"/>
            <a:r>
              <a:rPr lang="en-US" b="1" dirty="0"/>
              <a:t>It is expected that you complete over 90% of the work in each module.</a:t>
            </a:r>
            <a:r>
              <a:rPr lang="en-US" dirty="0"/>
              <a:t>  You must receive a score of 90% on each quiz, which can be taken as many times as needed.  All assignments must be submitted to get a badge.  Complete/Not Complete Grading is utilized.</a:t>
            </a:r>
          </a:p>
          <a:p>
            <a:r>
              <a:rPr lang="en-US" b="1" dirty="0"/>
              <a:t> </a:t>
            </a:r>
            <a:endParaRPr lang="en-US" dirty="0"/>
          </a:p>
          <a:p>
            <a:endParaRPr lang="en-US" dirty="0"/>
          </a:p>
        </p:txBody>
      </p:sp>
    </p:spTree>
    <p:extLst>
      <p:ext uri="{BB962C8B-B14F-4D97-AF65-F5344CB8AC3E}">
        <p14:creationId xmlns:p14="http://schemas.microsoft.com/office/powerpoint/2010/main" val="21771575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tip sheet Continued: </a:t>
            </a:r>
          </a:p>
        </p:txBody>
      </p:sp>
      <p:sp>
        <p:nvSpPr>
          <p:cNvPr id="3" name="Content Placeholder 2"/>
          <p:cNvSpPr>
            <a:spLocks noGrp="1"/>
          </p:cNvSpPr>
          <p:nvPr>
            <p:ph idx="1"/>
          </p:nvPr>
        </p:nvSpPr>
        <p:spPr/>
        <p:txBody>
          <a:bodyPr/>
          <a:lstStyle/>
          <a:p>
            <a:r>
              <a:rPr lang="en-US" b="1" dirty="0" smtClean="0"/>
              <a:t>Deadlines: </a:t>
            </a:r>
            <a:endParaRPr lang="en-US" dirty="0"/>
          </a:p>
          <a:p>
            <a:pPr lvl="1"/>
            <a:r>
              <a:rPr lang="en-US" dirty="0" smtClean="0"/>
              <a:t>Dates are listed on the flyer and during the </a:t>
            </a:r>
            <a:r>
              <a:rPr lang="en-US" dirty="0"/>
              <a:t>INTRODUCTION ADOBE MEETING.  We require that they </a:t>
            </a:r>
            <a:r>
              <a:rPr lang="en-US" dirty="0" smtClean="0"/>
              <a:t>participate in this meeting or watch the recording if </a:t>
            </a:r>
            <a:r>
              <a:rPr lang="en-US" dirty="0"/>
              <a:t>they are not able to attend.  It is closed captioned and the link is sent out the next day.   We list the dates the modules will open with a proposed schedule.  The details about the semester—if work is not completed they can take an INCOMPLETE to avoid a non-passing grade on their transcript.  Guidelines for the University of SD policies for </a:t>
            </a:r>
            <a:r>
              <a:rPr lang="en-US" dirty="0" smtClean="0"/>
              <a:t>dropping/withdraw </a:t>
            </a:r>
            <a:r>
              <a:rPr lang="en-US" dirty="0"/>
              <a:t>and incomplete coursework are </a:t>
            </a:r>
            <a:r>
              <a:rPr lang="en-US" dirty="0" smtClean="0"/>
              <a:t>enforced.  </a:t>
            </a:r>
            <a:r>
              <a:rPr lang="en-US" dirty="0"/>
              <a:t>If they are not taking the modules for credit, we are much more flexible.  Deadlines are given for when all assignments are due.  Then we add our contact information at the end of the TIP SHEET and encourage them to email us or call us.  </a:t>
            </a:r>
          </a:p>
          <a:p>
            <a:endParaRPr lang="en-US" dirty="0"/>
          </a:p>
        </p:txBody>
      </p:sp>
    </p:spTree>
    <p:extLst>
      <p:ext uri="{BB962C8B-B14F-4D97-AF65-F5344CB8AC3E}">
        <p14:creationId xmlns:p14="http://schemas.microsoft.com/office/powerpoint/2010/main" val="3990059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Dakota Cohort: </a:t>
            </a:r>
            <a:endParaRPr lang="en-US" dirty="0"/>
          </a:p>
        </p:txBody>
      </p:sp>
      <p:sp>
        <p:nvSpPr>
          <p:cNvPr id="3" name="Content Placeholder 2"/>
          <p:cNvSpPr>
            <a:spLocks noGrp="1"/>
          </p:cNvSpPr>
          <p:nvPr>
            <p:ph idx="1"/>
          </p:nvPr>
        </p:nvSpPr>
        <p:spPr>
          <a:xfrm>
            <a:off x="1069847" y="1902279"/>
            <a:ext cx="10907159" cy="4767942"/>
          </a:xfrm>
        </p:spPr>
        <p:txBody>
          <a:bodyPr>
            <a:normAutofit/>
          </a:bodyPr>
          <a:lstStyle/>
          <a:p>
            <a:r>
              <a:rPr lang="en-US" dirty="0" smtClean="0"/>
              <a:t>Began in Summer of 2015:</a:t>
            </a:r>
          </a:p>
          <a:p>
            <a:r>
              <a:rPr lang="en-US" dirty="0" smtClean="0"/>
              <a:t>Series 1:  Adobe Meeting (live caption/required to get 15 hrs.), Welcome and Orientation and Modules 1-4</a:t>
            </a:r>
          </a:p>
          <a:p>
            <a:r>
              <a:rPr lang="en-US" dirty="0" smtClean="0"/>
              <a:t>Credits Offered:  </a:t>
            </a:r>
          </a:p>
          <a:p>
            <a:pPr lvl="1"/>
            <a:r>
              <a:rPr lang="en-US" dirty="0" smtClean="0"/>
              <a:t>NCDB Badges</a:t>
            </a:r>
          </a:p>
          <a:p>
            <a:pPr lvl="1"/>
            <a:r>
              <a:rPr lang="en-US" dirty="0" smtClean="0"/>
              <a:t>Certificates of Completion (30 continuing education contact hours)  </a:t>
            </a:r>
          </a:p>
          <a:p>
            <a:pPr lvl="1"/>
            <a:r>
              <a:rPr lang="en-US" dirty="0" smtClean="0"/>
              <a:t>University of SD (2 credits at 40.00 per credit</a:t>
            </a:r>
            <a:r>
              <a:rPr lang="en-US" dirty="0"/>
              <a:t>) </a:t>
            </a:r>
            <a:r>
              <a:rPr lang="en-US" dirty="0" smtClean="0"/>
              <a:t>500 level undergraduate or graduate (extra paper)  </a:t>
            </a:r>
          </a:p>
          <a:p>
            <a:pPr lvl="1"/>
            <a:r>
              <a:rPr lang="en-US" dirty="0" smtClean="0"/>
              <a:t>RID Credits for Interpreters  Through Texas Society of Interpreters (gave us a form</a:t>
            </a:r>
            <a:r>
              <a:rPr lang="en-US" dirty="0"/>
              <a:t>) 2.7 CEUs Professional Studies for Modules 1-4)    $10 fee for each time submitting the </a:t>
            </a:r>
            <a:r>
              <a:rPr lang="en-US" dirty="0" smtClean="0"/>
              <a:t>hours</a:t>
            </a:r>
          </a:p>
          <a:p>
            <a:pPr lvl="1"/>
            <a:r>
              <a:rPr lang="en-US" dirty="0"/>
              <a:t>Accepted by the </a:t>
            </a:r>
            <a:r>
              <a:rPr lang="en-US" dirty="0" smtClean="0"/>
              <a:t>ND and SD  </a:t>
            </a:r>
            <a:r>
              <a:rPr lang="en-US" dirty="0"/>
              <a:t>Speech-Language-Audiology licensure board for continuing education </a:t>
            </a:r>
            <a:r>
              <a:rPr lang="en-US" dirty="0" smtClean="0"/>
              <a:t>hours.  Some have obtained ASHA </a:t>
            </a:r>
            <a:r>
              <a:rPr lang="en-US" dirty="0"/>
              <a:t>continuing education </a:t>
            </a:r>
            <a:r>
              <a:rPr lang="en-US" dirty="0" smtClean="0"/>
              <a:t>hours</a:t>
            </a:r>
            <a:endParaRPr lang="en-US" dirty="0"/>
          </a:p>
        </p:txBody>
      </p:sp>
    </p:spTree>
    <p:extLst>
      <p:ext uri="{BB962C8B-B14F-4D97-AF65-F5344CB8AC3E}">
        <p14:creationId xmlns:p14="http://schemas.microsoft.com/office/powerpoint/2010/main" val="7263478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tip sheet Continued: </a:t>
            </a:r>
          </a:p>
        </p:txBody>
      </p:sp>
      <p:sp>
        <p:nvSpPr>
          <p:cNvPr id="3" name="Content Placeholder 2"/>
          <p:cNvSpPr>
            <a:spLocks noGrp="1"/>
          </p:cNvSpPr>
          <p:nvPr>
            <p:ph idx="1"/>
          </p:nvPr>
        </p:nvSpPr>
        <p:spPr/>
        <p:txBody>
          <a:bodyPr/>
          <a:lstStyle/>
          <a:p>
            <a:pPr lvl="0"/>
            <a:r>
              <a:rPr lang="en-US" b="1" dirty="0"/>
              <a:t>At the completion of the modules, each participant </a:t>
            </a:r>
            <a:r>
              <a:rPr lang="en-US" b="1" dirty="0" smtClean="0"/>
              <a:t>(upon request), can </a:t>
            </a:r>
            <a:r>
              <a:rPr lang="en-US" b="1" dirty="0"/>
              <a:t>receive a copy of the hours that were logged for each module.</a:t>
            </a:r>
            <a:r>
              <a:rPr lang="en-US" dirty="0"/>
              <a:t>  This can be given to employers for professional development or continuing education hours.  Badges will be awarded at the end of each module and logged within your PROFILE—be sure you have them.  Certificates will be given at the completion of each series of </a:t>
            </a:r>
            <a:r>
              <a:rPr lang="en-US" dirty="0" smtClean="0"/>
              <a:t>modules, for modules completed,  </a:t>
            </a:r>
            <a:r>
              <a:rPr lang="en-US" dirty="0"/>
              <a:t>at the end of the semester.  A transcript will be mailed to those who receive credit from USD.</a:t>
            </a:r>
          </a:p>
          <a:p>
            <a:endParaRPr lang="en-US" dirty="0"/>
          </a:p>
        </p:txBody>
      </p:sp>
    </p:spTree>
    <p:extLst>
      <p:ext uri="{BB962C8B-B14F-4D97-AF65-F5344CB8AC3E}">
        <p14:creationId xmlns:p14="http://schemas.microsoft.com/office/powerpoint/2010/main" val="39533470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Accessibility: </a:t>
            </a:r>
            <a:endParaRPr lang="en-US" dirty="0"/>
          </a:p>
        </p:txBody>
      </p:sp>
      <p:sp>
        <p:nvSpPr>
          <p:cNvPr id="3" name="Content Placeholder 2"/>
          <p:cNvSpPr>
            <a:spLocks noGrp="1"/>
          </p:cNvSpPr>
          <p:nvPr>
            <p:ph idx="1"/>
          </p:nvPr>
        </p:nvSpPr>
        <p:spPr/>
        <p:txBody>
          <a:bodyPr/>
          <a:lstStyle/>
          <a:p>
            <a:r>
              <a:rPr lang="en-US" dirty="0" smtClean="0"/>
              <a:t>We </a:t>
            </a:r>
            <a:r>
              <a:rPr lang="en-US" dirty="0"/>
              <a:t>have had a handful of participants who are Visually Impaired and also a few that are Deaf take the modules.  These features are include:</a:t>
            </a:r>
          </a:p>
          <a:p>
            <a:pPr lvl="1"/>
            <a:r>
              <a:rPr lang="en-US" dirty="0"/>
              <a:t>The modules use captioned video clips. If a video clip has a great deal of visual information, it is also described. To adjust the captions, click on the CC in the lower, right-hand corner, then click on 'Options' in the lower, right-hand corner of the Captions box. Scroll down the list and set preferences, then click on 'Done' in the lower-right corner when finished, or 'Reset' in the lower-left corner to return to default settings.</a:t>
            </a:r>
          </a:p>
          <a:p>
            <a:pPr lvl="1"/>
            <a:r>
              <a:rPr lang="en-US" dirty="0"/>
              <a:t>Each module has an accessibility document located at the top of each module (beneath the "Learning Outcomes" section). It outlines all of the text and embedded video links to make it easier for those who depend upon screen readers to follow the flow of the module. The outline also includes descriptions of pictures and graphs that are included in the module.</a:t>
            </a:r>
          </a:p>
          <a:p>
            <a:endParaRPr lang="en-US" dirty="0"/>
          </a:p>
        </p:txBody>
      </p:sp>
    </p:spTree>
    <p:extLst>
      <p:ext uri="{BB962C8B-B14F-4D97-AF65-F5344CB8AC3E}">
        <p14:creationId xmlns:p14="http://schemas.microsoft.com/office/powerpoint/2010/main" val="11767964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Credit assignments:</a:t>
            </a:r>
            <a:endParaRPr lang="en-US" dirty="0"/>
          </a:p>
        </p:txBody>
      </p:sp>
      <p:sp>
        <p:nvSpPr>
          <p:cNvPr id="3" name="Content Placeholder 2"/>
          <p:cNvSpPr>
            <a:spLocks noGrp="1"/>
          </p:cNvSpPr>
          <p:nvPr>
            <p:ph idx="1"/>
          </p:nvPr>
        </p:nvSpPr>
        <p:spPr/>
        <p:txBody>
          <a:bodyPr/>
          <a:lstStyle/>
          <a:p>
            <a:r>
              <a:rPr lang="en-US" dirty="0" smtClean="0"/>
              <a:t>Assignments:  </a:t>
            </a:r>
          </a:p>
          <a:p>
            <a:pPr lvl="1"/>
            <a:r>
              <a:rPr lang="en-US" dirty="0" smtClean="0"/>
              <a:t>View assignment:	</a:t>
            </a:r>
          </a:p>
          <a:p>
            <a:pPr lvl="2"/>
            <a:r>
              <a:rPr lang="en-US" dirty="0" smtClean="0"/>
              <a:t>Series 1: Perkins Barbara Miles Video:  “Reelections on Deafblindess: Hands </a:t>
            </a:r>
            <a:r>
              <a:rPr lang="en-US" dirty="0"/>
              <a:t>&amp; Touch</a:t>
            </a:r>
            <a:r>
              <a:rPr lang="en-US" dirty="0" smtClean="0"/>
              <a:t>” </a:t>
            </a:r>
            <a:r>
              <a:rPr lang="en-US" dirty="0">
                <a:hlinkClick r:id="rId2"/>
              </a:rPr>
              <a:t>http://</a:t>
            </a:r>
            <a:r>
              <a:rPr lang="en-US" dirty="0" smtClean="0">
                <a:hlinkClick r:id="rId2"/>
              </a:rPr>
              <a:t>www.perkinselearning.org/videos/webcast/reflections-deafblindness-hands-touch</a:t>
            </a:r>
            <a:r>
              <a:rPr lang="en-US" dirty="0" smtClean="0"/>
              <a:t> </a:t>
            </a:r>
          </a:p>
          <a:p>
            <a:pPr lvl="2"/>
            <a:r>
              <a:rPr lang="en-US" dirty="0" smtClean="0"/>
              <a:t>Series 2:  Communication </a:t>
            </a:r>
            <a:r>
              <a:rPr lang="en-US" dirty="0"/>
              <a:t>Matrix </a:t>
            </a:r>
            <a:r>
              <a:rPr lang="en-US" dirty="0" smtClean="0"/>
              <a:t>Website (7 levels of communication/4 reasons to communicate): </a:t>
            </a:r>
            <a:r>
              <a:rPr lang="en-US" dirty="0" smtClean="0">
                <a:hlinkClick r:id="rId3"/>
              </a:rPr>
              <a:t>https</a:t>
            </a:r>
            <a:r>
              <a:rPr lang="en-US" dirty="0">
                <a:hlinkClick r:id="rId3"/>
              </a:rPr>
              <a:t>://www.communicationmatrix.org</a:t>
            </a:r>
            <a:r>
              <a:rPr lang="en-US" dirty="0" smtClean="0">
                <a:hlinkClick r:id="rId3"/>
              </a:rPr>
              <a:t>/</a:t>
            </a:r>
            <a:endParaRPr lang="en-US" dirty="0" smtClean="0"/>
          </a:p>
          <a:p>
            <a:pPr lvl="2"/>
            <a:r>
              <a:rPr lang="en-US" dirty="0" smtClean="0"/>
              <a:t>Series 3:  Texas School for the Blind-Communication for Children with DeafBlindness or VI/MD.  (explore different type </a:t>
            </a:r>
            <a:r>
              <a:rPr lang="en-US" dirty="0"/>
              <a:t>of calendars): </a:t>
            </a:r>
            <a:r>
              <a:rPr lang="en-US" dirty="0">
                <a:hlinkClick r:id="rId4"/>
              </a:rPr>
              <a:t>http://www.tsbvi.edu/distance/communication/calendars/introduction</a:t>
            </a:r>
            <a:r>
              <a:rPr lang="en-US" dirty="0" smtClean="0">
                <a:hlinkClick r:id="rId4"/>
              </a:rPr>
              <a:t>/</a:t>
            </a:r>
            <a:r>
              <a:rPr lang="en-US" dirty="0" smtClean="0"/>
              <a:t> </a:t>
            </a:r>
          </a:p>
          <a:p>
            <a:pPr lvl="1"/>
            <a:r>
              <a:rPr lang="en-US" dirty="0" smtClean="0"/>
              <a:t>Write a one page reflection paper</a:t>
            </a:r>
            <a:endParaRPr lang="en-US" dirty="0"/>
          </a:p>
        </p:txBody>
      </p:sp>
    </p:spTree>
    <p:extLst>
      <p:ext uri="{BB962C8B-B14F-4D97-AF65-F5344CB8AC3E}">
        <p14:creationId xmlns:p14="http://schemas.microsoft.com/office/powerpoint/2010/main" val="2883580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 </a:t>
            </a:r>
            <a:endParaRPr lang="en-US" dirty="0"/>
          </a:p>
        </p:txBody>
      </p:sp>
      <p:sp>
        <p:nvSpPr>
          <p:cNvPr id="3" name="Content Placeholder 2"/>
          <p:cNvSpPr>
            <a:spLocks noGrp="1"/>
          </p:cNvSpPr>
          <p:nvPr>
            <p:ph idx="1"/>
          </p:nvPr>
        </p:nvSpPr>
        <p:spPr/>
        <p:txBody>
          <a:bodyPr/>
          <a:lstStyle/>
          <a:p>
            <a:pPr lvl="0"/>
            <a:r>
              <a:rPr lang="en-US" dirty="0"/>
              <a:t>We feel it is necessary to share the workload with another coworker!</a:t>
            </a:r>
          </a:p>
          <a:p>
            <a:pPr lvl="0"/>
            <a:r>
              <a:rPr lang="en-US" dirty="0"/>
              <a:t>It has been great to have one facilitator who is trained more in the hearing field and one in the vision field—BONUS!!</a:t>
            </a:r>
          </a:p>
          <a:p>
            <a:pPr lvl="0"/>
            <a:r>
              <a:rPr lang="en-US" dirty="0"/>
              <a:t>Discuss job responsibilities----Rose spends lots of time with the credit registration/completion</a:t>
            </a:r>
            <a:r>
              <a:rPr lang="en-US" dirty="0" smtClean="0"/>
              <a:t>…..She helps review work during the week and request badges be sent out at the end of the week.  Sherri tends to do more of the monitoring of </a:t>
            </a:r>
            <a:r>
              <a:rPr lang="en-US" dirty="0"/>
              <a:t>the modules on the weekends.  If one of us is gone, the other covers.  We discuss each week’s schedule.  We have daily communication!!</a:t>
            </a:r>
          </a:p>
          <a:p>
            <a:pPr lvl="0"/>
            <a:r>
              <a:rPr lang="en-US" dirty="0"/>
              <a:t>We have created forms that help us keep track of participant’s progress/who is taking the classes for credit (need to push them a little more!).</a:t>
            </a:r>
          </a:p>
          <a:p>
            <a:r>
              <a:rPr lang="en-US" dirty="0"/>
              <a:t> </a:t>
            </a:r>
          </a:p>
          <a:p>
            <a:endParaRPr lang="en-US" dirty="0"/>
          </a:p>
        </p:txBody>
      </p:sp>
    </p:spTree>
    <p:extLst>
      <p:ext uri="{BB962C8B-B14F-4D97-AF65-F5344CB8AC3E}">
        <p14:creationId xmlns:p14="http://schemas.microsoft.com/office/powerpoint/2010/main" val="1158676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 </a:t>
            </a:r>
            <a:endParaRPr lang="en-US" dirty="0"/>
          </a:p>
        </p:txBody>
      </p:sp>
      <p:sp>
        <p:nvSpPr>
          <p:cNvPr id="3" name="Content Placeholder 2"/>
          <p:cNvSpPr>
            <a:spLocks noGrp="1"/>
          </p:cNvSpPr>
          <p:nvPr>
            <p:ph idx="1"/>
          </p:nvPr>
        </p:nvSpPr>
        <p:spPr/>
        <p:txBody>
          <a:bodyPr/>
          <a:lstStyle/>
          <a:p>
            <a:pPr lvl="0"/>
            <a:r>
              <a:rPr lang="en-US" dirty="0"/>
              <a:t>Student’s need quick reinforcement—lessons are graded within one day.  Badges awarded each Friday!</a:t>
            </a:r>
          </a:p>
          <a:p>
            <a:pPr lvl="0"/>
            <a:r>
              <a:rPr lang="en-US" dirty="0"/>
              <a:t>Ongoing feedback is crucial!  Encourage…..encourage…encourage!</a:t>
            </a:r>
          </a:p>
          <a:p>
            <a:pPr lvl="0"/>
            <a:r>
              <a:rPr lang="en-US" dirty="0"/>
              <a:t>Reminders to keep on schedule throughout the semester are necessary!</a:t>
            </a:r>
          </a:p>
          <a:p>
            <a:pPr lvl="0"/>
            <a:r>
              <a:rPr lang="en-US" dirty="0"/>
              <a:t>Don’t schedule any travel or workshops during the first two weeks of the semester…..you are busy helping people log in and get into the modules.  </a:t>
            </a:r>
          </a:p>
          <a:p>
            <a:pPr lvl="0"/>
            <a:r>
              <a:rPr lang="en-US" dirty="0" smtClean="0"/>
              <a:t>Assume </a:t>
            </a:r>
            <a:r>
              <a:rPr lang="en-US" dirty="0"/>
              <a:t>you will have people contacting you 2-3 weeks into the course and want to join….explain the workload so you aren’t </a:t>
            </a:r>
            <a:r>
              <a:rPr lang="en-US" dirty="0" smtClean="0"/>
              <a:t>enrolling/unrolling </a:t>
            </a:r>
            <a:r>
              <a:rPr lang="en-US" dirty="0"/>
              <a:t>constantly!</a:t>
            </a:r>
          </a:p>
          <a:p>
            <a:endParaRPr lang="en-US" dirty="0"/>
          </a:p>
        </p:txBody>
      </p:sp>
    </p:spTree>
    <p:extLst>
      <p:ext uri="{BB962C8B-B14F-4D97-AF65-F5344CB8AC3E}">
        <p14:creationId xmlns:p14="http://schemas.microsoft.com/office/powerpoint/2010/main" val="31499024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 </a:t>
            </a:r>
            <a:endParaRPr lang="en-US" dirty="0"/>
          </a:p>
        </p:txBody>
      </p:sp>
      <p:sp>
        <p:nvSpPr>
          <p:cNvPr id="3" name="Content Placeholder 2"/>
          <p:cNvSpPr>
            <a:spLocks noGrp="1"/>
          </p:cNvSpPr>
          <p:nvPr>
            <p:ph idx="1"/>
          </p:nvPr>
        </p:nvSpPr>
        <p:spPr/>
        <p:txBody>
          <a:bodyPr/>
          <a:lstStyle/>
          <a:p>
            <a:pPr lvl="0"/>
            <a:r>
              <a:rPr lang="en-US" dirty="0"/>
              <a:t>Don’t be discouraged by the people who register and do nothing!  After 2-3 reminders, let them go!  Ask them to let you know if they wish to cancel so you know if you should </a:t>
            </a:r>
            <a:r>
              <a:rPr lang="en-US" dirty="0" smtClean="0"/>
              <a:t>unroll </a:t>
            </a:r>
            <a:r>
              <a:rPr lang="en-US" dirty="0"/>
              <a:t>them (they won’t appreciate many emails a day from the discussion boards).  </a:t>
            </a:r>
          </a:p>
          <a:p>
            <a:pPr lvl="0"/>
            <a:r>
              <a:rPr lang="en-US" dirty="0"/>
              <a:t>In Module 1 we add a discussion board to have them introduce themselves and tell everyone where they work and what they do.</a:t>
            </a:r>
          </a:p>
          <a:p>
            <a:endParaRPr lang="en-US" dirty="0"/>
          </a:p>
        </p:txBody>
      </p:sp>
    </p:spTree>
    <p:extLst>
      <p:ext uri="{BB962C8B-B14F-4D97-AF65-F5344CB8AC3E}">
        <p14:creationId xmlns:p14="http://schemas.microsoft.com/office/powerpoint/2010/main" val="38346143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 </a:t>
            </a:r>
            <a:endParaRPr lang="en-US" dirty="0"/>
          </a:p>
        </p:txBody>
      </p:sp>
      <p:sp>
        <p:nvSpPr>
          <p:cNvPr id="3" name="Content Placeholder 2"/>
          <p:cNvSpPr>
            <a:spLocks noGrp="1"/>
          </p:cNvSpPr>
          <p:nvPr>
            <p:ph idx="1"/>
          </p:nvPr>
        </p:nvSpPr>
        <p:spPr/>
        <p:txBody>
          <a:bodyPr/>
          <a:lstStyle/>
          <a:p>
            <a:pPr lvl="0"/>
            <a:r>
              <a:rPr lang="en-US" dirty="0"/>
              <a:t>Rose or I do respond to every Discussion Board response.  We post in the Forums at the beginning of every module to get them motivated.  </a:t>
            </a:r>
          </a:p>
          <a:p>
            <a:pPr lvl="0"/>
            <a:r>
              <a:rPr lang="en-US" dirty="0"/>
              <a:t>We send mass emails for each series mid-semester and then more often in the end to push them to complete the modules.</a:t>
            </a:r>
          </a:p>
          <a:p>
            <a:pPr lvl="0"/>
            <a:r>
              <a:rPr lang="en-US" dirty="0"/>
              <a:t>Particularly in the Communication Modules (5-8) we often post examples with these activities. </a:t>
            </a:r>
          </a:p>
          <a:p>
            <a:pPr lvl="0"/>
            <a:r>
              <a:rPr lang="en-US" dirty="0"/>
              <a:t>We have a few educators that are completing 8 modules this semester—WOW!!! </a:t>
            </a:r>
            <a:r>
              <a:rPr lang="en-US" dirty="0" smtClean="0"/>
              <a:t> They are driven by the desire to get the credits.   </a:t>
            </a:r>
            <a:r>
              <a:rPr lang="en-US" dirty="0"/>
              <a:t>It can be done….there are some groups that are working together!!</a:t>
            </a:r>
          </a:p>
        </p:txBody>
      </p:sp>
    </p:spTree>
    <p:extLst>
      <p:ext uri="{BB962C8B-B14F-4D97-AF65-F5344CB8AC3E}">
        <p14:creationId xmlns:p14="http://schemas.microsoft.com/office/powerpoint/2010/main" val="10755615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Trends: </a:t>
            </a:r>
            <a:endParaRPr lang="en-US" dirty="0"/>
          </a:p>
        </p:txBody>
      </p:sp>
      <p:sp>
        <p:nvSpPr>
          <p:cNvPr id="3" name="Content Placeholder 2"/>
          <p:cNvSpPr>
            <a:spLocks noGrp="1"/>
          </p:cNvSpPr>
          <p:nvPr>
            <p:ph idx="1"/>
          </p:nvPr>
        </p:nvSpPr>
        <p:spPr/>
        <p:txBody>
          <a:bodyPr/>
          <a:lstStyle/>
          <a:p>
            <a:pPr lvl="0"/>
            <a:r>
              <a:rPr lang="en-US" dirty="0"/>
              <a:t>There are groups of teachers from the same school district that are enrolling and working together!</a:t>
            </a:r>
          </a:p>
          <a:p>
            <a:pPr lvl="0"/>
            <a:r>
              <a:rPr lang="en-US" dirty="0"/>
              <a:t>Rose has </a:t>
            </a:r>
            <a:r>
              <a:rPr lang="en-US" dirty="0" smtClean="0"/>
              <a:t> seen in her group, LIFESCAPE </a:t>
            </a:r>
            <a:r>
              <a:rPr lang="en-US" dirty="0"/>
              <a:t>a private residential center in Sioux Falls, </a:t>
            </a:r>
            <a:r>
              <a:rPr lang="en-US" dirty="0" smtClean="0"/>
              <a:t>offer to </a:t>
            </a:r>
            <a:r>
              <a:rPr lang="en-US" dirty="0"/>
              <a:t>pay their employees to participate in the modules!!</a:t>
            </a:r>
          </a:p>
          <a:p>
            <a:pPr lvl="0"/>
            <a:r>
              <a:rPr lang="en-US" dirty="0"/>
              <a:t>Forms that Rose developed for Administrators and Teachers are very helpful to describe the OHOA process and email out to anyone interested in knowing more about the modules (expect lots of calls and emails the few weeks prior to starting the modules!!!).  We talked about adding a list for SLPs, OTs and PARENTS.  </a:t>
            </a:r>
          </a:p>
          <a:p>
            <a:pPr lvl="0"/>
            <a:r>
              <a:rPr lang="en-US" dirty="0"/>
              <a:t>We promote the NFADB Module 3 for parents, but we have not had many participants!  Any ideas of how to get more parents involved??</a:t>
            </a:r>
          </a:p>
          <a:p>
            <a:endParaRPr lang="en-US" dirty="0"/>
          </a:p>
        </p:txBody>
      </p:sp>
    </p:spTree>
    <p:extLst>
      <p:ext uri="{BB962C8B-B14F-4D97-AF65-F5344CB8AC3E}">
        <p14:creationId xmlns:p14="http://schemas.microsoft.com/office/powerpoint/2010/main" val="3921812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Dakota Cohort – Future….</a:t>
            </a:r>
            <a:endParaRPr lang="en-US" dirty="0"/>
          </a:p>
        </p:txBody>
      </p:sp>
      <p:sp>
        <p:nvSpPr>
          <p:cNvPr id="3" name="Content Placeholder 2"/>
          <p:cNvSpPr>
            <a:spLocks noGrp="1"/>
          </p:cNvSpPr>
          <p:nvPr>
            <p:ph idx="1"/>
          </p:nvPr>
        </p:nvSpPr>
        <p:spPr/>
        <p:txBody>
          <a:bodyPr/>
          <a:lstStyle/>
          <a:p>
            <a:r>
              <a:rPr lang="en-US" dirty="0" smtClean="0"/>
              <a:t>Series 1: Ongoing each semester</a:t>
            </a:r>
          </a:p>
          <a:p>
            <a:r>
              <a:rPr lang="en-US" dirty="0" smtClean="0"/>
              <a:t>Series 2: Ongoing each semester </a:t>
            </a:r>
          </a:p>
          <a:p>
            <a:r>
              <a:rPr lang="en-US" dirty="0" smtClean="0"/>
              <a:t>Series 3: Ongoing each semester</a:t>
            </a:r>
          </a:p>
          <a:p>
            <a:r>
              <a:rPr lang="en-US" dirty="0" smtClean="0"/>
              <a:t>Will require participants to take series 1 before they take series 2 or 3 as it does build such a good foundation.  Exceptions may be made. </a:t>
            </a:r>
          </a:p>
          <a:p>
            <a:endParaRPr lang="en-US" dirty="0"/>
          </a:p>
          <a:p>
            <a:r>
              <a:rPr lang="en-US" dirty="0" smtClean="0"/>
              <a:t>Series 4: Ongoing-Topic will vary </a:t>
            </a:r>
          </a:p>
          <a:p>
            <a:pPr lvl="1"/>
            <a:r>
              <a:rPr lang="en-US" dirty="0" smtClean="0"/>
              <a:t>Summer 2016 (O&amp;M (2), Self Determination, Maximizing Vision &amp; Vision)</a:t>
            </a:r>
            <a:endParaRPr lang="en-US" dirty="0"/>
          </a:p>
        </p:txBody>
      </p:sp>
    </p:spTree>
    <p:extLst>
      <p:ext uri="{BB962C8B-B14F-4D97-AF65-F5344CB8AC3E}">
        <p14:creationId xmlns:p14="http://schemas.microsoft.com/office/powerpoint/2010/main" val="28624773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82242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Paperwork Involved: </a:t>
            </a:r>
            <a:endParaRPr lang="en-US" dirty="0"/>
          </a:p>
        </p:txBody>
      </p:sp>
      <p:sp>
        <p:nvSpPr>
          <p:cNvPr id="3" name="Content Placeholder 2"/>
          <p:cNvSpPr>
            <a:spLocks noGrp="1"/>
          </p:cNvSpPr>
          <p:nvPr>
            <p:ph idx="1"/>
          </p:nvPr>
        </p:nvSpPr>
        <p:spPr>
          <a:xfrm>
            <a:off x="1069848" y="1820636"/>
            <a:ext cx="10058400" cy="4351564"/>
          </a:xfrm>
        </p:spPr>
        <p:txBody>
          <a:bodyPr>
            <a:normAutofit lnSpcReduction="10000"/>
          </a:bodyPr>
          <a:lstStyle/>
          <a:p>
            <a:r>
              <a:rPr lang="en-US" dirty="0" smtClean="0"/>
              <a:t>University of South Dakota  Started with 2 credit, now offer 1 and 2 credit options</a:t>
            </a:r>
          </a:p>
          <a:p>
            <a:pPr lvl="1"/>
            <a:r>
              <a:rPr lang="en-US" sz="2000" dirty="0" smtClean="0"/>
              <a:t>Application</a:t>
            </a:r>
          </a:p>
          <a:p>
            <a:pPr lvl="1"/>
            <a:r>
              <a:rPr lang="en-US" sz="2000" dirty="0" smtClean="0"/>
              <a:t>Syllabus</a:t>
            </a:r>
          </a:p>
          <a:p>
            <a:r>
              <a:rPr lang="en-US" dirty="0" smtClean="0"/>
              <a:t>Texas Society of Interpreters Tracking Form</a:t>
            </a:r>
          </a:p>
          <a:p>
            <a:r>
              <a:rPr lang="en-US" dirty="0" smtClean="0"/>
              <a:t>Certificates of Completion</a:t>
            </a:r>
          </a:p>
          <a:p>
            <a:pPr lvl="1"/>
            <a:r>
              <a:rPr lang="en-US" sz="2000" dirty="0" smtClean="0"/>
              <a:t>Continuing Education Contact Hours (30)</a:t>
            </a:r>
          </a:p>
          <a:p>
            <a:pPr lvl="2"/>
            <a:r>
              <a:rPr lang="en-US" sz="2000" dirty="0" smtClean="0"/>
              <a:t>Teachers</a:t>
            </a:r>
          </a:p>
          <a:p>
            <a:pPr lvl="2"/>
            <a:r>
              <a:rPr lang="en-US" sz="2000" dirty="0" smtClean="0"/>
              <a:t>SLP</a:t>
            </a:r>
          </a:p>
          <a:p>
            <a:pPr lvl="1"/>
            <a:r>
              <a:rPr lang="en-US" sz="2000" dirty="0" smtClean="0"/>
              <a:t>RID/Interpreter Hours</a:t>
            </a:r>
          </a:p>
          <a:p>
            <a:pPr lvl="2"/>
            <a:r>
              <a:rPr lang="en-US" sz="2000" dirty="0" smtClean="0"/>
              <a:t>National</a:t>
            </a:r>
          </a:p>
          <a:p>
            <a:pPr lvl="2"/>
            <a:r>
              <a:rPr lang="en-US" sz="2000" dirty="0" smtClean="0"/>
              <a:t>State</a:t>
            </a:r>
          </a:p>
          <a:p>
            <a:r>
              <a:rPr lang="en-US" dirty="0" smtClean="0"/>
              <a:t>Dakota Cohort Monitoring Form </a:t>
            </a:r>
          </a:p>
          <a:p>
            <a:endParaRPr lang="en-US" dirty="0" smtClean="0"/>
          </a:p>
          <a:p>
            <a:endParaRPr lang="en-US" dirty="0"/>
          </a:p>
          <a:p>
            <a:endParaRPr lang="en-US" dirty="0" smtClean="0"/>
          </a:p>
        </p:txBody>
      </p:sp>
    </p:spTree>
    <p:extLst>
      <p:ext uri="{BB962C8B-B14F-4D97-AF65-F5344CB8AC3E}">
        <p14:creationId xmlns:p14="http://schemas.microsoft.com/office/powerpoint/2010/main" val="3876002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106136"/>
            <a:ext cx="10058400" cy="963385"/>
          </a:xfrm>
        </p:spPr>
        <p:txBody>
          <a:bodyPr/>
          <a:lstStyle/>
          <a:p>
            <a:r>
              <a:rPr lang="en-US" dirty="0" smtClean="0"/>
              <a:t>Advertisement/promotional efforts:</a:t>
            </a:r>
            <a:endParaRPr lang="en-US" dirty="0"/>
          </a:p>
        </p:txBody>
      </p:sp>
      <p:sp>
        <p:nvSpPr>
          <p:cNvPr id="3" name="Content Placeholder 2"/>
          <p:cNvSpPr>
            <a:spLocks noGrp="1"/>
          </p:cNvSpPr>
          <p:nvPr>
            <p:ph idx="1"/>
          </p:nvPr>
        </p:nvSpPr>
        <p:spPr>
          <a:xfrm>
            <a:off x="1069848" y="1232807"/>
            <a:ext cx="10058400" cy="4939393"/>
          </a:xfrm>
        </p:spPr>
        <p:txBody>
          <a:bodyPr>
            <a:normAutofit/>
          </a:bodyPr>
          <a:lstStyle/>
          <a:p>
            <a:r>
              <a:rPr lang="en-US" dirty="0" smtClean="0"/>
              <a:t>USD Center for Disabilities Website:</a:t>
            </a:r>
          </a:p>
          <a:p>
            <a:r>
              <a:rPr lang="en-US" dirty="0" smtClean="0"/>
              <a:t>USD Center for Disabilities Deaf-Blind Program List Serve Mailings</a:t>
            </a:r>
          </a:p>
          <a:p>
            <a:r>
              <a:rPr lang="en-US" dirty="0" smtClean="0"/>
              <a:t> Emails:</a:t>
            </a:r>
          </a:p>
          <a:p>
            <a:pPr lvl="1"/>
            <a:r>
              <a:rPr lang="en-US" dirty="0" smtClean="0"/>
              <a:t>Census Teams</a:t>
            </a:r>
          </a:p>
          <a:p>
            <a:pPr lvl="1"/>
            <a:r>
              <a:rPr lang="en-US" dirty="0" smtClean="0"/>
              <a:t>SDSD &amp; SDSBVI</a:t>
            </a:r>
          </a:p>
          <a:p>
            <a:pPr lvl="1"/>
            <a:endParaRPr lang="en-US" dirty="0"/>
          </a:p>
          <a:p>
            <a:r>
              <a:rPr lang="en-US" dirty="0" smtClean="0"/>
              <a:t>Later efforts:</a:t>
            </a:r>
          </a:p>
          <a:p>
            <a:pPr lvl="1"/>
            <a:r>
              <a:rPr lang="en-US" dirty="0" smtClean="0"/>
              <a:t>Deaf-Blind Newsletter</a:t>
            </a:r>
          </a:p>
          <a:p>
            <a:pPr lvl="1"/>
            <a:r>
              <a:rPr lang="en-US" dirty="0" smtClean="0"/>
              <a:t>Teacher Flyers</a:t>
            </a:r>
          </a:p>
          <a:p>
            <a:pPr lvl="1"/>
            <a:r>
              <a:rPr lang="en-US" dirty="0" smtClean="0"/>
              <a:t>Administrator Flyers</a:t>
            </a:r>
          </a:p>
          <a:p>
            <a:pPr lvl="1"/>
            <a:r>
              <a:rPr lang="en-US" dirty="0"/>
              <a:t>USD Summer Flyer </a:t>
            </a:r>
            <a:r>
              <a:rPr lang="en-US" dirty="0" smtClean="0"/>
              <a:t>for Teachers</a:t>
            </a:r>
          </a:p>
          <a:p>
            <a:pPr lvl="1"/>
            <a:r>
              <a:rPr lang="en-US" dirty="0" smtClean="0"/>
              <a:t>SD </a:t>
            </a:r>
            <a:r>
              <a:rPr lang="en-US" dirty="0"/>
              <a:t>Dept. of Ed. </a:t>
            </a:r>
            <a:r>
              <a:rPr lang="en-US" dirty="0" smtClean="0"/>
              <a:t>Website </a:t>
            </a:r>
          </a:p>
          <a:p>
            <a:pPr lvl="1"/>
            <a:r>
              <a:rPr lang="en-US" dirty="0" smtClean="0"/>
              <a:t>State Interpreter List Serve</a:t>
            </a:r>
          </a:p>
          <a:p>
            <a:pPr lvl="1"/>
            <a:r>
              <a:rPr lang="en-US" dirty="0" smtClean="0"/>
              <a:t>SDSBVI Newsletter</a:t>
            </a:r>
          </a:p>
          <a:p>
            <a:pPr lvl="1"/>
            <a:endParaRPr lang="en-US" dirty="0" smtClean="0"/>
          </a:p>
          <a:p>
            <a:pPr lvl="1"/>
            <a:endParaRPr lang="en-US" dirty="0"/>
          </a:p>
          <a:p>
            <a:endParaRPr lang="en-US" dirty="0"/>
          </a:p>
        </p:txBody>
      </p:sp>
    </p:spTree>
    <p:extLst>
      <p:ext uri="{BB962C8B-B14F-4D97-AF65-F5344CB8AC3E}">
        <p14:creationId xmlns:p14="http://schemas.microsoft.com/office/powerpoint/2010/main" val="286955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254361"/>
          </a:xfrm>
        </p:spPr>
        <p:txBody>
          <a:bodyPr/>
          <a:lstStyle/>
          <a:p>
            <a:r>
              <a:rPr lang="en-US" dirty="0"/>
              <a:t>Advertisement/promotional efforts:</a:t>
            </a:r>
          </a:p>
        </p:txBody>
      </p:sp>
      <p:sp>
        <p:nvSpPr>
          <p:cNvPr id="3" name="Content Placeholder 2"/>
          <p:cNvSpPr>
            <a:spLocks noGrp="1"/>
          </p:cNvSpPr>
          <p:nvPr>
            <p:ph idx="1"/>
          </p:nvPr>
        </p:nvSpPr>
        <p:spPr/>
        <p:txBody>
          <a:bodyPr>
            <a:normAutofit/>
          </a:bodyPr>
          <a:lstStyle/>
          <a:p>
            <a:r>
              <a:rPr lang="en-US" dirty="0" smtClean="0"/>
              <a:t>North Dakota List Serv. Mailings: </a:t>
            </a:r>
            <a:endParaRPr lang="en-US" dirty="0"/>
          </a:p>
          <a:p>
            <a:pPr lvl="1"/>
            <a:r>
              <a:rPr lang="en-US" sz="2000" dirty="0" smtClean="0"/>
              <a:t>Teachers </a:t>
            </a:r>
            <a:r>
              <a:rPr lang="en-US" sz="2000" dirty="0"/>
              <a:t>of the Deaf/Hard of Hearing Statewide Listserve</a:t>
            </a:r>
          </a:p>
          <a:p>
            <a:pPr lvl="1"/>
            <a:r>
              <a:rPr lang="en-US" sz="2000" dirty="0"/>
              <a:t>Teacher of the Visually Impaired Statewide Listserve-promoted by a letter from the Superintendent of ND Vision Service/School for the Blind</a:t>
            </a:r>
          </a:p>
          <a:p>
            <a:pPr lvl="1"/>
            <a:r>
              <a:rPr lang="en-US" sz="2000" dirty="0"/>
              <a:t>All Special Education Directors  statewide(sent private emails)</a:t>
            </a:r>
          </a:p>
          <a:p>
            <a:pPr lvl="1"/>
            <a:r>
              <a:rPr lang="en-US" sz="2000" dirty="0"/>
              <a:t>All Special Education Coordinators statewide (send private emails)</a:t>
            </a:r>
          </a:p>
          <a:p>
            <a:pPr lvl="1"/>
            <a:r>
              <a:rPr lang="en-US" sz="2000" dirty="0"/>
              <a:t>Family Voice and Pathfinder Parent Organizations newsletters/weekly email listings</a:t>
            </a:r>
          </a:p>
          <a:p>
            <a:pPr lvl="1"/>
            <a:r>
              <a:rPr lang="en-US" sz="2000" dirty="0"/>
              <a:t>All Vocational Rehabilitation Programs statewide</a:t>
            </a:r>
          </a:p>
          <a:p>
            <a:pPr lvl="2"/>
            <a:endParaRPr lang="en-US" dirty="0" smtClean="0"/>
          </a:p>
          <a:p>
            <a:pPr lvl="2"/>
            <a:endParaRPr lang="en-US" dirty="0"/>
          </a:p>
          <a:p>
            <a:pPr lvl="1"/>
            <a:endParaRPr lang="en-US" dirty="0"/>
          </a:p>
          <a:p>
            <a:pPr lvl="1"/>
            <a:endParaRPr lang="en-US" dirty="0"/>
          </a:p>
        </p:txBody>
      </p:sp>
    </p:spTree>
    <p:extLst>
      <p:ext uri="{BB962C8B-B14F-4D97-AF65-F5344CB8AC3E}">
        <p14:creationId xmlns:p14="http://schemas.microsoft.com/office/powerpoint/2010/main" val="433199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Advertisement/promotional efforts:</a:t>
            </a:r>
          </a:p>
        </p:txBody>
      </p:sp>
      <p:sp>
        <p:nvSpPr>
          <p:cNvPr id="3" name="Content Placeholder 2"/>
          <p:cNvSpPr>
            <a:spLocks noGrp="1"/>
          </p:cNvSpPr>
          <p:nvPr>
            <p:ph idx="1"/>
          </p:nvPr>
        </p:nvSpPr>
        <p:spPr/>
        <p:txBody>
          <a:bodyPr>
            <a:normAutofit/>
          </a:bodyPr>
          <a:lstStyle/>
          <a:p>
            <a:r>
              <a:rPr lang="en-US" sz="1800" dirty="0" smtClean="0"/>
              <a:t>North Dakota- Other Promotional Efforts:  (and the list goes on and on and on…)  </a:t>
            </a:r>
            <a:endParaRPr lang="en-US" sz="1800" dirty="0"/>
          </a:p>
          <a:p>
            <a:pPr lvl="2"/>
            <a:r>
              <a:rPr lang="en-US" sz="1800" dirty="0"/>
              <a:t>Specific School Principals in which students from the Dual Sensory Project attend</a:t>
            </a:r>
          </a:p>
          <a:p>
            <a:pPr lvl="2"/>
            <a:r>
              <a:rPr lang="en-US" sz="1800" dirty="0"/>
              <a:t>ND School for the Deaf Banner newsletter</a:t>
            </a:r>
          </a:p>
          <a:p>
            <a:pPr lvl="2"/>
            <a:r>
              <a:rPr lang="en-US" sz="1800" dirty="0"/>
              <a:t>ND Vision Services/School for the Blind newsletter</a:t>
            </a:r>
          </a:p>
          <a:p>
            <a:pPr lvl="2"/>
            <a:r>
              <a:rPr lang="en-US" sz="1800" dirty="0"/>
              <a:t>Parents of children on the Census – given copies to share with student’s teachers</a:t>
            </a:r>
          </a:p>
          <a:p>
            <a:pPr lvl="2"/>
            <a:r>
              <a:rPr lang="en-US" sz="1800" dirty="0"/>
              <a:t>DB Informer newsletter for the ND Dual Sensory </a:t>
            </a:r>
            <a:r>
              <a:rPr lang="en-US" sz="1800" dirty="0" smtClean="0"/>
              <a:t>Project</a:t>
            </a:r>
          </a:p>
          <a:p>
            <a:pPr lvl="2"/>
            <a:r>
              <a:rPr lang="en-US" sz="1800" dirty="0"/>
              <a:t>All Early Intervention Program Coordinators/Right Track Screening Program</a:t>
            </a:r>
          </a:p>
          <a:p>
            <a:pPr lvl="2"/>
            <a:r>
              <a:rPr lang="en-US" sz="1800" dirty="0"/>
              <a:t>All Head Start Coordinators</a:t>
            </a:r>
          </a:p>
          <a:p>
            <a:pPr lvl="2"/>
            <a:r>
              <a:rPr lang="en-US" sz="1800" dirty="0"/>
              <a:t>College Programs at Minot State University &amp; University of ND</a:t>
            </a:r>
          </a:p>
          <a:p>
            <a:pPr lvl="2"/>
            <a:r>
              <a:rPr lang="en-US" sz="1800" dirty="0"/>
              <a:t>Interpreter Listserve statewide</a:t>
            </a:r>
          </a:p>
          <a:p>
            <a:pPr lvl="2"/>
            <a:r>
              <a:rPr lang="en-US" sz="1800" dirty="0"/>
              <a:t>Promoted at workshops when the Project is a vendor—CEC, Pathfinder Parent Center, Vocational Rehabilitation, Department of Public Instruction</a:t>
            </a:r>
          </a:p>
          <a:p>
            <a:pPr lvl="2"/>
            <a:endParaRPr lang="en-US" sz="1400" dirty="0"/>
          </a:p>
        </p:txBody>
      </p:sp>
    </p:spTree>
    <p:extLst>
      <p:ext uri="{BB962C8B-B14F-4D97-AF65-F5344CB8AC3E}">
        <p14:creationId xmlns:p14="http://schemas.microsoft.com/office/powerpoint/2010/main" val="4254604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Dakota Cohort Summer 2015:</a:t>
            </a:r>
            <a:endParaRPr lang="en-US" dirty="0"/>
          </a:p>
        </p:txBody>
      </p:sp>
      <p:sp>
        <p:nvSpPr>
          <p:cNvPr id="3" name="Content Placeholder 2"/>
          <p:cNvSpPr>
            <a:spLocks noGrp="1"/>
          </p:cNvSpPr>
          <p:nvPr>
            <p:ph idx="1"/>
          </p:nvPr>
        </p:nvSpPr>
        <p:spPr/>
        <p:txBody>
          <a:bodyPr>
            <a:normAutofit/>
          </a:bodyPr>
          <a:lstStyle/>
          <a:p>
            <a:r>
              <a:rPr lang="en-US" sz="2400" dirty="0" smtClean="0"/>
              <a:t>Series 1: Adobe Mtg, W &amp; O, and Modules 1-4: </a:t>
            </a:r>
          </a:p>
          <a:p>
            <a:pPr lvl="1"/>
            <a:r>
              <a:rPr lang="en-US" sz="2400" dirty="0"/>
              <a:t>Number of Registrants: 20 </a:t>
            </a:r>
          </a:p>
          <a:p>
            <a:pPr lvl="1"/>
            <a:r>
              <a:rPr lang="en-US" sz="2400" dirty="0"/>
              <a:t>Number of Active Participants: 18</a:t>
            </a:r>
          </a:p>
          <a:p>
            <a:pPr lvl="1"/>
            <a:r>
              <a:rPr lang="en-US" sz="2400" dirty="0"/>
              <a:t>Number completing all modules:  11</a:t>
            </a:r>
          </a:p>
          <a:p>
            <a:pPr lvl="1"/>
            <a:r>
              <a:rPr lang="en-US" sz="2400" dirty="0"/>
              <a:t>Number receiving university credit: </a:t>
            </a:r>
            <a:r>
              <a:rPr lang="en-US" sz="2400" dirty="0" smtClean="0"/>
              <a:t>8</a:t>
            </a:r>
          </a:p>
          <a:p>
            <a:pPr lvl="1"/>
            <a:endParaRPr lang="en-US" sz="2400" dirty="0"/>
          </a:p>
          <a:p>
            <a:r>
              <a:rPr lang="en-US" sz="2200" dirty="0"/>
              <a:t>Location: </a:t>
            </a:r>
          </a:p>
          <a:p>
            <a:pPr lvl="2"/>
            <a:r>
              <a:rPr lang="en-US" sz="2000" dirty="0"/>
              <a:t>SD-4 (Aberdeen &amp; Sioux Falls)</a:t>
            </a:r>
          </a:p>
          <a:p>
            <a:pPr lvl="2"/>
            <a:r>
              <a:rPr lang="en-US" sz="2000" dirty="0"/>
              <a:t>ND-14 (Grand Forks, Fargo, Bismarck, Dickenson, Valley City, Mott, Belcourt)</a:t>
            </a:r>
          </a:p>
          <a:p>
            <a:pPr lvl="2"/>
            <a:r>
              <a:rPr lang="en-US" sz="2000" dirty="0"/>
              <a:t>Wyoming -1</a:t>
            </a:r>
          </a:p>
          <a:p>
            <a:pPr lvl="2"/>
            <a:endParaRPr lang="en-US" sz="2400" dirty="0"/>
          </a:p>
        </p:txBody>
      </p:sp>
    </p:spTree>
    <p:extLst>
      <p:ext uri="{BB962C8B-B14F-4D97-AF65-F5344CB8AC3E}">
        <p14:creationId xmlns:p14="http://schemas.microsoft.com/office/powerpoint/2010/main" val="955460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7" y="130629"/>
            <a:ext cx="10603343" cy="1306285"/>
          </a:xfrm>
        </p:spPr>
        <p:txBody>
          <a:bodyPr/>
          <a:lstStyle/>
          <a:p>
            <a:r>
              <a:rPr lang="en-US" dirty="0" smtClean="0"/>
              <a:t>Participant Composition Summer 2015: </a:t>
            </a:r>
            <a:endParaRPr lang="en-US" dirty="0"/>
          </a:p>
        </p:txBody>
      </p:sp>
      <p:sp>
        <p:nvSpPr>
          <p:cNvPr id="3" name="Content Placeholder 2"/>
          <p:cNvSpPr>
            <a:spLocks noGrp="1"/>
          </p:cNvSpPr>
          <p:nvPr>
            <p:ph idx="1"/>
          </p:nvPr>
        </p:nvSpPr>
        <p:spPr>
          <a:xfrm>
            <a:off x="130630" y="1730829"/>
            <a:ext cx="11372850" cy="5127171"/>
          </a:xfrm>
        </p:spPr>
        <p:txBody>
          <a:bodyPr>
            <a:noAutofit/>
          </a:bodyPr>
          <a:lstStyle/>
          <a:p>
            <a:pPr lvl="1"/>
            <a:r>
              <a:rPr lang="en-US" sz="2000" dirty="0" smtClean="0"/>
              <a:t>Profession</a:t>
            </a:r>
            <a:r>
              <a:rPr lang="en-US" sz="2000" dirty="0"/>
              <a:t>:</a:t>
            </a:r>
          </a:p>
          <a:p>
            <a:pPr lvl="2"/>
            <a:r>
              <a:rPr lang="en-US" sz="2000" dirty="0"/>
              <a:t>Early Interventionist: (2)  </a:t>
            </a:r>
          </a:p>
          <a:p>
            <a:pPr lvl="2"/>
            <a:r>
              <a:rPr lang="en-US" sz="2000" dirty="0"/>
              <a:t>Special Education Teacher: (5)	</a:t>
            </a:r>
          </a:p>
          <a:p>
            <a:pPr lvl="2"/>
            <a:r>
              <a:rPr lang="en-US" sz="2000" dirty="0"/>
              <a:t>TVI: (2)</a:t>
            </a:r>
          </a:p>
          <a:p>
            <a:pPr lvl="2"/>
            <a:r>
              <a:rPr lang="en-US" sz="2000" dirty="0"/>
              <a:t>TOD: (1) </a:t>
            </a:r>
          </a:p>
          <a:p>
            <a:pPr lvl="2"/>
            <a:r>
              <a:rPr lang="en-US" sz="2000" dirty="0"/>
              <a:t>Interpreter: (2)</a:t>
            </a:r>
          </a:p>
          <a:p>
            <a:pPr lvl="2"/>
            <a:r>
              <a:rPr lang="en-US" sz="2000" dirty="0"/>
              <a:t>Librarian: (1) </a:t>
            </a:r>
          </a:p>
          <a:p>
            <a:pPr lvl="2"/>
            <a:r>
              <a:rPr lang="en-US" sz="2000" dirty="0"/>
              <a:t>Psychologist: (1)</a:t>
            </a:r>
          </a:p>
          <a:p>
            <a:pPr lvl="2"/>
            <a:r>
              <a:rPr lang="en-US" sz="2000" dirty="0" smtClean="0"/>
              <a:t>SLP: </a:t>
            </a:r>
            <a:r>
              <a:rPr lang="en-US" sz="2000" dirty="0"/>
              <a:t>(2)</a:t>
            </a:r>
          </a:p>
          <a:p>
            <a:pPr lvl="2"/>
            <a:r>
              <a:rPr lang="en-US" sz="2000" dirty="0"/>
              <a:t>Para Educator: (1) </a:t>
            </a:r>
          </a:p>
          <a:p>
            <a:pPr lvl="2"/>
            <a:r>
              <a:rPr lang="en-US" sz="2000" dirty="0"/>
              <a:t>O.T. (1)</a:t>
            </a:r>
          </a:p>
          <a:p>
            <a:pPr marL="274320" lvl="1" indent="0">
              <a:buNone/>
            </a:pPr>
            <a:r>
              <a:rPr lang="en-US" sz="2000" dirty="0" smtClean="0"/>
              <a:t>Number </a:t>
            </a:r>
            <a:r>
              <a:rPr lang="en-US" sz="2000" dirty="0"/>
              <a:t>of Participants seeking University Credit: 8</a:t>
            </a:r>
          </a:p>
          <a:p>
            <a:pPr marL="274320" lvl="1" indent="0">
              <a:buNone/>
            </a:pPr>
            <a:r>
              <a:rPr lang="en-US" sz="2000" dirty="0" smtClean="0"/>
              <a:t>EI </a:t>
            </a:r>
            <a:r>
              <a:rPr lang="en-US" sz="2000" dirty="0"/>
              <a:t>(1),Spec. Ed, (2) TOD (1), TVI (2), </a:t>
            </a:r>
            <a:r>
              <a:rPr lang="en-US" sz="2000" dirty="0" smtClean="0"/>
              <a:t>SLP </a:t>
            </a:r>
            <a:r>
              <a:rPr lang="en-US" sz="2000" dirty="0"/>
              <a:t>(1) O.T. (1)</a:t>
            </a:r>
          </a:p>
          <a:p>
            <a:endParaRPr lang="en-US" dirty="0"/>
          </a:p>
        </p:txBody>
      </p:sp>
    </p:spTree>
    <p:extLst>
      <p:ext uri="{BB962C8B-B14F-4D97-AF65-F5344CB8AC3E}">
        <p14:creationId xmlns:p14="http://schemas.microsoft.com/office/powerpoint/2010/main" val="6391753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610</TotalTime>
  <Words>3185</Words>
  <Application>Microsoft Office PowerPoint</Application>
  <PresentationFormat>Widescreen</PresentationFormat>
  <Paragraphs>263</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Rockwell</vt:lpstr>
      <vt:lpstr>Rockwell Condensed</vt:lpstr>
      <vt:lpstr>Wingdings</vt:lpstr>
      <vt:lpstr>Wood Type</vt:lpstr>
      <vt:lpstr>Dakota cohort Collaboration  training in deaf-blindness</vt:lpstr>
      <vt:lpstr>Interveners In the Dakotas:</vt:lpstr>
      <vt:lpstr>The Dakota Cohort: </vt:lpstr>
      <vt:lpstr>Paperwork Involved: </vt:lpstr>
      <vt:lpstr>Advertisement/promotional efforts:</vt:lpstr>
      <vt:lpstr>Advertisement/promotional efforts:</vt:lpstr>
      <vt:lpstr>Advertisement/promotional efforts:</vt:lpstr>
      <vt:lpstr>Dakota Cohort Summer 2015:</vt:lpstr>
      <vt:lpstr>Participant Composition Summer 2015: </vt:lpstr>
      <vt:lpstr>North Dakota Summer 2015: </vt:lpstr>
      <vt:lpstr>South Dakota Summer 2015: </vt:lpstr>
      <vt:lpstr>Summer 2015 Surveys:</vt:lpstr>
      <vt:lpstr>Summer 2015 Surveys:</vt:lpstr>
      <vt:lpstr>Dakota Cohort Fall 2015</vt:lpstr>
      <vt:lpstr>North Dakota Building Capacity:  </vt:lpstr>
      <vt:lpstr>South Dakota Building Capacity: </vt:lpstr>
      <vt:lpstr>Fall 2015 Surveys: </vt:lpstr>
      <vt:lpstr>Fall 2015 Surveys: </vt:lpstr>
      <vt:lpstr>Dakota Cohort Spring 2016 </vt:lpstr>
      <vt:lpstr>Dakota Cohort Spring 2016 </vt:lpstr>
      <vt:lpstr>Dakota Cohort Spring 2016 </vt:lpstr>
      <vt:lpstr>Dakota Cohort building Capacity Efforts! </vt:lpstr>
      <vt:lpstr>North Dakota Building Capacity:  </vt:lpstr>
      <vt:lpstr>South Dakota Building Capacity: </vt:lpstr>
      <vt:lpstr>the Dakota Cohort Process &amp; Tip sheet:</vt:lpstr>
      <vt:lpstr>Participant tip sheet:   </vt:lpstr>
      <vt:lpstr>Participant tip sheet Continued: </vt:lpstr>
      <vt:lpstr>Participant tip sheet Continued: </vt:lpstr>
      <vt:lpstr>Participant tip sheet Continued: </vt:lpstr>
      <vt:lpstr>Participant tip sheet Continued: </vt:lpstr>
      <vt:lpstr>Accessibility: </vt:lpstr>
      <vt:lpstr>Graduate Credit assignments:</vt:lpstr>
      <vt:lpstr>Lessons Learned: </vt:lpstr>
      <vt:lpstr>Lessons Learned: </vt:lpstr>
      <vt:lpstr>Lessons learned: </vt:lpstr>
      <vt:lpstr>Lessons learned: </vt:lpstr>
      <vt:lpstr>Trends: </vt:lpstr>
      <vt:lpstr>Dakota Cohort – Future….</vt:lpstr>
      <vt:lpstr>Questions??????</vt:lpstr>
    </vt:vector>
  </TitlesOfParts>
  <Company>USD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Dakota cohort  training in deaf-blindness</dc:title>
  <dc:creator>Moehring, Rose</dc:creator>
  <cp:lastModifiedBy>Moehring, Rose</cp:lastModifiedBy>
  <cp:revision>60</cp:revision>
  <dcterms:created xsi:type="dcterms:W3CDTF">2016-02-24T20:46:52Z</dcterms:created>
  <dcterms:modified xsi:type="dcterms:W3CDTF">2016-02-26T17:45:20Z</dcterms:modified>
</cp:coreProperties>
</file>