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290" r:id="rId3"/>
    <p:sldId id="287" r:id="rId4"/>
    <p:sldId id="288" r:id="rId5"/>
    <p:sldId id="285" r:id="rId6"/>
    <p:sldId id="286" r:id="rId7"/>
    <p:sldId id="289" r:id="rId8"/>
    <p:sldId id="292" r:id="rId9"/>
    <p:sldId id="291" r:id="rId10"/>
    <p:sldId id="293" r:id="rId11"/>
    <p:sldId id="264" r:id="rId12"/>
    <p:sldId id="281" r:id="rId13"/>
    <p:sldId id="258" r:id="rId14"/>
    <p:sldId id="273" r:id="rId15"/>
    <p:sldId id="274" r:id="rId16"/>
    <p:sldId id="265" r:id="rId17"/>
    <p:sldId id="266" r:id="rId18"/>
    <p:sldId id="267" r:id="rId19"/>
    <p:sldId id="275" r:id="rId20"/>
    <p:sldId id="276" r:id="rId21"/>
    <p:sldId id="277" r:id="rId22"/>
    <p:sldId id="278" r:id="rId23"/>
    <p:sldId id="279" r:id="rId24"/>
    <p:sldId id="259" r:id="rId25"/>
    <p:sldId id="260" r:id="rId26"/>
    <p:sldId id="261" r:id="rId27"/>
    <p:sldId id="262" r:id="rId28"/>
    <p:sldId id="280" r:id="rId29"/>
    <p:sldId id="283" r:id="rId30"/>
    <p:sldId id="296" r:id="rId31"/>
    <p:sldId id="297" r:id="rId32"/>
    <p:sldId id="298" r:id="rId33"/>
    <p:sldId id="284" r:id="rId34"/>
    <p:sldId id="263" r:id="rId35"/>
    <p:sldId id="299" r:id="rId36"/>
    <p:sldId id="295" r:id="rId37"/>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sorterViewPr>
    <p:cViewPr>
      <p:scale>
        <a:sx n="96" d="100"/>
        <a:sy n="96" d="100"/>
      </p:scale>
      <p:origin x="0" y="0"/>
    </p:cViewPr>
  </p:sorterViewPr>
  <p:notesViewPr>
    <p:cSldViewPr>
      <p:cViewPr varScale="1">
        <p:scale>
          <a:sx n="83" d="100"/>
          <a:sy n="83" d="100"/>
        </p:scale>
        <p:origin x="-2268" y="-72"/>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03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1"/>
            <a:ext cx="2971800" cy="4603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7383837-FFC1-44A7-8E44-386D73CD4162}" type="datetimeFigureOut">
              <a:rPr lang="en-US"/>
              <a:pPr>
                <a:defRPr/>
              </a:pPr>
              <a:t>12/3/2015</a:t>
            </a:fld>
            <a:endParaRPr lang="en-US"/>
          </a:p>
        </p:txBody>
      </p:sp>
      <p:sp>
        <p:nvSpPr>
          <p:cNvPr id="4" name="Footer Placeholder 3"/>
          <p:cNvSpPr>
            <a:spLocks noGrp="1"/>
          </p:cNvSpPr>
          <p:nvPr>
            <p:ph type="ftr" sz="quarter" idx="2"/>
          </p:nvPr>
        </p:nvSpPr>
        <p:spPr>
          <a:xfrm>
            <a:off x="0" y="8737601"/>
            <a:ext cx="2971800" cy="4603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737601"/>
            <a:ext cx="2971800" cy="4603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6F3D438-BE8C-45BD-9F98-32B12F4D6B8B}" type="slidenum">
              <a:rPr lang="en-US"/>
              <a:pPr>
                <a:defRPr/>
              </a:pPr>
              <a:t>‹#›</a:t>
            </a:fld>
            <a:endParaRPr lang="en-US"/>
          </a:p>
        </p:txBody>
      </p:sp>
    </p:spTree>
    <p:extLst>
      <p:ext uri="{BB962C8B-B14F-4D97-AF65-F5344CB8AC3E}">
        <p14:creationId xmlns:p14="http://schemas.microsoft.com/office/powerpoint/2010/main" val="6354552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D3A313B6-CE14-40E2-907B-1CDF586D620B}" type="datetimeFigureOut">
              <a:rPr lang="en-US"/>
              <a:pPr>
                <a:defRPr/>
              </a:pPr>
              <a:t>12/3/2015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29D8E86B-3DE7-4380-BFA3-677BE8F08B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D2153BE-EA0A-4AB5-8511-DDA74F8226D7}" type="datetimeFigureOut">
              <a:rPr lang="en-US"/>
              <a:pPr>
                <a:defRPr/>
              </a:pPr>
              <a:t>12/3/2015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53A3BB6-D9DD-4396-B8CC-B2ABA9862C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3E95F1-2B29-4AC5-964D-F8E06BE4CD34}" type="datetimeFigureOut">
              <a:rPr lang="en-US"/>
              <a:pPr>
                <a:defRPr/>
              </a:pPr>
              <a:t>12/3/2015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5B00C28-0DB0-483F-B2F7-20B3893F86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C51D178-B021-4DFF-A5A8-921AF336A51E}" type="datetimeFigureOut">
              <a:rPr lang="en-US"/>
              <a:pPr>
                <a:defRPr/>
              </a:pPr>
              <a:t>12/3/2015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04C3DAF-C395-44E8-A729-4451F2101C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0B4A0DF-C500-4753-B012-9162C337047E}" type="datetimeFigureOut">
              <a:rPr lang="en-US"/>
              <a:pPr>
                <a:defRPr/>
              </a:pPr>
              <a:t>12/3/2015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FBD509F3-7563-44B2-8F1A-EE863E16A73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10DA851-944D-4E68-8792-A256B9D43651}" type="datetimeFigureOut">
              <a:rPr lang="en-US"/>
              <a:pPr>
                <a:defRPr/>
              </a:pPr>
              <a:t>12/3/2015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659077E-429B-4636-8970-DF5ADA67B89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7E0180B-2620-44B0-9A9D-CB67BDD85C4C}" type="datetimeFigureOut">
              <a:rPr lang="en-US"/>
              <a:pPr>
                <a:defRPr/>
              </a:pPr>
              <a:t>12/3/2015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81F891F-423C-4218-A501-81E0D29A223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71DC677-315B-45A6-BAD4-009C2A2F8862}" type="datetimeFigureOut">
              <a:rPr lang="en-US"/>
              <a:pPr>
                <a:defRPr/>
              </a:pPr>
              <a:t>12/3/2015</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61EB9925-A856-47F3-9F2C-8FCCACDEA17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7730E80-A912-4D29-AD72-9DC1A312E861}" type="datetimeFigureOut">
              <a:rPr lang="en-US"/>
              <a:pPr>
                <a:defRPr/>
              </a:pPr>
              <a:t>12/3/2015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9ADBB32-C269-41AF-BD93-C514764769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AFE8C8B-509B-4779-8356-95B3E6554342}" type="datetimeFigureOut">
              <a:rPr lang="en-US"/>
              <a:pPr>
                <a:defRPr/>
              </a:pPr>
              <a:t>12/3/2015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3796264-2BEC-4DA1-8715-2E1C9D6DFDF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FC0DCA3-BEF3-4323-B772-3D8F34A5AA0B}" type="datetimeFigureOut">
              <a:rPr lang="en-US"/>
              <a:pPr>
                <a:defRPr/>
              </a:pPr>
              <a:t>12/3/2015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1FD2E235-BEDA-4BC6-A001-A8D70696E24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4B6FD4CC-AAE0-4955-B3CD-53813A7DD28E}" type="datetimeFigureOut">
              <a:rPr lang="en-US"/>
              <a:pPr>
                <a:defRPr/>
              </a:pPr>
              <a:t>12/3/2015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854C5647-75C5-4E99-8E21-E9F5455051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yvonne.ali@msb.dese.mo.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ationaldb.org/literac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susan.bonner@msb.dese.mo.gov"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057399"/>
          </a:xfrm>
        </p:spPr>
        <p:txBody>
          <a:bodyPr>
            <a:noAutofit/>
          </a:bodyPr>
          <a:lstStyle/>
          <a:p>
            <a:pPr algn="ctr" fontAlgn="auto">
              <a:spcAft>
                <a:spcPts val="0"/>
              </a:spcAft>
              <a:defRPr/>
            </a:pP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2800" dirty="0" smtClean="0"/>
              <a:t>Early Identification and Referral</a:t>
            </a:r>
            <a:br>
              <a:rPr lang="en-US" sz="2800" dirty="0" smtClean="0"/>
            </a:br>
            <a:r>
              <a:rPr lang="en-US" sz="3200" dirty="0" smtClean="0"/>
              <a:t/>
            </a:r>
            <a:br>
              <a:rPr lang="en-US" sz="3200" dirty="0" smtClean="0"/>
            </a:br>
            <a:r>
              <a:rPr lang="en-US" sz="2000" dirty="0" smtClean="0"/>
              <a:t>American Printing House for the Blind (APH) Annual Federal Quota Registration of Children with Legal Blindness</a:t>
            </a:r>
            <a:br>
              <a:rPr lang="en-US" sz="2000" dirty="0" smtClean="0"/>
            </a:br>
            <a:r>
              <a:rPr lang="en-US" sz="2000" dirty="0" smtClean="0"/>
              <a:t> </a:t>
            </a:r>
            <a:br>
              <a:rPr lang="en-US" sz="2000" dirty="0" smtClean="0"/>
            </a:br>
            <a:r>
              <a:rPr lang="en-US" sz="2000" dirty="0" smtClean="0"/>
              <a:t>and </a:t>
            </a:r>
            <a:br>
              <a:rPr lang="en-US" sz="2000" dirty="0" smtClean="0"/>
            </a:br>
            <a:r>
              <a:rPr lang="en-US" sz="2000" dirty="0" smtClean="0"/>
              <a:t/>
            </a:r>
            <a:br>
              <a:rPr lang="en-US" sz="2000" dirty="0" smtClean="0"/>
            </a:br>
            <a:r>
              <a:rPr lang="en-US" sz="2000" dirty="0" smtClean="0"/>
              <a:t>Annual National Child Count of Children and Youth who are </a:t>
            </a:r>
            <a:r>
              <a:rPr lang="en-US" sz="2000" dirty="0" err="1" smtClean="0"/>
              <a:t>Deafblind</a:t>
            </a:r>
            <a:r>
              <a:rPr lang="en-US" sz="2000" dirty="0" smtClean="0"/>
              <a:t> </a:t>
            </a:r>
            <a:r>
              <a:rPr lang="en-US" sz="2400" dirty="0" smtClean="0"/>
              <a:t/>
            </a:r>
            <a:br>
              <a:rPr lang="en-US" sz="2400" dirty="0" smtClean="0"/>
            </a:br>
            <a:endParaRPr lang="en-US" sz="2400" dirty="0"/>
          </a:p>
        </p:txBody>
      </p:sp>
      <p:sp>
        <p:nvSpPr>
          <p:cNvPr id="9219" name="Subtitle 2"/>
          <p:cNvSpPr>
            <a:spLocks noGrp="1"/>
          </p:cNvSpPr>
          <p:nvPr>
            <p:ph type="subTitle" idx="1"/>
          </p:nvPr>
        </p:nvSpPr>
        <p:spPr>
          <a:xfrm>
            <a:off x="685800" y="3611563"/>
            <a:ext cx="7772400" cy="1200150"/>
          </a:xfrm>
        </p:spPr>
        <p:txBody>
          <a:bodyPr/>
          <a:lstStyle/>
          <a:p>
            <a:pPr marR="0"/>
            <a:endParaRPr lang="en-US" sz="2400" dirty="0" smtClean="0"/>
          </a:p>
          <a:p>
            <a:pPr marR="0"/>
            <a:r>
              <a:rPr lang="en-US" sz="2000" dirty="0" smtClean="0"/>
              <a:t>First Steps SPOE Directors</a:t>
            </a:r>
          </a:p>
          <a:p>
            <a:pPr marR="0"/>
            <a:r>
              <a:rPr lang="en-US" sz="2000" dirty="0" smtClean="0"/>
              <a:t>November 7,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a:buFont typeface="Wingdings 3" pitchFamily="18" charset="2"/>
              <a:buNone/>
            </a:pPr>
            <a:endParaRPr lang="en-US" sz="3200" dirty="0" smtClean="0"/>
          </a:p>
          <a:p>
            <a:pPr>
              <a:buFont typeface="Wingdings 3" pitchFamily="18" charset="2"/>
              <a:buNone/>
            </a:pPr>
            <a:r>
              <a:rPr lang="en-US" sz="3200" dirty="0" smtClean="0"/>
              <a:t>What additional information would be useful to you and your staff in identifying and registering children who are legally blind?</a:t>
            </a:r>
          </a:p>
        </p:txBody>
      </p:sp>
      <p:sp>
        <p:nvSpPr>
          <p:cNvPr id="3" name="Title 2"/>
          <p:cNvSpPr>
            <a:spLocks noGrp="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endParaRPr lang="en-US" smtClean="0"/>
          </a:p>
          <a:p>
            <a:r>
              <a:rPr lang="en-US" smtClean="0"/>
              <a:t>Contact:</a:t>
            </a:r>
          </a:p>
          <a:p>
            <a:pPr lvl="1" algn="ctr">
              <a:buFont typeface="Verdana" pitchFamily="34" charset="0"/>
              <a:buNone/>
            </a:pPr>
            <a:r>
              <a:rPr lang="en-US" smtClean="0"/>
              <a:t>Yvonne Ali</a:t>
            </a:r>
          </a:p>
          <a:p>
            <a:pPr lvl="1" algn="ctr">
              <a:buFont typeface="Verdana" pitchFamily="34" charset="0"/>
              <a:buNone/>
            </a:pPr>
            <a:r>
              <a:rPr lang="en-US" smtClean="0"/>
              <a:t>Supervisor</a:t>
            </a:r>
          </a:p>
          <a:p>
            <a:pPr lvl="1" algn="ctr">
              <a:buFont typeface="Verdana" pitchFamily="34" charset="0"/>
              <a:buNone/>
            </a:pPr>
            <a:r>
              <a:rPr lang="en-US" b="1" smtClean="0"/>
              <a:t>Missouri Instructional Resource Center</a:t>
            </a:r>
            <a:r>
              <a:rPr lang="en-US" smtClean="0"/>
              <a:t> </a:t>
            </a:r>
            <a:r>
              <a:rPr lang="en-US" u="sng" smtClean="0">
                <a:hlinkClick r:id="rId2"/>
              </a:rPr>
              <a:t>yvonne.ali@msb.dese.mo.gov</a:t>
            </a:r>
            <a:r>
              <a:rPr lang="en-US" u="sng" smtClean="0"/>
              <a:t> </a:t>
            </a:r>
            <a:r>
              <a:rPr lang="en-US" smtClean="0"/>
              <a:t> </a:t>
            </a:r>
          </a:p>
          <a:p>
            <a:pPr lvl="1" algn="ctr">
              <a:buFont typeface="Verdana" pitchFamily="34" charset="0"/>
              <a:buNone/>
            </a:pPr>
            <a:r>
              <a:rPr lang="en-US" smtClean="0"/>
              <a:t>314-776-4320, ext. 3256</a:t>
            </a:r>
          </a:p>
          <a:p>
            <a:endParaRPr lang="en-US" smtClean="0"/>
          </a:p>
          <a:p>
            <a:endParaRPr lang="en-US" smtClean="0"/>
          </a:p>
          <a:p>
            <a:r>
              <a:rPr lang="en-US" smtClean="0"/>
              <a:t>Deadline for APH Registration is February 1</a:t>
            </a:r>
            <a:r>
              <a:rPr lang="en-US" baseline="30000" smtClean="0"/>
              <a:t>st</a:t>
            </a:r>
            <a:r>
              <a:rPr lang="en-US" smtClean="0"/>
              <a:t> </a:t>
            </a:r>
          </a:p>
        </p:txBody>
      </p:sp>
      <p:sp>
        <p:nvSpPr>
          <p:cNvPr id="3" name="Title 2"/>
          <p:cNvSpPr>
            <a:spLocks noGrp="1"/>
          </p:cNvSpPr>
          <p:nvPr>
            <p:ph type="title"/>
          </p:nvPr>
        </p:nvSpPr>
        <p:spPr/>
        <p:txBody>
          <a:bodyPr>
            <a:noAutofit/>
          </a:bodyPr>
          <a:lstStyle/>
          <a:p>
            <a:pPr fontAlgn="auto">
              <a:spcAft>
                <a:spcPts val="0"/>
              </a:spcAft>
              <a:defRPr/>
            </a:pPr>
            <a:r>
              <a:rPr lang="en-US" sz="3200" dirty="0" smtClean="0"/>
              <a:t>For Additional Information or Future Questions About APH Registration…</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endParaRPr lang="en-US" smtClean="0"/>
          </a:p>
          <a:p>
            <a:r>
              <a:rPr lang="en-US" smtClean="0"/>
              <a:t>Each Year, in December, the Missouri Deafblind Technical Assistance Project prepares for a federal report identifying the number of children with combined vision and hearing loss in Missouri. This child count is commonly referred to as the “Census”. </a:t>
            </a:r>
          </a:p>
          <a:p>
            <a:endParaRPr lang="en-US" smtClean="0"/>
          </a:p>
        </p:txBody>
      </p:sp>
      <p:sp>
        <p:nvSpPr>
          <p:cNvPr id="3" name="Title 2"/>
          <p:cNvSpPr>
            <a:spLocks noGrp="1"/>
          </p:cNvSpPr>
          <p:nvPr>
            <p:ph type="title"/>
          </p:nvPr>
        </p:nvSpPr>
        <p:spPr/>
        <p:txBody>
          <a:bodyPr/>
          <a:lstStyle/>
          <a:p>
            <a:pPr fontAlgn="auto">
              <a:spcAft>
                <a:spcPts val="0"/>
              </a:spcAft>
              <a:defRPr/>
            </a:pPr>
            <a:r>
              <a:rPr lang="en-US" sz="3200" dirty="0" smtClean="0"/>
              <a:t>Annual National Child Count of Children and Youth who are </a:t>
            </a:r>
            <a:r>
              <a:rPr lang="en-US" sz="3200" dirty="0" err="1" smtClean="0"/>
              <a:t>Deafblind</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endParaRPr lang="en-US" smtClean="0"/>
          </a:p>
          <a:p>
            <a:endParaRPr lang="en-US" smtClean="0"/>
          </a:p>
          <a:p>
            <a:endParaRPr lang="en-US" smtClean="0"/>
          </a:p>
          <a:p>
            <a:r>
              <a:rPr lang="en-US" smtClean="0"/>
              <a:t>Children who are deafblind have combined vision and hearing loss</a:t>
            </a:r>
          </a:p>
          <a:p>
            <a:endParaRPr lang="en-US" smtClean="0"/>
          </a:p>
          <a:p>
            <a:endParaRPr lang="en-US" smtClean="0"/>
          </a:p>
        </p:txBody>
      </p:sp>
      <p:sp>
        <p:nvSpPr>
          <p:cNvPr id="3" name="Title 2"/>
          <p:cNvSpPr>
            <a:spLocks noGrp="1"/>
          </p:cNvSpPr>
          <p:nvPr>
            <p:ph type="title"/>
          </p:nvPr>
        </p:nvSpPr>
        <p:spPr/>
        <p:txBody>
          <a:bodyPr/>
          <a:lstStyle/>
          <a:p>
            <a:pPr fontAlgn="auto">
              <a:spcAft>
                <a:spcPts val="0"/>
              </a:spcAft>
              <a:defRPr/>
            </a:pPr>
            <a:r>
              <a:rPr lang="en-US" sz="2800" dirty="0" smtClean="0"/>
              <a:t>Annual National Child Count of Children and Youth who are </a:t>
            </a:r>
            <a:r>
              <a:rPr lang="en-US" sz="2800" dirty="0" err="1" smtClean="0"/>
              <a:t>Deafblind</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US" sz="2800" dirty="0" smtClean="0"/>
              <a:t>Although the term deafblind may suggest a complete absence of hearing and sight, in reality, it refers to children with varying degrees of combined vision and hearing loss </a:t>
            </a:r>
            <a:endParaRPr lang="en-US" sz="2400" dirty="0" smtClean="0"/>
          </a:p>
          <a:p>
            <a:pPr marL="365760" indent="-256032" fontAlgn="auto">
              <a:spcAft>
                <a:spcPts val="0"/>
              </a:spcAft>
              <a:buFont typeface="Wingdings 3"/>
              <a:buNone/>
              <a:defRPr/>
            </a:pPr>
            <a:r>
              <a:rPr lang="en-US" sz="2800" dirty="0" smtClean="0"/>
              <a:t> </a:t>
            </a:r>
            <a:endParaRPr lang="en-US" sz="2400" dirty="0" smtClean="0"/>
          </a:p>
          <a:p>
            <a:pPr marL="365760" indent="-256032" fontAlgn="auto">
              <a:spcAft>
                <a:spcPts val="0"/>
              </a:spcAft>
              <a:buFont typeface="Wingdings 3"/>
              <a:buChar char=""/>
              <a:defRPr/>
            </a:pPr>
            <a:r>
              <a:rPr lang="en-US" sz="2800" dirty="0" smtClean="0"/>
              <a:t>The type and severity of losses differ from child to child</a:t>
            </a:r>
            <a:endParaRPr lang="en-US" sz="2400" dirty="0" smtClean="0"/>
          </a:p>
          <a:p>
            <a:pPr marL="365760" indent="-256032" fontAlgn="auto">
              <a:spcAft>
                <a:spcPts val="0"/>
              </a:spcAft>
              <a:buFont typeface="Wingdings 3"/>
              <a:buNone/>
              <a:defRPr/>
            </a:pPr>
            <a:endParaRPr lang="en-US" sz="2400" dirty="0" smtClean="0"/>
          </a:p>
          <a:p>
            <a:pPr marL="365760" indent="-256032" fontAlgn="auto">
              <a:spcAft>
                <a:spcPts val="0"/>
              </a:spcAft>
              <a:buFont typeface="Wingdings 3"/>
              <a:buChar char=""/>
              <a:defRPr/>
            </a:pPr>
            <a:r>
              <a:rPr lang="en-US" sz="2800" dirty="0" smtClean="0"/>
              <a:t>It is important to remember that over 90% of the children with combined vision and hearing loss have one or more additional disabilities </a:t>
            </a:r>
            <a:endParaRPr lang="en-US" sz="2400"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sz="4400" i="1" dirty="0" smtClean="0"/>
              <a:t/>
            </a:r>
            <a:br>
              <a:rPr lang="en-US" sz="4400" i="1" dirty="0" smtClean="0"/>
            </a:br>
            <a:r>
              <a:rPr lang="en-US" sz="4400" dirty="0" smtClean="0"/>
              <a:t>Combined Vision and Hearing Loss…What Does It Mean?</a:t>
            </a:r>
            <a:r>
              <a:rPr lang="en-US" sz="3600" dirty="0" smtClean="0"/>
              <a:t> </a:t>
            </a:r>
            <a:br>
              <a:rPr lang="en-US" sz="3600"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None/>
              <a:defRPr/>
            </a:pPr>
            <a:r>
              <a:rPr lang="en-US" sz="2800" dirty="0" smtClean="0"/>
              <a:t> </a:t>
            </a:r>
          </a:p>
          <a:p>
            <a:pPr marL="365760" indent="-256032" fontAlgn="auto">
              <a:spcAft>
                <a:spcPts val="0"/>
              </a:spcAft>
              <a:buFont typeface="Wingdings 3"/>
              <a:buChar char=""/>
              <a:defRPr/>
            </a:pPr>
            <a:r>
              <a:rPr lang="en-US" sz="2800" dirty="0" smtClean="0"/>
              <a:t>Children who are </a:t>
            </a:r>
            <a:r>
              <a:rPr lang="en-US" sz="2800" dirty="0" err="1" smtClean="0"/>
              <a:t>deafblind</a:t>
            </a:r>
            <a:r>
              <a:rPr lang="en-US" sz="2800" dirty="0" smtClean="0"/>
              <a:t> can fall anywhere along a continuum of  five categories of combined vision and hearing loss </a:t>
            </a:r>
          </a:p>
          <a:p>
            <a:pPr marL="365760" indent="-256032" fontAlgn="auto">
              <a:spcAft>
                <a:spcPts val="0"/>
              </a:spcAft>
              <a:buFont typeface="Wingdings 3"/>
              <a:buNone/>
              <a:defRPr/>
            </a:pPr>
            <a:endParaRPr lang="en-US" sz="2400" dirty="0" smtClean="0"/>
          </a:p>
          <a:p>
            <a:pPr marL="859536" lvl="2" fontAlgn="auto">
              <a:spcAft>
                <a:spcPts val="0"/>
              </a:spcAft>
              <a:buFont typeface="Wingdings 2"/>
              <a:buChar char=""/>
              <a:defRPr/>
            </a:pPr>
            <a:r>
              <a:rPr lang="en-US" sz="2200" dirty="0" smtClean="0"/>
              <a:t>Visually Impaired and Hearing Impaired with Vision being the primary disability</a:t>
            </a:r>
            <a:endParaRPr lang="en-US" sz="1800" dirty="0" smtClean="0"/>
          </a:p>
          <a:p>
            <a:pPr marL="859536" lvl="2" fontAlgn="auto">
              <a:spcAft>
                <a:spcPts val="0"/>
              </a:spcAft>
              <a:buFont typeface="Wingdings 2"/>
              <a:buChar char=""/>
              <a:defRPr/>
            </a:pPr>
            <a:r>
              <a:rPr lang="en-US" sz="2200" dirty="0" smtClean="0"/>
              <a:t>Hearing Impaired and Visually Impaired with Hearing being the primary disability</a:t>
            </a:r>
            <a:endParaRPr lang="en-US" sz="1800" dirty="0" smtClean="0"/>
          </a:p>
          <a:p>
            <a:pPr marL="859536" lvl="2" fontAlgn="auto">
              <a:spcAft>
                <a:spcPts val="0"/>
              </a:spcAft>
              <a:buFont typeface="Wingdings 2"/>
              <a:buChar char=""/>
              <a:defRPr/>
            </a:pPr>
            <a:r>
              <a:rPr lang="en-US" sz="2200" dirty="0" smtClean="0"/>
              <a:t>Blind and Hearing Impaired</a:t>
            </a:r>
            <a:endParaRPr lang="en-US" sz="1800" dirty="0" smtClean="0"/>
          </a:p>
          <a:p>
            <a:pPr marL="859536" lvl="2" fontAlgn="auto">
              <a:spcAft>
                <a:spcPts val="0"/>
              </a:spcAft>
              <a:buFont typeface="Wingdings 2"/>
              <a:buChar char=""/>
              <a:defRPr/>
            </a:pPr>
            <a:r>
              <a:rPr lang="en-US" sz="2200" dirty="0" smtClean="0"/>
              <a:t>Deaf and Visually Impaired</a:t>
            </a:r>
            <a:endParaRPr lang="en-US" sz="1800" dirty="0" smtClean="0"/>
          </a:p>
          <a:p>
            <a:pPr marL="859536" lvl="2" fontAlgn="auto">
              <a:spcAft>
                <a:spcPts val="0"/>
              </a:spcAft>
              <a:buFont typeface="Wingdings 2"/>
              <a:buChar char=""/>
              <a:defRPr/>
            </a:pPr>
            <a:r>
              <a:rPr lang="en-US" sz="2200" dirty="0" smtClean="0"/>
              <a:t>Deaf and Blind</a:t>
            </a:r>
            <a:endParaRPr lang="en-US" sz="1800"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sz="4000" dirty="0" smtClean="0"/>
              <a:t>Combined Vision and Hearing Loss…What Does It Mean?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dirty="0" smtClean="0"/>
              <a:t>A child, birth through 2 years of age, who…</a:t>
            </a:r>
          </a:p>
          <a:p>
            <a:pPr marL="365760" indent="-256032" fontAlgn="auto">
              <a:spcAft>
                <a:spcPts val="0"/>
              </a:spcAft>
              <a:buFont typeface="Wingdings 3"/>
              <a:buNone/>
              <a:defRPr/>
            </a:pPr>
            <a:r>
              <a:rPr lang="en-US" dirty="0" smtClean="0"/>
              <a:t> </a:t>
            </a:r>
          </a:p>
          <a:p>
            <a:pPr marL="621792" lvl="1" fontAlgn="auto">
              <a:spcBef>
                <a:spcPts val="324"/>
              </a:spcBef>
              <a:spcAft>
                <a:spcPts val="0"/>
              </a:spcAft>
              <a:buFont typeface="Verdana"/>
              <a:buChar char="◦"/>
              <a:defRPr/>
            </a:pPr>
            <a:r>
              <a:rPr lang="en-US" dirty="0" smtClean="0"/>
              <a:t>is experiencing developmental delays in </a:t>
            </a:r>
            <a:r>
              <a:rPr lang="en-US" b="1" i="1" dirty="0" smtClean="0"/>
              <a:t>vision and hearing</a:t>
            </a:r>
            <a:r>
              <a:rPr lang="en-US" dirty="0" smtClean="0"/>
              <a:t>; </a:t>
            </a:r>
          </a:p>
          <a:p>
            <a:pPr marL="621792" lvl="1" algn="ctr" fontAlgn="auto">
              <a:spcBef>
                <a:spcPts val="324"/>
              </a:spcBef>
              <a:spcAft>
                <a:spcPts val="0"/>
              </a:spcAft>
              <a:buFont typeface="Verdana"/>
              <a:buNone/>
              <a:defRPr/>
            </a:pPr>
            <a:r>
              <a:rPr lang="en-US" dirty="0" smtClean="0"/>
              <a:t>or</a:t>
            </a:r>
          </a:p>
          <a:p>
            <a:pPr marL="621792" lvl="1" fontAlgn="auto">
              <a:spcBef>
                <a:spcPts val="324"/>
              </a:spcBef>
              <a:spcAft>
                <a:spcPts val="0"/>
              </a:spcAft>
              <a:buFont typeface="Verdana"/>
              <a:buChar char="◦"/>
              <a:defRPr/>
            </a:pPr>
            <a:r>
              <a:rPr lang="en-US" dirty="0" smtClean="0"/>
              <a:t>has a diagnosed physical or mental condition that has a high probability of resulting in delays in </a:t>
            </a:r>
            <a:r>
              <a:rPr lang="en-US" b="1" i="1" dirty="0" smtClean="0"/>
              <a:t>vision and hearing</a:t>
            </a:r>
            <a:r>
              <a:rPr lang="en-US" dirty="0" smtClean="0"/>
              <a:t>; </a:t>
            </a:r>
          </a:p>
          <a:p>
            <a:pPr marL="621792" lvl="1" algn="ctr" fontAlgn="auto">
              <a:spcBef>
                <a:spcPts val="324"/>
              </a:spcBef>
              <a:spcAft>
                <a:spcPts val="0"/>
              </a:spcAft>
              <a:buFont typeface="Verdana"/>
              <a:buNone/>
              <a:defRPr/>
            </a:pPr>
            <a:r>
              <a:rPr lang="en-US" dirty="0" smtClean="0"/>
              <a:t>or </a:t>
            </a:r>
          </a:p>
          <a:p>
            <a:pPr marL="621792" lvl="1" fontAlgn="auto">
              <a:spcBef>
                <a:spcPts val="324"/>
              </a:spcBef>
              <a:spcAft>
                <a:spcPts val="0"/>
              </a:spcAft>
              <a:buFont typeface="Verdana"/>
              <a:buChar char="◦"/>
              <a:defRPr/>
            </a:pPr>
            <a:r>
              <a:rPr lang="en-US" dirty="0" smtClean="0"/>
              <a:t>is at risk of having substantial development delays in </a:t>
            </a:r>
            <a:r>
              <a:rPr lang="en-US" b="1" i="1" dirty="0" smtClean="0"/>
              <a:t>vision</a:t>
            </a:r>
            <a:r>
              <a:rPr lang="en-US" dirty="0" smtClean="0"/>
              <a:t>  </a:t>
            </a:r>
            <a:r>
              <a:rPr lang="en-US" b="1" i="1" dirty="0" smtClean="0"/>
              <a:t>and hearing</a:t>
            </a:r>
            <a:r>
              <a:rPr lang="en-US" dirty="0" smtClean="0"/>
              <a:t> if early intervention services are not provided; </a:t>
            </a:r>
          </a:p>
          <a:p>
            <a:pPr marL="621792" lvl="1" algn="ctr" fontAlgn="auto">
              <a:spcBef>
                <a:spcPts val="324"/>
              </a:spcBef>
              <a:spcAft>
                <a:spcPts val="0"/>
              </a:spcAft>
              <a:buFont typeface="Verdana"/>
              <a:buNone/>
              <a:defRPr/>
            </a:pPr>
            <a:r>
              <a:rPr lang="en-US" dirty="0" smtClean="0"/>
              <a:t>or</a:t>
            </a:r>
          </a:p>
          <a:p>
            <a:pPr marL="621792" lvl="1" fontAlgn="auto">
              <a:spcBef>
                <a:spcPts val="324"/>
              </a:spcBef>
              <a:spcAft>
                <a:spcPts val="0"/>
              </a:spcAft>
              <a:buFont typeface="Verdana"/>
              <a:buChar char="◦"/>
              <a:defRPr/>
            </a:pPr>
            <a:r>
              <a:rPr lang="en-US" dirty="0" smtClean="0"/>
              <a:t>has an IFSP with recorded </a:t>
            </a:r>
            <a:r>
              <a:rPr lang="en-US" b="1" i="1" dirty="0" smtClean="0"/>
              <a:t>vision and hearing</a:t>
            </a:r>
            <a:r>
              <a:rPr lang="en-US" dirty="0" smtClean="0"/>
              <a:t> (both) results that are anything but “Pass.”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Who are these children?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365760" indent="-256032" fontAlgn="auto">
              <a:spcAft>
                <a:spcPts val="0"/>
              </a:spcAft>
              <a:buFont typeface="Wingdings 3"/>
              <a:buChar char=""/>
              <a:defRPr/>
            </a:pPr>
            <a:r>
              <a:rPr lang="en-US" sz="6400" dirty="0" smtClean="0"/>
              <a:t>Infants and toddlers who are at risk for having a combined vision and hearing loss due to: </a:t>
            </a:r>
          </a:p>
          <a:p>
            <a:pPr marL="365760" indent="-256032" fontAlgn="auto">
              <a:spcAft>
                <a:spcPts val="0"/>
              </a:spcAft>
              <a:buFont typeface="Wingdings 3"/>
              <a:buNone/>
              <a:defRPr/>
            </a:pPr>
            <a:endParaRPr lang="en-US" sz="6400" dirty="0" smtClean="0"/>
          </a:p>
          <a:p>
            <a:pPr marL="365760" indent="-256032" fontAlgn="auto">
              <a:spcAft>
                <a:spcPts val="0"/>
              </a:spcAft>
              <a:buFont typeface="Wingdings 3"/>
              <a:buChar char=""/>
              <a:defRPr/>
            </a:pPr>
            <a:r>
              <a:rPr lang="en-US" sz="6400" dirty="0" smtClean="0"/>
              <a:t>A</a:t>
            </a:r>
            <a:r>
              <a:rPr lang="en-US" sz="6400" b="1" dirty="0" smtClean="0"/>
              <a:t> hereditary syndrome or disorder</a:t>
            </a:r>
            <a:r>
              <a:rPr lang="en-US" sz="6400" dirty="0" smtClean="0"/>
              <a:t>, such as CHARGE Syndrome, Cornelia de Lange Syndrome, Cri du chat Syndrome, Down Syndrome, Hurler Syndrome, </a:t>
            </a:r>
            <a:r>
              <a:rPr lang="en-US" sz="6400" dirty="0" err="1" smtClean="0"/>
              <a:t>Klippel-Feil</a:t>
            </a:r>
            <a:r>
              <a:rPr lang="en-US" sz="6400" dirty="0" smtClean="0"/>
              <a:t> </a:t>
            </a:r>
            <a:r>
              <a:rPr lang="en-US" sz="6400" dirty="0" err="1" smtClean="0"/>
              <a:t>Syndrome,Trisomy</a:t>
            </a:r>
            <a:r>
              <a:rPr lang="en-US" sz="6400" dirty="0" smtClean="0"/>
              <a:t> 13, </a:t>
            </a:r>
            <a:r>
              <a:rPr lang="en-US" sz="6400" dirty="0" err="1" smtClean="0"/>
              <a:t>Trisomy</a:t>
            </a:r>
            <a:r>
              <a:rPr lang="en-US" sz="6400" dirty="0" smtClean="0"/>
              <a:t> 18 </a:t>
            </a:r>
          </a:p>
          <a:p>
            <a:pPr marL="365760" indent="-256032" fontAlgn="auto">
              <a:spcAft>
                <a:spcPts val="0"/>
              </a:spcAft>
              <a:buFont typeface="Wingdings 3"/>
              <a:buNone/>
              <a:defRPr/>
            </a:pPr>
            <a:endParaRPr lang="en-US" sz="6400" dirty="0" smtClean="0"/>
          </a:p>
          <a:p>
            <a:pPr marL="365760" indent="-256032" fontAlgn="auto">
              <a:spcAft>
                <a:spcPts val="0"/>
              </a:spcAft>
              <a:buFont typeface="Wingdings 3"/>
              <a:buChar char=""/>
              <a:defRPr/>
            </a:pPr>
            <a:r>
              <a:rPr lang="en-US" sz="6400" b="1" dirty="0" smtClean="0"/>
              <a:t>Pre and post-natal conditions</a:t>
            </a:r>
            <a:r>
              <a:rPr lang="en-US" sz="6400" dirty="0" smtClean="0"/>
              <a:t>, such as Fetal Alcohol Syndrome, congenital infections (syphilis, rubella, CMV, toxoplasmosis, herpes, AIDS/HIV), IVH (brain bleed), PVL (</a:t>
            </a:r>
            <a:r>
              <a:rPr lang="en-US" sz="6400" dirty="0" err="1" smtClean="0"/>
              <a:t>periventricular</a:t>
            </a:r>
            <a:r>
              <a:rPr lang="en-US" sz="6400" dirty="0" smtClean="0"/>
              <a:t> </a:t>
            </a:r>
            <a:r>
              <a:rPr lang="en-US" sz="6400" dirty="0" err="1" smtClean="0"/>
              <a:t>leukomalacia</a:t>
            </a:r>
            <a:r>
              <a:rPr lang="en-US" sz="6400" dirty="0" smtClean="0"/>
              <a:t>), hydrocephalus, </a:t>
            </a:r>
            <a:r>
              <a:rPr lang="en-US" sz="6400" dirty="0" err="1" smtClean="0"/>
              <a:t>microcephaly</a:t>
            </a:r>
            <a:r>
              <a:rPr lang="en-US" sz="6400" dirty="0" smtClean="0"/>
              <a:t>, meningitis, encephalitis, asphyxia, stroke</a:t>
            </a:r>
          </a:p>
          <a:p>
            <a:pPr marL="365760" indent="-256032" fontAlgn="auto">
              <a:spcAft>
                <a:spcPts val="0"/>
              </a:spcAft>
              <a:buFont typeface="Wingdings 3"/>
              <a:buNone/>
              <a:defRPr/>
            </a:pPr>
            <a:endParaRPr lang="en-US" sz="6400" dirty="0" smtClean="0"/>
          </a:p>
          <a:p>
            <a:pPr marL="365760" indent="-256032" fontAlgn="auto">
              <a:spcAft>
                <a:spcPts val="0"/>
              </a:spcAft>
              <a:buFont typeface="Wingdings 3"/>
              <a:buChar char=""/>
              <a:defRPr/>
            </a:pPr>
            <a:r>
              <a:rPr lang="en-US" sz="6400" dirty="0" smtClean="0"/>
              <a:t>Severe </a:t>
            </a:r>
            <a:r>
              <a:rPr lang="en-US" sz="6400" b="1" dirty="0" smtClean="0"/>
              <a:t>head injury</a:t>
            </a:r>
            <a:r>
              <a:rPr lang="en-US" sz="6400" dirty="0" smtClean="0"/>
              <a:t> (Shaken Baby Syndrome) and/or direct </a:t>
            </a:r>
            <a:r>
              <a:rPr lang="en-US" sz="6400" b="1" dirty="0" smtClean="0"/>
              <a:t>trauma to the eye and ear</a:t>
            </a:r>
          </a:p>
          <a:p>
            <a:pPr marL="365760" indent="-256032" fontAlgn="auto">
              <a:spcAft>
                <a:spcPts val="0"/>
              </a:spcAft>
              <a:buFont typeface="Wingdings 3"/>
              <a:buNone/>
              <a:defRPr/>
            </a:pPr>
            <a:endParaRPr lang="en-US" sz="6400" dirty="0" smtClean="0"/>
          </a:p>
          <a:p>
            <a:pPr marL="365760" indent="-256032" fontAlgn="auto">
              <a:spcAft>
                <a:spcPts val="0"/>
              </a:spcAft>
              <a:buFont typeface="Wingdings 3"/>
              <a:buChar char=""/>
              <a:defRPr/>
            </a:pPr>
            <a:r>
              <a:rPr lang="en-US" sz="6400" b="1" dirty="0" smtClean="0"/>
              <a:t> Premature birth </a:t>
            </a:r>
            <a:r>
              <a:rPr lang="en-US" sz="6400" dirty="0" smtClean="0"/>
              <a:t>(low birth weight, Retinopathy of Prematurity or ROP)</a:t>
            </a:r>
            <a:endParaRPr lang="en-US" sz="6400" b="1" dirty="0" smtClean="0"/>
          </a:p>
          <a:p>
            <a:pPr marL="365760" indent="-256032" fontAlgn="auto">
              <a:spcAft>
                <a:spcPts val="0"/>
              </a:spcAft>
              <a:buFont typeface="Wingdings 3"/>
              <a:buNone/>
              <a:defRPr/>
            </a:pPr>
            <a:endParaRPr lang="en-US" sz="6400" dirty="0" smtClean="0"/>
          </a:p>
          <a:p>
            <a:pPr marL="365760" indent="-256032" fontAlgn="auto">
              <a:spcAft>
                <a:spcPts val="0"/>
              </a:spcAft>
              <a:buFont typeface="Wingdings 3"/>
              <a:buChar char=""/>
              <a:defRPr/>
            </a:pPr>
            <a:r>
              <a:rPr lang="en-US" sz="6400" b="1" dirty="0" smtClean="0"/>
              <a:t> Family history </a:t>
            </a:r>
            <a:r>
              <a:rPr lang="en-US" sz="6400" dirty="0" smtClean="0"/>
              <a:t>of both vision and hearing loss</a:t>
            </a:r>
          </a:p>
          <a:p>
            <a:pPr marL="365760" indent="-256032" fontAlgn="auto">
              <a:spcAft>
                <a:spcPts val="0"/>
              </a:spcAft>
              <a:buFont typeface="Wingdings 3"/>
              <a:buNone/>
              <a:defRPr/>
            </a:pPr>
            <a:endParaRPr lang="en-US" sz="6400" dirty="0" smtClean="0"/>
          </a:p>
          <a:p>
            <a:pPr marL="365760" indent="-256032" fontAlgn="auto">
              <a:spcAft>
                <a:spcPts val="0"/>
              </a:spcAft>
              <a:buFont typeface="Wingdings 3"/>
              <a:buChar char=""/>
              <a:defRPr/>
            </a:pPr>
            <a:r>
              <a:rPr lang="en-US" sz="6400" b="1" dirty="0" smtClean="0"/>
              <a:t> Multiple disabilities </a:t>
            </a:r>
            <a:endParaRPr lang="en-US" sz="6400" dirty="0" smtClean="0"/>
          </a:p>
          <a:p>
            <a:pPr marL="365760" indent="-256032" fontAlgn="auto">
              <a:spcAft>
                <a:spcPts val="0"/>
              </a:spcAft>
              <a:buFont typeface="Wingdings 3"/>
              <a:buNone/>
              <a:defRPr/>
            </a:pPr>
            <a:r>
              <a:rPr lang="en-US" sz="6400"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Who are these children?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Char char=""/>
              <a:defRPr/>
            </a:pPr>
            <a:r>
              <a:rPr lang="en-US" dirty="0" smtClean="0"/>
              <a:t>It also includes infants and toddlers with a documented or suspected vision or hearing loss who demonstrate behaviors that might indicate a combined sensory loss.  Some of these behaviors include:  </a:t>
            </a:r>
          </a:p>
          <a:p>
            <a:pPr marL="621792" lvl="1" fontAlgn="auto">
              <a:spcBef>
                <a:spcPts val="324"/>
              </a:spcBef>
              <a:spcAft>
                <a:spcPts val="0"/>
              </a:spcAft>
              <a:buFont typeface="Verdana"/>
              <a:buChar char="◦"/>
              <a:defRPr/>
            </a:pPr>
            <a:r>
              <a:rPr lang="en-US" dirty="0" smtClean="0"/>
              <a:t>Balance problems, bumping into or tripping over objects</a:t>
            </a:r>
          </a:p>
          <a:p>
            <a:pPr marL="621792" lvl="1" fontAlgn="auto">
              <a:spcBef>
                <a:spcPts val="324"/>
              </a:spcBef>
              <a:spcAft>
                <a:spcPts val="0"/>
              </a:spcAft>
              <a:buFont typeface="Verdana"/>
              <a:buChar char="◦"/>
              <a:defRPr/>
            </a:pPr>
            <a:r>
              <a:rPr lang="en-US" dirty="0" smtClean="0"/>
              <a:t>Inconsistent responses to sounds or visual images</a:t>
            </a:r>
          </a:p>
          <a:p>
            <a:pPr marL="621792" lvl="1" fontAlgn="auto">
              <a:spcBef>
                <a:spcPts val="324"/>
              </a:spcBef>
              <a:spcAft>
                <a:spcPts val="0"/>
              </a:spcAft>
              <a:buFont typeface="Verdana"/>
              <a:buChar char="◦"/>
              <a:defRPr/>
            </a:pPr>
            <a:r>
              <a:rPr lang="en-US" dirty="0" smtClean="0"/>
              <a:t>Communication by biting, hitting self or others, throwing objects, screaming</a:t>
            </a:r>
          </a:p>
          <a:p>
            <a:pPr marL="621792" lvl="1" fontAlgn="auto">
              <a:spcBef>
                <a:spcPts val="324"/>
              </a:spcBef>
              <a:spcAft>
                <a:spcPts val="0"/>
              </a:spcAft>
              <a:buFont typeface="Verdana"/>
              <a:buChar char="◦"/>
              <a:defRPr/>
            </a:pPr>
            <a:r>
              <a:rPr lang="en-US" dirty="0" smtClean="0"/>
              <a:t>Light gazing</a:t>
            </a:r>
          </a:p>
          <a:p>
            <a:pPr marL="621792" lvl="1" fontAlgn="auto">
              <a:spcBef>
                <a:spcPts val="324"/>
              </a:spcBef>
              <a:spcAft>
                <a:spcPts val="0"/>
              </a:spcAft>
              <a:buFont typeface="Verdana"/>
              <a:buChar char="◦"/>
              <a:defRPr/>
            </a:pPr>
            <a:r>
              <a:rPr lang="en-US" dirty="0" smtClean="0"/>
              <a:t>Tactile sensitivity</a:t>
            </a:r>
          </a:p>
          <a:p>
            <a:pPr marL="621792" lvl="1" fontAlgn="auto">
              <a:spcBef>
                <a:spcPts val="324"/>
              </a:spcBef>
              <a:spcAft>
                <a:spcPts val="0"/>
              </a:spcAft>
              <a:buFont typeface="Verdana"/>
              <a:buChar char="◦"/>
              <a:defRPr/>
            </a:pPr>
            <a:r>
              <a:rPr lang="en-US" dirty="0" smtClean="0"/>
              <a:t>Overactive startle response</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Who are these children?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r>
              <a:rPr lang="en-US" b="1" i="1" smtClean="0"/>
              <a:t>Sometimes Children who are Deafblind are Difficult to Spot…</a:t>
            </a:r>
          </a:p>
          <a:p>
            <a:pPr>
              <a:buFont typeface="Wingdings 3" pitchFamily="18" charset="2"/>
              <a:buNone/>
            </a:pPr>
            <a:endParaRPr lang="en-US" smtClean="0"/>
          </a:p>
          <a:p>
            <a:r>
              <a:rPr lang="en-US" smtClean="0"/>
              <a:t>It is clear that no single portrait can be painted to represent a typical child with deafblindness. Children who are deafblind are as varied as the number reported. </a:t>
            </a:r>
          </a:p>
          <a:p>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Who are these children?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endParaRPr lang="en-US" sz="2400" dirty="0" smtClean="0"/>
          </a:p>
          <a:p>
            <a:r>
              <a:rPr lang="en-US" sz="2400" dirty="0" smtClean="0"/>
              <a:t>Established by the Act to Promote the Education of the Blind (1879)</a:t>
            </a:r>
          </a:p>
          <a:p>
            <a:pPr>
              <a:buNone/>
            </a:pPr>
            <a:endParaRPr lang="en-US" sz="2400" dirty="0" smtClean="0"/>
          </a:p>
          <a:p>
            <a:r>
              <a:rPr lang="en-US" sz="2400" dirty="0" smtClean="0"/>
              <a:t>Registration of legally blind infants generates federal funds for educational materials that are available from the American Printing House f/t Blind</a:t>
            </a:r>
          </a:p>
          <a:p>
            <a:pPr>
              <a:buNone/>
            </a:pPr>
            <a:endParaRPr lang="en-US" sz="2400" dirty="0" smtClean="0"/>
          </a:p>
          <a:p>
            <a:r>
              <a:rPr lang="en-US" sz="2400" dirty="0" smtClean="0"/>
              <a:t>The educational materials are specifically designed for use by the child who is legally blind or those who serve them</a:t>
            </a:r>
          </a:p>
        </p:txBody>
      </p:sp>
      <p:sp>
        <p:nvSpPr>
          <p:cNvPr id="3" name="Title 2"/>
          <p:cNvSpPr>
            <a:spLocks noGrp="1"/>
          </p:cNvSpPr>
          <p:nvPr>
            <p:ph type="title"/>
          </p:nvPr>
        </p:nvSpPr>
        <p:spPr/>
        <p:txBody>
          <a:bodyPr>
            <a:noAutofit/>
          </a:bodyPr>
          <a:lstStyle/>
          <a:p>
            <a:pPr fontAlgn="auto">
              <a:spcAft>
                <a:spcPts val="0"/>
              </a:spcAft>
              <a:defRPr/>
            </a:pPr>
            <a:r>
              <a:rPr lang="en-US" sz="3200" dirty="0" smtClean="0"/>
              <a:t>What is the APH Annual Federal Quota Registration of Legally Blind Students and Why Do It?</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spcAft>
                <a:spcPts val="0"/>
              </a:spcAft>
              <a:buFont typeface="Wingdings 3"/>
              <a:buChar char=""/>
              <a:defRPr/>
            </a:pPr>
            <a:endParaRPr lang="en-US" sz="2400" dirty="0" smtClean="0"/>
          </a:p>
          <a:p>
            <a:pPr marL="365760" indent="-256032" fontAlgn="auto">
              <a:spcAft>
                <a:spcPts val="0"/>
              </a:spcAft>
              <a:buFont typeface="Wingdings 3"/>
              <a:buChar char=""/>
              <a:defRPr/>
            </a:pPr>
            <a:endParaRPr lang="en-US" sz="2400" dirty="0" smtClean="0"/>
          </a:p>
          <a:p>
            <a:pPr marL="365760" indent="-256032" fontAlgn="auto">
              <a:spcAft>
                <a:spcPts val="0"/>
              </a:spcAft>
              <a:buFont typeface="Wingdings 3"/>
              <a:buChar char=""/>
              <a:defRPr/>
            </a:pPr>
            <a:endParaRPr lang="en-US" sz="2400" dirty="0" smtClean="0"/>
          </a:p>
          <a:p>
            <a:pPr marL="365760" indent="-256032" fontAlgn="auto">
              <a:spcAft>
                <a:spcPts val="0"/>
              </a:spcAft>
              <a:buFont typeface="Wingdings 3"/>
              <a:buChar char=""/>
              <a:defRPr/>
            </a:pPr>
            <a:r>
              <a:rPr lang="en-US" sz="2400" dirty="0" smtClean="0"/>
              <a:t>At the age of 1, tests showed that she had a moderate </a:t>
            </a:r>
            <a:r>
              <a:rPr lang="en-US" sz="2400" dirty="0" err="1" smtClean="0"/>
              <a:t>sensorineural</a:t>
            </a:r>
            <a:r>
              <a:rPr lang="en-US" sz="2400" dirty="0" smtClean="0"/>
              <a:t> hearing loss. She also had a </a:t>
            </a:r>
            <a:r>
              <a:rPr lang="en-US" sz="2400" dirty="0" err="1" smtClean="0"/>
              <a:t>coloboma</a:t>
            </a:r>
            <a:r>
              <a:rPr lang="en-US" sz="2400" dirty="0" smtClean="0"/>
              <a:t> in each eye; however, it has not been determined how much vision she has. In addition, Allie has blockages in her nasal passages, a heart defect and has always been small for her age. She has CHARGE Syndrome.</a:t>
            </a:r>
          </a:p>
          <a:p>
            <a:pPr marL="365760" indent="-256032" fontAlgn="auto">
              <a:spcAft>
                <a:spcPts val="0"/>
              </a:spcAft>
              <a:buFont typeface="Wingdings 3"/>
              <a:buNone/>
              <a:defRPr/>
            </a:pPr>
            <a:r>
              <a:rPr lang="en-US" sz="2400" dirty="0" smtClean="0"/>
              <a:t>		 </a:t>
            </a:r>
          </a:p>
          <a:p>
            <a:pPr marL="365760" indent="-256032" fontAlgn="auto">
              <a:spcAft>
                <a:spcPts val="0"/>
              </a:spcAft>
              <a:buFont typeface="Wingdings 3"/>
              <a:buChar char=""/>
              <a:defRPr/>
            </a:pPr>
            <a:r>
              <a:rPr lang="en-US" sz="2400" dirty="0" smtClean="0"/>
              <a:t>  Allie is considered </a:t>
            </a:r>
            <a:r>
              <a:rPr lang="en-US" sz="2400" dirty="0" err="1" smtClean="0"/>
              <a:t>deafblind</a:t>
            </a:r>
            <a:r>
              <a:rPr lang="en-US" sz="2400" dirty="0" smtClean="0"/>
              <a:t>.</a:t>
            </a:r>
          </a:p>
          <a:p>
            <a:pPr marL="365760" indent="-256032" algn="r" fontAlgn="auto">
              <a:spcAft>
                <a:spcPts val="0"/>
              </a:spcAft>
              <a:buNone/>
              <a:defRPr/>
            </a:pPr>
            <a:r>
              <a:rPr lang="en-US" sz="1200" dirty="0" smtClean="0"/>
              <a:t>Source: IN </a:t>
            </a:r>
            <a:r>
              <a:rPr lang="en-US" sz="1200" dirty="0" err="1" smtClean="0"/>
              <a:t>Deafblind</a:t>
            </a:r>
            <a:r>
              <a:rPr lang="en-US" sz="1200" dirty="0" smtClean="0"/>
              <a:t> Services Project</a:t>
            </a:r>
            <a:endParaRPr lang="en-US" sz="1200" dirty="0"/>
          </a:p>
        </p:txBody>
      </p:sp>
      <p:sp>
        <p:nvSpPr>
          <p:cNvPr id="3" name="Title 2"/>
          <p:cNvSpPr>
            <a:spLocks noGrp="1"/>
          </p:cNvSpPr>
          <p:nvPr>
            <p:ph type="title"/>
          </p:nvPr>
        </p:nvSpPr>
        <p:spPr>
          <a:xfrm>
            <a:off x="457200" y="274638"/>
            <a:ext cx="8229600" cy="715962"/>
          </a:xfrm>
        </p:spPr>
        <p:txBody>
          <a:bodyPr>
            <a:normAutofit fontScale="90000"/>
          </a:bodyPr>
          <a:lstStyle/>
          <a:p>
            <a:pPr fontAlgn="auto">
              <a:spcAft>
                <a:spcPts val="0"/>
              </a:spcAft>
              <a:defRPr/>
            </a:pPr>
            <a:r>
              <a:rPr lang="en-US" sz="4400" dirty="0" smtClean="0"/>
              <a:t/>
            </a:r>
            <a:br>
              <a:rPr lang="en-US" sz="4400" dirty="0" smtClean="0"/>
            </a:br>
            <a:r>
              <a:rPr lang="en-US" sz="4400" dirty="0" smtClean="0"/>
              <a:t>Say “Hi!” to Allie…</a:t>
            </a:r>
            <a:br>
              <a:rPr lang="en-US" sz="4400" dirty="0" smtClean="0"/>
            </a:br>
            <a:endParaRPr lang="en-US" dirty="0"/>
          </a:p>
        </p:txBody>
      </p:sp>
      <p:pic>
        <p:nvPicPr>
          <p:cNvPr id="27652" name="Picture 4" descr="C:\Documents and Settings\jmascheck.BDS\Local Settings\Temporary Internet Files\Content.Word\Allie.jpg"/>
          <p:cNvPicPr>
            <a:picLocks noChangeAspect="1" noChangeArrowheads="1"/>
          </p:cNvPicPr>
          <p:nvPr/>
        </p:nvPicPr>
        <p:blipFill>
          <a:blip r:embed="rId2" cstate="print"/>
          <a:srcRect/>
          <a:stretch>
            <a:fillRect/>
          </a:stretch>
        </p:blipFill>
        <p:spPr bwMode="auto">
          <a:xfrm>
            <a:off x="6324600" y="304800"/>
            <a:ext cx="1722438" cy="2255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p:txBody>
          <a:bodyPr/>
          <a:lstStyle/>
          <a:p>
            <a:r>
              <a:rPr lang="en-US" dirty="0" smtClean="0"/>
              <a:t>Josh was born at 23 weeks and weighed 1 lb., 4 oz. He has a profound hearing loss. Josh has no vision in his left eye due to a detached retina; however, seems to have some usable vision in his right eye. Now, at one year old, he doesn’t crawl, but scoots on his back. </a:t>
            </a:r>
          </a:p>
          <a:p>
            <a:pPr>
              <a:buFont typeface="Wingdings 3" pitchFamily="18" charset="2"/>
              <a:buNone/>
            </a:pPr>
            <a:r>
              <a:rPr lang="en-US" dirty="0" smtClean="0"/>
              <a:t>		</a:t>
            </a:r>
          </a:p>
          <a:p>
            <a:r>
              <a:rPr lang="en-US" dirty="0" smtClean="0"/>
              <a:t>Josh is also </a:t>
            </a:r>
            <a:r>
              <a:rPr lang="en-US" dirty="0" err="1" smtClean="0"/>
              <a:t>deafblind</a:t>
            </a:r>
            <a:r>
              <a:rPr lang="en-US" dirty="0" smtClean="0"/>
              <a:t>.	</a:t>
            </a:r>
          </a:p>
          <a:p>
            <a:pPr>
              <a:buNone/>
            </a:pPr>
            <a:endParaRPr lang="en-US" sz="1100" dirty="0" smtClean="0"/>
          </a:p>
          <a:p>
            <a:pPr>
              <a:buNone/>
            </a:pPr>
            <a:endParaRPr lang="en-US" sz="1100" dirty="0" smtClean="0"/>
          </a:p>
          <a:p>
            <a:pPr>
              <a:buNone/>
            </a:pPr>
            <a:endParaRPr lang="en-US" sz="1100" dirty="0" smtClean="0"/>
          </a:p>
          <a:p>
            <a:pPr>
              <a:buNone/>
            </a:pPr>
            <a:r>
              <a:rPr lang="en-US" sz="1100" dirty="0" smtClean="0"/>
              <a:t>Source: IN </a:t>
            </a:r>
            <a:r>
              <a:rPr lang="en-US" sz="1100" dirty="0" err="1" smtClean="0"/>
              <a:t>Deafblind</a:t>
            </a:r>
            <a:r>
              <a:rPr lang="en-US" sz="1100" dirty="0" smtClean="0"/>
              <a:t> Services Project</a:t>
            </a:r>
          </a:p>
          <a:p>
            <a:pPr>
              <a:buNone/>
            </a:pPr>
            <a:r>
              <a:rPr lang="en-US" dirty="0" smtClean="0"/>
              <a:t>		</a:t>
            </a:r>
          </a:p>
        </p:txBody>
      </p:sp>
      <p:sp>
        <p:nvSpPr>
          <p:cNvPr id="3" name="Title 2"/>
          <p:cNvSpPr>
            <a:spLocks noGrp="1"/>
          </p:cNvSpPr>
          <p:nvPr>
            <p:ph type="title"/>
          </p:nvPr>
        </p:nvSpPr>
        <p:spPr/>
        <p:txBody>
          <a:bodyPr/>
          <a:lstStyle/>
          <a:p>
            <a:pPr fontAlgn="auto">
              <a:spcAft>
                <a:spcPts val="0"/>
              </a:spcAft>
              <a:defRPr/>
            </a:pPr>
            <a:r>
              <a:rPr lang="en-US" dirty="0" smtClean="0"/>
              <a:t>Meet Josh…</a:t>
            </a:r>
            <a:endParaRPr lang="en-US" dirty="0"/>
          </a:p>
        </p:txBody>
      </p:sp>
      <p:pic>
        <p:nvPicPr>
          <p:cNvPr id="28676" name="Picture 3" descr="C:\Documents and Settings\jmascheck.BDS\Local Settings\Temporary Internet Files\Content.Word\Josh.jpg"/>
          <p:cNvPicPr>
            <a:picLocks noChangeAspect="1" noChangeArrowheads="1"/>
          </p:cNvPicPr>
          <p:nvPr/>
        </p:nvPicPr>
        <p:blipFill>
          <a:blip r:embed="rId2" cstate="print"/>
          <a:srcRect/>
          <a:stretch>
            <a:fillRect/>
          </a:stretch>
        </p:blipFill>
        <p:spPr bwMode="auto">
          <a:xfrm>
            <a:off x="6477000" y="4191000"/>
            <a:ext cx="1755775" cy="1951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r" fontAlgn="auto">
              <a:spcAft>
                <a:spcPts val="0"/>
              </a:spcAft>
              <a:buFont typeface="Wingdings 3"/>
              <a:buChar char=""/>
              <a:defRPr/>
            </a:pPr>
            <a:endParaRPr lang="en-US" dirty="0" smtClean="0"/>
          </a:p>
          <a:p>
            <a:pPr marL="365760" indent="-256032" algn="r" fontAlgn="auto">
              <a:spcAft>
                <a:spcPts val="0"/>
              </a:spcAft>
              <a:buFont typeface="Wingdings 3"/>
              <a:buChar char=""/>
              <a:defRPr/>
            </a:pPr>
            <a:endParaRPr lang="en-US" dirty="0" smtClean="0"/>
          </a:p>
          <a:p>
            <a:pPr marL="365760" indent="-256032" algn="r" fontAlgn="auto">
              <a:spcAft>
                <a:spcPts val="0"/>
              </a:spcAft>
              <a:buFont typeface="Wingdings 3"/>
              <a:buChar char=""/>
              <a:defRPr/>
            </a:pPr>
            <a:endParaRPr lang="en-US" dirty="0" smtClean="0"/>
          </a:p>
          <a:p>
            <a:pPr marL="365760" indent="-256032" algn="r" fontAlgn="auto">
              <a:spcAft>
                <a:spcPts val="0"/>
              </a:spcAft>
              <a:buFont typeface="Wingdings 3"/>
              <a:buChar char=""/>
              <a:defRPr/>
            </a:pPr>
            <a:r>
              <a:rPr lang="en-US" dirty="0" smtClean="0"/>
              <a:t>Melissa is 18 months old. She has had chronic ear infections and now has a severe </a:t>
            </a:r>
            <a:r>
              <a:rPr lang="en-US" dirty="0" err="1" smtClean="0"/>
              <a:t>sensorineural</a:t>
            </a:r>
            <a:r>
              <a:rPr lang="en-US" dirty="0" smtClean="0"/>
              <a:t> hearing loss. Melissa also has cerebral palsy, seizure disorder, impaired vision due to a diseased retina and global developmental delays. Although it wasn’t apparent at birth, she had Cytomegalovirus (CMV).</a:t>
            </a:r>
          </a:p>
          <a:p>
            <a:pPr marL="365760" indent="-256032" algn="r" fontAlgn="auto">
              <a:spcAft>
                <a:spcPts val="0"/>
              </a:spcAft>
              <a:buFont typeface="Wingdings 3"/>
              <a:buChar char=""/>
              <a:defRPr/>
            </a:pPr>
            <a:endParaRPr lang="en-US" dirty="0" smtClean="0"/>
          </a:p>
          <a:p>
            <a:pPr marL="365760" indent="-256032" algn="r" fontAlgn="auto">
              <a:spcAft>
                <a:spcPts val="0"/>
              </a:spcAft>
              <a:buFont typeface="Wingdings 3"/>
              <a:buChar char=""/>
              <a:defRPr/>
            </a:pPr>
            <a:r>
              <a:rPr lang="en-US" dirty="0" smtClean="0"/>
              <a:t>Melissa is </a:t>
            </a:r>
            <a:r>
              <a:rPr lang="en-US" dirty="0" err="1" smtClean="0"/>
              <a:t>deafblind</a:t>
            </a:r>
            <a:r>
              <a:rPr lang="en-US" dirty="0" smtClean="0"/>
              <a:t>.	</a:t>
            </a:r>
          </a:p>
          <a:p>
            <a:pPr marL="365760" indent="-256032" algn="r" fontAlgn="auto">
              <a:spcAft>
                <a:spcPts val="0"/>
              </a:spcAft>
              <a:buNone/>
              <a:defRPr/>
            </a:pPr>
            <a:endParaRPr lang="en-US" sz="1300" dirty="0" smtClean="0"/>
          </a:p>
          <a:p>
            <a:pPr marL="365760" indent="-256032" algn="r" fontAlgn="auto">
              <a:spcAft>
                <a:spcPts val="0"/>
              </a:spcAft>
              <a:buNone/>
              <a:defRPr/>
            </a:pPr>
            <a:r>
              <a:rPr lang="en-US" sz="1300" dirty="0" smtClean="0"/>
              <a:t>Source: IN </a:t>
            </a:r>
            <a:r>
              <a:rPr lang="en-US" sz="1300" dirty="0" err="1" smtClean="0"/>
              <a:t>Deafblind</a:t>
            </a:r>
            <a:r>
              <a:rPr lang="en-US" sz="1300" dirty="0" smtClean="0"/>
              <a:t> Services Project</a:t>
            </a:r>
          </a:p>
          <a:p>
            <a:pPr marL="365760" indent="-256032" algn="r" fontAlgn="auto">
              <a:spcAft>
                <a:spcPts val="0"/>
              </a:spcAft>
              <a:buNone/>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This is Melissa…</a:t>
            </a:r>
            <a:endParaRPr lang="en-US" dirty="0"/>
          </a:p>
        </p:txBody>
      </p:sp>
      <p:pic>
        <p:nvPicPr>
          <p:cNvPr id="29700" name="Picture 5" descr="C:\Documents and Settings\jmascheck.BDS\Local Settings\Temporary Internet Files\Content.Word\Melissa.jpg"/>
          <p:cNvPicPr>
            <a:picLocks noChangeAspect="1" noChangeArrowheads="1"/>
          </p:cNvPicPr>
          <p:nvPr/>
        </p:nvPicPr>
        <p:blipFill>
          <a:blip r:embed="rId2" cstate="print"/>
          <a:srcRect/>
          <a:stretch>
            <a:fillRect/>
          </a:stretch>
        </p:blipFill>
        <p:spPr bwMode="auto">
          <a:xfrm>
            <a:off x="5867400" y="533400"/>
            <a:ext cx="1951038" cy="1633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r>
              <a:rPr lang="en-US" dirty="0" smtClean="0"/>
              <a:t>Materials are mailed in early December</a:t>
            </a:r>
          </a:p>
          <a:p>
            <a:r>
              <a:rPr lang="en-US" dirty="0" smtClean="0"/>
              <a:t>Census forms are due by February 1, 2014 for the annual federal report</a:t>
            </a:r>
          </a:p>
          <a:p>
            <a:r>
              <a:rPr lang="en-US" dirty="0" smtClean="0"/>
              <a:t>However, a newly identified child may be added to the census at any time</a:t>
            </a:r>
          </a:p>
          <a:p>
            <a:r>
              <a:rPr lang="en-US" dirty="0" smtClean="0"/>
              <a:t>Children identified with “further testing needed” will need to have documentation completed within one year…or be removed from the census the following year</a:t>
            </a:r>
          </a:p>
        </p:txBody>
      </p:sp>
      <p:sp>
        <p:nvSpPr>
          <p:cNvPr id="3" name="Title 2"/>
          <p:cNvSpPr>
            <a:spLocks noGrp="1"/>
          </p:cNvSpPr>
          <p:nvPr>
            <p:ph type="title"/>
          </p:nvPr>
        </p:nvSpPr>
        <p:spPr/>
        <p:txBody>
          <a:bodyPr/>
          <a:lstStyle/>
          <a:p>
            <a:pPr fontAlgn="auto">
              <a:spcAft>
                <a:spcPts val="0"/>
              </a:spcAft>
              <a:defRPr/>
            </a:pPr>
            <a:r>
              <a:rPr lang="en-US" dirty="0" smtClean="0"/>
              <a:t>When does this census occur?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fontAlgn="auto">
              <a:spcAft>
                <a:spcPts val="0"/>
              </a:spcAft>
              <a:buFont typeface="Wingdings 3"/>
              <a:buChar char=""/>
              <a:defRPr/>
            </a:pPr>
            <a:r>
              <a:rPr lang="en-US" sz="2800" dirty="0" smtClean="0"/>
              <a:t>Helps plan and supports workshops for families and teams serving these children</a:t>
            </a:r>
            <a:endParaRPr lang="en-US" sz="3600" dirty="0" smtClean="0"/>
          </a:p>
          <a:p>
            <a:pPr marL="621792" lvl="1" fontAlgn="auto">
              <a:spcBef>
                <a:spcPts val="324"/>
              </a:spcBef>
              <a:spcAft>
                <a:spcPts val="0"/>
              </a:spcAft>
              <a:buFont typeface="Verdana"/>
              <a:buChar char="◦"/>
              <a:defRPr/>
            </a:pPr>
            <a:r>
              <a:rPr lang="en-US" sz="2400" dirty="0" smtClean="0"/>
              <a:t>Recent topics have included:</a:t>
            </a:r>
            <a:r>
              <a:rPr lang="en-US" sz="2400" i="1" dirty="0" smtClean="0"/>
              <a:t> </a:t>
            </a:r>
          </a:p>
          <a:p>
            <a:pPr marL="859536" lvl="2" fontAlgn="auto">
              <a:spcAft>
                <a:spcPts val="0"/>
              </a:spcAft>
              <a:buFont typeface="Wingdings 2"/>
              <a:buChar char=""/>
              <a:defRPr/>
            </a:pPr>
            <a:r>
              <a:rPr lang="en-US" sz="2200" dirty="0" smtClean="0"/>
              <a:t>Early Intervention for Infants and Toddlers with Vision Impairment and Their Families  </a:t>
            </a:r>
          </a:p>
          <a:p>
            <a:pPr marL="859536" lvl="2" fontAlgn="auto">
              <a:spcAft>
                <a:spcPts val="0"/>
              </a:spcAft>
              <a:buFont typeface="Wingdings 2"/>
              <a:buChar char=""/>
              <a:defRPr/>
            </a:pPr>
            <a:r>
              <a:rPr lang="en-US" sz="2200" dirty="0" smtClean="0"/>
              <a:t>Availability for Learning: The Forgotten Senses of Balance and Pressure </a:t>
            </a:r>
          </a:p>
          <a:p>
            <a:pPr marL="859536" lvl="2" fontAlgn="auto">
              <a:spcAft>
                <a:spcPts val="0"/>
              </a:spcAft>
              <a:buFont typeface="Wingdings 2"/>
              <a:buChar char=""/>
              <a:defRPr/>
            </a:pPr>
            <a:r>
              <a:rPr lang="en-US" sz="2200" dirty="0" smtClean="0"/>
              <a:t>Cortical Visual Impairment-Visions of Change</a:t>
            </a:r>
          </a:p>
          <a:p>
            <a:pPr marL="859536" lvl="2" fontAlgn="auto">
              <a:spcAft>
                <a:spcPts val="0"/>
              </a:spcAft>
              <a:buFont typeface="Wingdings 2"/>
              <a:buChar char=""/>
              <a:defRPr/>
            </a:pPr>
            <a:r>
              <a:rPr lang="en-US" sz="2200" dirty="0" smtClean="0"/>
              <a:t>Symbols and Meaning, November 7, 2013</a:t>
            </a:r>
          </a:p>
          <a:p>
            <a:pPr marL="1143698" lvl="3" fontAlgn="auto">
              <a:spcAft>
                <a:spcPts val="0"/>
              </a:spcAft>
              <a:buNone/>
              <a:defRPr/>
            </a:pPr>
            <a:endParaRPr lang="en-US" sz="2800"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Why Include Children on the </a:t>
            </a:r>
            <a:r>
              <a:rPr lang="en-US" dirty="0" err="1" smtClean="0"/>
              <a:t>Deafblind</a:t>
            </a:r>
            <a:r>
              <a:rPr lang="en-US" dirty="0" smtClean="0"/>
              <a:t> Census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r>
              <a:rPr lang="en-US" sz="2400" smtClean="0"/>
              <a:t>Provides access to the Hand In Hand course on understanding deafblindness for teams, including families, of young children </a:t>
            </a:r>
          </a:p>
          <a:p>
            <a:pPr>
              <a:buFont typeface="Wingdings 3" pitchFamily="18" charset="2"/>
              <a:buNone/>
            </a:pPr>
            <a:endParaRPr lang="en-US" sz="3200" smtClean="0"/>
          </a:p>
          <a:p>
            <a:r>
              <a:rPr lang="en-US" sz="2400" smtClean="0"/>
              <a:t>Provides individual child consultation to teams and families on effective practices in serving children with combined vision and hearing loss</a:t>
            </a:r>
            <a:endParaRPr lang="en-US" sz="3200" smtClean="0"/>
          </a:p>
          <a:p>
            <a:endParaRPr lang="en-US"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Why Include Children on the </a:t>
            </a:r>
            <a:r>
              <a:rPr lang="en-US" dirty="0" err="1" smtClean="0"/>
              <a:t>Deafblind</a:t>
            </a:r>
            <a:r>
              <a:rPr lang="en-US" dirty="0" smtClean="0"/>
              <a:t> Census, cont.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sz="2800" dirty="0" smtClean="0"/>
              <a:t>Provides access to Project SPARKLE, a program of individualized learning for parents in the areas of </a:t>
            </a:r>
            <a:r>
              <a:rPr lang="en-US" sz="2800" dirty="0" err="1" smtClean="0"/>
              <a:t>deafblindness</a:t>
            </a:r>
            <a:r>
              <a:rPr lang="en-US" sz="2800" dirty="0" smtClean="0"/>
              <a:t>, vision, hearing, touch, concept development, intervention and communication provided via DVD technology and the Internet</a:t>
            </a:r>
          </a:p>
          <a:p>
            <a:pPr marL="365760" indent="-256032" fontAlgn="auto">
              <a:spcAft>
                <a:spcPts val="0"/>
              </a:spcAft>
              <a:buFont typeface="Wingdings 3"/>
              <a:buNone/>
              <a:defRPr/>
            </a:pPr>
            <a:endParaRPr lang="en-US" sz="3600" dirty="0" smtClean="0"/>
          </a:p>
          <a:p>
            <a:pPr marL="365760" indent="-256032" fontAlgn="auto">
              <a:spcAft>
                <a:spcPts val="0"/>
              </a:spcAft>
              <a:buFont typeface="Wingdings 3"/>
              <a:buChar char=""/>
              <a:defRPr/>
            </a:pPr>
            <a:r>
              <a:rPr lang="en-US" sz="2800" dirty="0" smtClean="0"/>
              <a:t>Provides stipends to support family participation in local and national initiatives such as the CHARGE Syndrome Conference, National Family Association for Deaf-Blind Symposium</a:t>
            </a:r>
            <a:endParaRPr lang="en-US" sz="3600"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Why Include Children on the </a:t>
            </a:r>
            <a:r>
              <a:rPr lang="en-US" dirty="0" err="1" smtClean="0"/>
              <a:t>Deafblind</a:t>
            </a:r>
            <a:r>
              <a:rPr lang="en-US" dirty="0" smtClean="0"/>
              <a:t> Census, cont.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endParaRPr lang="en-US" sz="2400" dirty="0" smtClean="0"/>
          </a:p>
          <a:p>
            <a:r>
              <a:rPr lang="en-US" sz="2400" dirty="0" smtClean="0"/>
              <a:t>Ongoing information via the In Focus newsletter about resources like the website Literacy for Children with Combined Vision and Hearing Loss </a:t>
            </a:r>
            <a:r>
              <a:rPr lang="en-US" sz="2400" u="sng" dirty="0" smtClean="0">
                <a:hlinkClick r:id="rId2"/>
              </a:rPr>
              <a:t>http://www.nationaldb.org/literacy/</a:t>
            </a:r>
            <a:r>
              <a:rPr lang="en-US" sz="2400" dirty="0" smtClean="0"/>
              <a:t> </a:t>
            </a:r>
            <a:endParaRPr lang="en-US" sz="3200" dirty="0" smtClean="0"/>
          </a:p>
          <a:p>
            <a:endParaRPr lang="en-US" dirty="0"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Why Include Children on the </a:t>
            </a:r>
            <a:r>
              <a:rPr lang="en-US" dirty="0" err="1" smtClean="0"/>
              <a:t>Deafblind</a:t>
            </a:r>
            <a:r>
              <a:rPr lang="en-US" dirty="0" smtClean="0"/>
              <a:t> Census, cont.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You have in your handouts copies of the…</a:t>
            </a:r>
          </a:p>
          <a:p>
            <a:pPr marL="621792" lvl="1" fontAlgn="auto">
              <a:spcBef>
                <a:spcPts val="324"/>
              </a:spcBef>
              <a:spcAft>
                <a:spcPts val="0"/>
              </a:spcAft>
              <a:buFont typeface="Verdana"/>
              <a:buChar char="◦"/>
              <a:defRPr/>
            </a:pPr>
            <a:r>
              <a:rPr lang="en-US" dirty="0" smtClean="0"/>
              <a:t>Cover Letter</a:t>
            </a:r>
          </a:p>
          <a:p>
            <a:pPr marL="859536" lvl="2" fontAlgn="auto">
              <a:spcAft>
                <a:spcPts val="0"/>
              </a:spcAft>
              <a:buFont typeface="Wingdings 2"/>
              <a:buChar char=""/>
              <a:defRPr/>
            </a:pPr>
            <a:r>
              <a:rPr lang="en-US" dirty="0" smtClean="0"/>
              <a:t>Includes the instructions for completing the census forms</a:t>
            </a:r>
          </a:p>
          <a:p>
            <a:pPr marL="621792" lvl="1" fontAlgn="auto">
              <a:spcBef>
                <a:spcPts val="324"/>
              </a:spcBef>
              <a:spcAft>
                <a:spcPts val="0"/>
              </a:spcAft>
              <a:buFont typeface="Verdana"/>
              <a:buChar char="◦"/>
              <a:defRPr/>
            </a:pPr>
            <a:r>
              <a:rPr lang="en-US" dirty="0" smtClean="0"/>
              <a:t>“None to Report” Form</a:t>
            </a:r>
          </a:p>
          <a:p>
            <a:pPr marL="859536" lvl="2" fontAlgn="auto">
              <a:spcAft>
                <a:spcPts val="0"/>
              </a:spcAft>
              <a:buFont typeface="Wingdings 2"/>
              <a:buChar char=""/>
              <a:defRPr/>
            </a:pPr>
            <a:r>
              <a:rPr lang="en-US" dirty="0" smtClean="0"/>
              <a:t>Completed only if you do not have any children with </a:t>
            </a:r>
            <a:r>
              <a:rPr lang="en-US" dirty="0" err="1" smtClean="0"/>
              <a:t>deafblindness</a:t>
            </a:r>
            <a:r>
              <a:rPr lang="en-US" dirty="0" smtClean="0"/>
              <a:t>/combined vision and hearing loss to report</a:t>
            </a:r>
          </a:p>
          <a:p>
            <a:pPr marL="621792" lvl="1" fontAlgn="auto">
              <a:spcBef>
                <a:spcPts val="324"/>
              </a:spcBef>
              <a:spcAft>
                <a:spcPts val="0"/>
              </a:spcAft>
              <a:buFont typeface="Verdana"/>
              <a:buChar char="◦"/>
              <a:defRPr/>
            </a:pPr>
            <a:r>
              <a:rPr lang="en-US" dirty="0" smtClean="0"/>
              <a:t>Reporting Form</a:t>
            </a:r>
          </a:p>
          <a:p>
            <a:pPr marL="859536" lvl="2" fontAlgn="auto">
              <a:spcAft>
                <a:spcPts val="0"/>
              </a:spcAft>
              <a:buFont typeface="Wingdings 2"/>
              <a:buChar char=""/>
              <a:defRPr/>
            </a:pPr>
            <a:r>
              <a:rPr lang="en-US" dirty="0" smtClean="0"/>
              <a:t>This two page form includes demographic and vision and hearing information </a:t>
            </a:r>
          </a:p>
          <a:p>
            <a:pPr marL="621792" lvl="1" fontAlgn="auto">
              <a:spcBef>
                <a:spcPts val="324"/>
              </a:spcBef>
              <a:spcAft>
                <a:spcPts val="0"/>
              </a:spcAft>
              <a:buFont typeface="Verdana"/>
              <a:buNone/>
              <a:defRPr/>
            </a:pPr>
            <a:endParaRPr lang="en-US" dirty="0" smtClean="0"/>
          </a:p>
          <a:p>
            <a:pPr marL="365760" indent="-256032" fontAlgn="auto">
              <a:spcAft>
                <a:spcPts val="0"/>
              </a:spcAft>
              <a:buFont typeface="Wingdings 3"/>
              <a:buChar char=""/>
              <a:defRPr/>
            </a:pPr>
            <a:r>
              <a:rPr lang="en-US" dirty="0" smtClean="0"/>
              <a:t>Let’s review these…</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What’s in the census packet?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r>
              <a:rPr lang="en-US" dirty="0" smtClean="0"/>
              <a:t>Return all completed census forms by February 1, 2014 to: </a:t>
            </a:r>
          </a:p>
          <a:p>
            <a:pPr>
              <a:buFont typeface="Wingdings 3" pitchFamily="18" charset="2"/>
              <a:buNone/>
            </a:pPr>
            <a:endParaRPr lang="en-US" dirty="0" smtClean="0"/>
          </a:p>
          <a:p>
            <a:pPr algn="ctr">
              <a:buFont typeface="Wingdings 3" pitchFamily="18" charset="2"/>
              <a:buNone/>
            </a:pPr>
            <a:r>
              <a:rPr lang="en-US" dirty="0" smtClean="0"/>
              <a:t>	Susan Bonner </a:t>
            </a:r>
          </a:p>
          <a:p>
            <a:pPr algn="ctr">
              <a:buFont typeface="Wingdings 3" pitchFamily="18" charset="2"/>
              <a:buNone/>
            </a:pPr>
            <a:r>
              <a:rPr lang="en-US" dirty="0" smtClean="0"/>
              <a:t>	Missouri School for the Blind</a:t>
            </a:r>
          </a:p>
          <a:p>
            <a:pPr algn="ctr">
              <a:buFont typeface="Wingdings 3" pitchFamily="18" charset="2"/>
              <a:buNone/>
            </a:pPr>
            <a:r>
              <a:rPr lang="en-US" dirty="0" smtClean="0"/>
              <a:t>	3815 Magnolia Avenue</a:t>
            </a:r>
          </a:p>
          <a:p>
            <a:pPr algn="ctr">
              <a:buFont typeface="Wingdings 3" pitchFamily="18" charset="2"/>
              <a:buNone/>
            </a:pPr>
            <a:r>
              <a:rPr lang="en-US" dirty="0" smtClean="0"/>
              <a:t>	St. Louis, MO 63110-4099</a:t>
            </a:r>
          </a:p>
          <a:p>
            <a:pPr>
              <a:buFont typeface="Wingdings 3" pitchFamily="18" charset="2"/>
              <a:buNone/>
            </a:pPr>
            <a:endParaRPr lang="en-US" dirty="0"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What To do with the Census Forms Once Completed…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r>
              <a:rPr lang="en-US" dirty="0" smtClean="0"/>
              <a:t>“Official” registration occurs only once each year and is based on the child’s enrollment with First Steps on the first Monday of January</a:t>
            </a:r>
          </a:p>
          <a:p>
            <a:pPr>
              <a:buNone/>
            </a:pPr>
            <a:endParaRPr lang="en-US" dirty="0" smtClean="0"/>
          </a:p>
          <a:p>
            <a:r>
              <a:rPr lang="en-US" dirty="0" smtClean="0"/>
              <a:t>A registration packet is sent in December</a:t>
            </a:r>
          </a:p>
          <a:p>
            <a:pPr>
              <a:buNone/>
            </a:pPr>
            <a:r>
              <a:rPr lang="en-US" dirty="0" smtClean="0"/>
              <a:t> </a:t>
            </a:r>
          </a:p>
          <a:p>
            <a:r>
              <a:rPr lang="en-US" dirty="0" smtClean="0"/>
              <a:t>Children are identified throughout the year</a:t>
            </a:r>
          </a:p>
          <a:p>
            <a:pPr lvl="1"/>
            <a:r>
              <a:rPr lang="en-US" dirty="0" smtClean="0"/>
              <a:t>If a child is eligible, funds will be provided once eligibility is determined and his/her name is included on the list for the upcoming January registration</a:t>
            </a:r>
          </a:p>
        </p:txBody>
      </p:sp>
      <p:sp>
        <p:nvSpPr>
          <p:cNvPr id="3" name="Title 2"/>
          <p:cNvSpPr>
            <a:spLocks noGrp="1"/>
          </p:cNvSpPr>
          <p:nvPr>
            <p:ph type="title"/>
          </p:nvPr>
        </p:nvSpPr>
        <p:spPr/>
        <p:txBody>
          <a:bodyPr/>
          <a:lstStyle/>
          <a:p>
            <a:pPr fontAlgn="auto">
              <a:spcAft>
                <a:spcPts val="0"/>
              </a:spcAft>
              <a:defRPr/>
            </a:pPr>
            <a:r>
              <a:rPr lang="en-US" dirty="0" smtClean="0"/>
              <a:t>When to Register an Infant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 2011, twelve children, ages birth through age two, were reported with combined vision and hearing loss and referred via the child count; all of these children were reported from the metropolitan St. Louis and Kansas City areas</a:t>
            </a:r>
          </a:p>
        </p:txBody>
      </p:sp>
      <p:sp>
        <p:nvSpPr>
          <p:cNvPr id="3" name="Title 2"/>
          <p:cNvSpPr>
            <a:spLocks noGrp="1"/>
          </p:cNvSpPr>
          <p:nvPr>
            <p:ph type="title"/>
          </p:nvPr>
        </p:nvSpPr>
        <p:spPr/>
        <p:txBody>
          <a:bodyPr>
            <a:normAutofit/>
          </a:bodyPr>
          <a:lstStyle/>
          <a:p>
            <a:r>
              <a:rPr lang="en-US" sz="2400" dirty="0" smtClean="0"/>
              <a:t>Success in Completing the Child Count of Infants with Combined Vision and Hearing Loss in First Steps</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On November 8, 2012, Outreach Services of Missouri School for the Blind presented at this SPOE Directors’ meeting on the importance of the child count for children, families and service providers </a:t>
            </a:r>
          </a:p>
          <a:p>
            <a:pPr>
              <a:buNone/>
            </a:pPr>
            <a:endParaRPr lang="en-US" sz="2400" dirty="0" smtClean="0"/>
          </a:p>
          <a:p>
            <a:r>
              <a:rPr lang="en-US" sz="2400" dirty="0" smtClean="0"/>
              <a:t>In 2012, 70% of the SPOE </a:t>
            </a:r>
            <a:r>
              <a:rPr lang="en-US" sz="2400" smtClean="0"/>
              <a:t>regions identified </a:t>
            </a:r>
            <a:r>
              <a:rPr lang="en-US" sz="2400" dirty="0" smtClean="0"/>
              <a:t>and reported children in their service areas</a:t>
            </a:r>
          </a:p>
          <a:p>
            <a:pPr>
              <a:buNone/>
            </a:pPr>
            <a:endParaRPr lang="en-US" sz="2400" dirty="0" smtClean="0"/>
          </a:p>
          <a:p>
            <a:r>
              <a:rPr lang="en-US" sz="2400" dirty="0" smtClean="0"/>
              <a:t>In 2012, 21 children were identified and referred for inclusion on the child count; this is a 75% increase in identification and reporting</a:t>
            </a:r>
          </a:p>
          <a:p>
            <a:endParaRPr lang="en-US" dirty="0"/>
          </a:p>
        </p:txBody>
      </p:sp>
      <p:sp>
        <p:nvSpPr>
          <p:cNvPr id="3" name="Title 2"/>
          <p:cNvSpPr>
            <a:spLocks noGrp="1"/>
          </p:cNvSpPr>
          <p:nvPr>
            <p:ph type="title"/>
          </p:nvPr>
        </p:nvSpPr>
        <p:spPr/>
        <p:txBody>
          <a:bodyPr>
            <a:normAutofit/>
          </a:bodyPr>
          <a:lstStyle/>
          <a:p>
            <a:r>
              <a:rPr lang="en-US" sz="2400" dirty="0" smtClean="0"/>
              <a:t>Success in Completing the Child Count of Infants with Combined Vision and Hearing Loss in First Steps</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lstStyle/>
          <a:p>
            <a:pPr lvl="1"/>
            <a:r>
              <a:rPr lang="en-US" sz="1800" dirty="0" smtClean="0"/>
              <a:t>Families received targeted announcements of opportunities for family training, information and resources</a:t>
            </a:r>
            <a:endParaRPr lang="en-US" sz="1800" dirty="0" smtClean="0">
              <a:solidFill>
                <a:srgbClr val="FF0000"/>
              </a:solidFill>
            </a:endParaRPr>
          </a:p>
          <a:p>
            <a:pPr lvl="1"/>
            <a:endParaRPr lang="en-US" sz="1800" dirty="0" smtClean="0">
              <a:solidFill>
                <a:srgbClr val="FF0000"/>
              </a:solidFill>
            </a:endParaRPr>
          </a:p>
          <a:p>
            <a:pPr lvl="1"/>
            <a:r>
              <a:rPr lang="en-US" sz="1800" dirty="0" smtClean="0"/>
              <a:t>One family has expressed interest in participating in Project SPARKLE </a:t>
            </a:r>
            <a:endParaRPr lang="en-US" sz="1800" dirty="0" smtClean="0">
              <a:solidFill>
                <a:srgbClr val="FF0000"/>
              </a:solidFill>
            </a:endParaRPr>
          </a:p>
          <a:p>
            <a:pPr lvl="1">
              <a:buNone/>
            </a:pPr>
            <a:endParaRPr lang="en-US" sz="1800" dirty="0" smtClean="0"/>
          </a:p>
          <a:p>
            <a:pPr lvl="1"/>
            <a:r>
              <a:rPr lang="en-US" sz="1800" dirty="0" smtClean="0"/>
              <a:t>Project is engaged with a group of families of young children with combined vision and hearing loss and made connections with other parents statewide</a:t>
            </a:r>
          </a:p>
          <a:p>
            <a:pPr lvl="1">
              <a:buNone/>
            </a:pPr>
            <a:endParaRPr lang="en-US" sz="1800" dirty="0" smtClean="0"/>
          </a:p>
          <a:p>
            <a:pPr lvl="1"/>
            <a:r>
              <a:rPr lang="en-US" sz="1800" dirty="0" smtClean="0"/>
              <a:t>Individual teams have been provided with listings of teachers certificated in the education of children with visual impairments and Certified Orientation and Mobility Specialists available to provide contractual services</a:t>
            </a:r>
          </a:p>
          <a:p>
            <a:pPr lvl="1"/>
            <a:endParaRPr lang="en-US" sz="1800" dirty="0" smtClean="0"/>
          </a:p>
          <a:p>
            <a:pPr lvl="1"/>
            <a:r>
              <a:rPr lang="en-US" sz="1800" dirty="0" smtClean="0"/>
              <a:t>First Steps providers participating in Project  professional development offerings including the upcoming course Early Intervention for Infants and Toddlers and Their Families</a:t>
            </a:r>
            <a:endParaRPr lang="en-US" sz="1800" dirty="0" smtClean="0">
              <a:solidFill>
                <a:srgbClr val="FF0000"/>
              </a:solidFill>
            </a:endParaRPr>
          </a:p>
          <a:p>
            <a:pPr lvl="1">
              <a:buNone/>
            </a:pPr>
            <a:endParaRPr lang="en-US" sz="1800" dirty="0"/>
          </a:p>
        </p:txBody>
      </p:sp>
      <p:sp>
        <p:nvSpPr>
          <p:cNvPr id="3" name="Title 2"/>
          <p:cNvSpPr>
            <a:spLocks noGrp="1"/>
          </p:cNvSpPr>
          <p:nvPr>
            <p:ph type="title"/>
          </p:nvPr>
        </p:nvSpPr>
        <p:spPr>
          <a:xfrm>
            <a:off x="533400" y="274638"/>
            <a:ext cx="8153400" cy="868362"/>
          </a:xfrm>
        </p:spPr>
        <p:txBody>
          <a:bodyPr>
            <a:normAutofit/>
          </a:bodyPr>
          <a:lstStyle/>
          <a:p>
            <a:r>
              <a:rPr lang="en-US" dirty="0" smtClean="0"/>
              <a:t>As a Result…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a:buFont typeface="Wingdings 3" pitchFamily="18" charset="2"/>
              <a:buNone/>
            </a:pPr>
            <a:endParaRPr lang="en-US" sz="3200" dirty="0" smtClean="0"/>
          </a:p>
          <a:p>
            <a:pPr>
              <a:buFont typeface="Wingdings 3" pitchFamily="18" charset="2"/>
              <a:buNone/>
            </a:pPr>
            <a:r>
              <a:rPr lang="en-US" sz="3200" dirty="0" smtClean="0"/>
              <a:t>What additional information would be useful to you and your staff in identifying and referring children with combined vision and hearing loss?</a:t>
            </a:r>
          </a:p>
        </p:txBody>
      </p:sp>
      <p:sp>
        <p:nvSpPr>
          <p:cNvPr id="3" name="Title 2"/>
          <p:cNvSpPr>
            <a:spLocks noGrp="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p:txBody>
          <a:bodyPr/>
          <a:lstStyle/>
          <a:p>
            <a:endParaRPr lang="en-US" smtClean="0"/>
          </a:p>
          <a:p>
            <a:r>
              <a:rPr lang="en-US" smtClean="0"/>
              <a:t>Contact:</a:t>
            </a:r>
          </a:p>
          <a:p>
            <a:pPr lvl="1" algn="ctr"/>
            <a:endParaRPr lang="en-US" smtClean="0"/>
          </a:p>
          <a:p>
            <a:pPr lvl="1" algn="ctr">
              <a:buFont typeface="Verdana" pitchFamily="34" charset="0"/>
              <a:buNone/>
            </a:pPr>
            <a:r>
              <a:rPr lang="en-US" smtClean="0"/>
              <a:t>Susan Bonner</a:t>
            </a:r>
          </a:p>
          <a:p>
            <a:pPr lvl="1" algn="ctr">
              <a:buFont typeface="Verdana" pitchFamily="34" charset="0"/>
              <a:buNone/>
            </a:pPr>
            <a:r>
              <a:rPr lang="en-US" smtClean="0"/>
              <a:t>Project Coordinator</a:t>
            </a:r>
          </a:p>
          <a:p>
            <a:pPr lvl="1" algn="ctr">
              <a:buFont typeface="Verdana" pitchFamily="34" charset="0"/>
              <a:buNone/>
            </a:pPr>
            <a:r>
              <a:rPr lang="en-US" b="1" smtClean="0"/>
              <a:t>Missouri Deafblind Technical Assistance Project</a:t>
            </a:r>
            <a:r>
              <a:rPr lang="en-US" smtClean="0"/>
              <a:t> </a:t>
            </a:r>
            <a:r>
              <a:rPr lang="en-US" u="sng" smtClean="0">
                <a:hlinkClick r:id="rId2"/>
              </a:rPr>
              <a:t>susan.bonner@msb.dese.mo.gov</a:t>
            </a:r>
            <a:r>
              <a:rPr lang="en-US" smtClean="0"/>
              <a:t> </a:t>
            </a:r>
          </a:p>
          <a:p>
            <a:pPr lvl="1" algn="ctr">
              <a:buFont typeface="Verdana" pitchFamily="34" charset="0"/>
              <a:buNone/>
            </a:pPr>
            <a:r>
              <a:rPr lang="en-US" smtClean="0"/>
              <a:t>314-776-4320, ext. 3255</a:t>
            </a:r>
          </a:p>
        </p:txBody>
      </p:sp>
      <p:sp>
        <p:nvSpPr>
          <p:cNvPr id="3" name="Title 2"/>
          <p:cNvSpPr>
            <a:spLocks noGrp="1"/>
          </p:cNvSpPr>
          <p:nvPr>
            <p:ph type="title"/>
          </p:nvPr>
        </p:nvSpPr>
        <p:spPr/>
        <p:txBody>
          <a:bodyPr>
            <a:noAutofit/>
          </a:bodyPr>
          <a:lstStyle/>
          <a:p>
            <a:pPr fontAlgn="auto">
              <a:spcAft>
                <a:spcPts val="0"/>
              </a:spcAft>
              <a:defRPr/>
            </a:pPr>
            <a:r>
              <a:rPr lang="en-US" sz="3200" dirty="0" smtClean="0"/>
              <a:t>For Additional Information or Future Questions About the </a:t>
            </a:r>
            <a:r>
              <a:rPr lang="en-US" sz="3200" dirty="0" err="1" smtClean="0"/>
              <a:t>Deafblind</a:t>
            </a:r>
            <a:r>
              <a:rPr lang="en-US" sz="3200" smtClean="0"/>
              <a:t> Census </a:t>
            </a:r>
            <a:r>
              <a:rPr lang="en-US" sz="3200" dirty="0" smtClean="0"/>
              <a:t>and Forms…</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47864"/>
          </a:xfrm>
          <a:prstGeom prst="rect">
            <a:avLst/>
          </a:prstGeom>
        </p:spPr>
        <p:txBody>
          <a:bodyPr wrap="square">
            <a:spAutoFit/>
          </a:bodyPr>
          <a:lstStyle/>
          <a:p>
            <a:endParaRPr lang="en-US" sz="2000" dirty="0" smtClean="0"/>
          </a:p>
          <a:p>
            <a:r>
              <a:rPr lang="en-US" sz="2000" dirty="0" smtClean="0">
                <a:latin typeface="+mn-lt"/>
              </a:rPr>
              <a:t>It is the policy of the Missouri Department of Elementary and Secondary Education not to discriminate on the basis of race, color, religion, gender, national origin, age, or disability in its programs or employment practices as required by Title VI and VII of the Civil Rights Act of 1964, Title IX of the Education Amendments of 1972, Section 504 of the Rehabilitation Act of 1973, the Age Discrimination Act of 1975 and Title II of the Americans with Disabilities Act of 1990.</a:t>
            </a:r>
          </a:p>
          <a:p>
            <a:endParaRPr lang="en-US" sz="2000" dirty="0" smtClean="0">
              <a:latin typeface="+mn-lt"/>
            </a:endParaRPr>
          </a:p>
          <a:p>
            <a:r>
              <a:rPr lang="en-US" sz="2000" dirty="0" smtClean="0">
                <a:latin typeface="+mn-lt"/>
              </a:rPr>
              <a:t>Inquiries related to Department employment practices may be directed to the Jefferson State Office Building, Human Resources Director, 8th floor, 205 Jefferson Street, P.O. Box 480, Jefferson City, Missouri 65102-0480; telephone number (573) 751-9619 or TYY (800) 735-2966. Inquiries related to Department programs and to the location of services, activities, and facilities that are accessible by persons with disabilities may be directed to the Jefferson State Office Building, Office of the General Counsel, Coordinator–Civil Rights Compliance (Title VI/Title IX/504/ADA/Age Act), 6th Floor, 205 Jefferson Street, P.O. Box 480, Jefferson City, MO 65102-0480; telephone number (573) 526-4757 or TTY (800) 735-2966.</a:t>
            </a:r>
            <a:endParaRPr lang="en-US" sz="2000" dirty="0">
              <a:latin typeface="+mn-lt"/>
            </a:endParaRPr>
          </a:p>
        </p:txBody>
      </p:sp>
      <p:pic>
        <p:nvPicPr>
          <p:cNvPr id="5" name="Picture 2"/>
          <p:cNvPicPr>
            <a:picLocks noChangeAspect="1" noChangeArrowheads="1"/>
          </p:cNvPicPr>
          <p:nvPr/>
        </p:nvPicPr>
        <p:blipFill>
          <a:blip r:embed="rId2" cstate="print"/>
          <a:srcRect/>
          <a:stretch>
            <a:fillRect/>
          </a:stretch>
        </p:blipFill>
        <p:spPr bwMode="auto">
          <a:xfrm>
            <a:off x="7391400" y="5573265"/>
            <a:ext cx="1280163" cy="1284735"/>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endParaRPr lang="en-US" dirty="0"/>
          </a:p>
        </p:txBody>
      </p:sp>
      <p:sp>
        <p:nvSpPr>
          <p:cNvPr id="4" name="Title 3"/>
          <p:cNvSpPr>
            <a:spLocks noGrp="1"/>
          </p:cNvSpPr>
          <p:nvPr>
            <p:ph type="title"/>
          </p:nvPr>
        </p:nvSpPr>
        <p:spPr/>
        <p:txBody>
          <a:bodyPr>
            <a:normAutofit fontScale="90000"/>
          </a:bodyPr>
          <a:lstStyle/>
          <a:p>
            <a:pPr algn="just"/>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t>The contents of this presentation were developed, in </a:t>
            </a:r>
            <a:r>
              <a:rPr lang="en-US" sz="2700" dirty="0" err="1" smtClean="0"/>
              <a:t>part,under</a:t>
            </a:r>
            <a:r>
              <a:rPr lang="en-US" sz="2700" dirty="0" smtClean="0"/>
              <a:t> a grant from the Department of Education. However, those contents do not necessarily represent the policy of the Department of Education, and you should not assume endorsement by the Federal Government.</a:t>
            </a:r>
            <a:endParaRPr lang="en-US" sz="2700" dirty="0"/>
          </a:p>
        </p:txBody>
      </p:sp>
      <p:sp>
        <p:nvSpPr>
          <p:cNvPr id="5" name="Text Placeholder 4"/>
          <p:cNvSpPr>
            <a:spLocks noGrp="1"/>
          </p:cNvSpPr>
          <p:nvPr>
            <p:ph type="body" idx="4294967295"/>
          </p:nvPr>
        </p:nvSpPr>
        <p:spPr>
          <a:xfrm>
            <a:off x="4419600" y="5354638"/>
            <a:ext cx="4724400" cy="914400"/>
          </a:xfrm>
        </p:spPr>
        <p:txBody>
          <a:bodyPr/>
          <a:lstStyle/>
          <a:p>
            <a:pPr>
              <a:buNone/>
            </a:pPr>
            <a:r>
              <a:rPr lang="en-US" sz="1800" dirty="0" smtClean="0"/>
              <a:t>		EDGAR, 34 DFR 75.620</a:t>
            </a:r>
            <a:endParaRPr lang="en-US" sz="1800" dirty="0"/>
          </a:p>
        </p:txBody>
      </p:sp>
      <p:pic>
        <p:nvPicPr>
          <p:cNvPr id="6" name="Picture 2"/>
          <p:cNvPicPr>
            <a:picLocks noChangeAspect="1" noChangeArrowheads="1"/>
          </p:cNvPicPr>
          <p:nvPr/>
        </p:nvPicPr>
        <p:blipFill>
          <a:blip r:embed="rId2" cstate="print"/>
          <a:srcRect/>
          <a:stretch>
            <a:fillRect/>
          </a:stretch>
        </p:blipFill>
        <p:spPr bwMode="auto">
          <a:xfrm>
            <a:off x="5867400" y="3886200"/>
            <a:ext cx="1607344" cy="136445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92500" lnSpcReduction="20000"/>
          </a:bodyPr>
          <a:lstStyle/>
          <a:p>
            <a:pPr marL="365760" indent="-256032" fontAlgn="auto">
              <a:spcAft>
                <a:spcPts val="0"/>
              </a:spcAft>
              <a:buFont typeface="Wingdings 3"/>
              <a:buChar char=""/>
              <a:defRPr/>
            </a:pPr>
            <a:r>
              <a:rPr lang="en-US" dirty="0" smtClean="0"/>
              <a:t>In December, each SPOE Director is sent a registration packet that includes: </a:t>
            </a:r>
          </a:p>
          <a:p>
            <a:pPr marL="621792" lvl="1" fontAlgn="auto">
              <a:spcBef>
                <a:spcPts val="324"/>
              </a:spcBef>
              <a:spcAft>
                <a:spcPts val="0"/>
              </a:spcAft>
              <a:buFont typeface="Verdana"/>
              <a:buChar char="◦"/>
              <a:defRPr/>
            </a:pPr>
            <a:r>
              <a:rPr lang="en-US" dirty="0" smtClean="0"/>
              <a:t>A registration form</a:t>
            </a:r>
          </a:p>
          <a:p>
            <a:pPr marL="621792" lvl="1" fontAlgn="auto">
              <a:spcBef>
                <a:spcPts val="324"/>
              </a:spcBef>
              <a:spcAft>
                <a:spcPts val="0"/>
              </a:spcAft>
              <a:buFont typeface="Verdana"/>
              <a:buChar char="◦"/>
              <a:defRPr/>
            </a:pPr>
            <a:r>
              <a:rPr lang="en-US" dirty="0" smtClean="0"/>
              <a:t>Instructions for completing the form</a:t>
            </a:r>
          </a:p>
          <a:p>
            <a:pPr marL="621792" lvl="1" fontAlgn="auto">
              <a:spcBef>
                <a:spcPts val="324"/>
              </a:spcBef>
              <a:spcAft>
                <a:spcPts val="0"/>
              </a:spcAft>
              <a:buFont typeface="Verdana"/>
              <a:buChar char="◦"/>
              <a:defRPr/>
            </a:pPr>
            <a:r>
              <a:rPr lang="en-US" dirty="0" smtClean="0"/>
              <a:t>A Preliminary List of Infants that may be included</a:t>
            </a:r>
          </a:p>
          <a:p>
            <a:pPr marL="621792" lvl="1" fontAlgn="auto">
              <a:spcBef>
                <a:spcPts val="324"/>
              </a:spcBef>
              <a:spcAft>
                <a:spcPts val="0"/>
              </a:spcAft>
              <a:buFont typeface="Verdana"/>
              <a:buChar char="◦"/>
              <a:defRPr/>
            </a:pPr>
            <a:r>
              <a:rPr lang="en-US" dirty="0" smtClean="0"/>
              <a:t>A list of products that can be ordered </a:t>
            </a:r>
          </a:p>
          <a:p>
            <a:pPr marL="621792" lvl="1" fontAlgn="auto">
              <a:spcBef>
                <a:spcPts val="324"/>
              </a:spcBef>
              <a:spcAft>
                <a:spcPts val="0"/>
              </a:spcAft>
              <a:buNone/>
              <a:defRPr/>
            </a:pPr>
            <a:endParaRPr lang="en-US" dirty="0" smtClean="0"/>
          </a:p>
          <a:p>
            <a:pPr marL="365760" indent="-256032" fontAlgn="auto">
              <a:spcAft>
                <a:spcPts val="0"/>
              </a:spcAft>
              <a:buFont typeface="Wingdings 3"/>
              <a:buChar char=""/>
              <a:defRPr/>
            </a:pPr>
            <a:r>
              <a:rPr lang="en-US" dirty="0" smtClean="0"/>
              <a:t>SPOE Directors gather data from Service Coordinators or EI Teams</a:t>
            </a:r>
          </a:p>
          <a:p>
            <a:pPr marL="365760" indent="-256032" fontAlgn="auto">
              <a:spcAft>
                <a:spcPts val="0"/>
              </a:spcAft>
              <a:buNone/>
              <a:defRPr/>
            </a:pPr>
            <a:endParaRPr lang="en-US" dirty="0" smtClean="0"/>
          </a:p>
          <a:p>
            <a:pPr marL="365760" indent="-256032" fontAlgn="auto">
              <a:spcAft>
                <a:spcPts val="0"/>
              </a:spcAft>
              <a:buFont typeface="Wingdings 3"/>
              <a:buChar char=""/>
              <a:defRPr/>
            </a:pPr>
            <a:r>
              <a:rPr lang="en-US" dirty="0" smtClean="0"/>
              <a:t>SPOE Director sends the consolidated list of legally blind children for their region to Yvonne Ali before February 1</a:t>
            </a:r>
            <a:r>
              <a:rPr lang="en-US" baseline="30000" dirty="0" smtClean="0"/>
              <a:t>st</a:t>
            </a:r>
            <a:endParaRPr lang="en-US"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How to Gather the Data for Annual Registration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r>
              <a:rPr lang="en-US" sz="2400" dirty="0" smtClean="0"/>
              <a:t>A visual acuity of 20/200 or less in the better eye with best correction, or </a:t>
            </a:r>
          </a:p>
          <a:p>
            <a:pPr>
              <a:buNone/>
            </a:pPr>
            <a:endParaRPr lang="en-US" sz="2400" dirty="0" smtClean="0"/>
          </a:p>
          <a:p>
            <a:r>
              <a:rPr lang="en-US" sz="2400" smtClean="0"/>
              <a:t>A field </a:t>
            </a:r>
            <a:r>
              <a:rPr lang="en-US" sz="2400" dirty="0" smtClean="0"/>
              <a:t>of vision of 20 degrees or less, or</a:t>
            </a:r>
          </a:p>
          <a:p>
            <a:pPr>
              <a:buNone/>
            </a:pPr>
            <a:endParaRPr lang="en-US" sz="2400" dirty="0" smtClean="0"/>
          </a:p>
          <a:p>
            <a:r>
              <a:rPr lang="en-US" sz="2400" dirty="0" smtClean="0"/>
              <a:t>A brain disorder or damage that causes the eyes to function as if the acuities are 20/200</a:t>
            </a:r>
          </a:p>
          <a:p>
            <a:pPr lvl="1"/>
            <a:r>
              <a:rPr lang="en-US" sz="2000" dirty="0" smtClean="0"/>
              <a:t>This occurs in many cases of Cortical Visual Impairment</a:t>
            </a:r>
          </a:p>
          <a:p>
            <a:pPr lvl="1"/>
            <a:r>
              <a:rPr lang="en-US" sz="2000" dirty="0" smtClean="0"/>
              <a:t>Must be diagnosed by neurologist or eye care specialist</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What is Legal Blindness?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en-US" sz="2400" b="1" dirty="0" smtClean="0"/>
              <a:t>Eye report from an eye care specialist</a:t>
            </a:r>
          </a:p>
          <a:p>
            <a:pPr lvl="1"/>
            <a:r>
              <a:rPr lang="en-US" dirty="0" smtClean="0"/>
              <a:t>A medical diagnosis alone cannot be used to establish legal blindness</a:t>
            </a:r>
          </a:p>
          <a:p>
            <a:pPr lvl="1"/>
            <a:r>
              <a:rPr lang="en-US" dirty="0" smtClean="0"/>
              <a:t>It can be challenging to determine how to determine the visual acuities for an infant with a visual impairment </a:t>
            </a:r>
          </a:p>
          <a:p>
            <a:pPr lvl="1"/>
            <a:r>
              <a:rPr lang="en-US" dirty="0" smtClean="0"/>
              <a:t>Eye care specialist frequently uses terms such as “fix and follow”, “central, steady, and maintained”</a:t>
            </a:r>
          </a:p>
          <a:p>
            <a:pPr lvl="1"/>
            <a:r>
              <a:rPr lang="en-US" dirty="0" smtClean="0"/>
              <a:t>Contact Yvonne Ali if you need assistance in determining the acuity</a:t>
            </a:r>
          </a:p>
          <a:p>
            <a:r>
              <a:rPr lang="en-US" sz="2400" b="1" dirty="0" smtClean="0"/>
              <a:t>Medical report from an eye care specialist, neurologist or other medical doctor</a:t>
            </a:r>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How to Determine Legal Blindness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spcAft>
                <a:spcPts val="0"/>
              </a:spcAft>
              <a:buFont typeface="Wingdings 3"/>
              <a:buChar char=""/>
              <a:defRPr/>
            </a:pPr>
            <a:r>
              <a:rPr lang="en-US" dirty="0" smtClean="0"/>
              <a:t>For each eligible child, the following data must be reported:</a:t>
            </a:r>
          </a:p>
          <a:p>
            <a:pPr marL="621792" lvl="1" fontAlgn="auto">
              <a:spcBef>
                <a:spcPts val="324"/>
              </a:spcBef>
              <a:spcAft>
                <a:spcPts val="0"/>
              </a:spcAft>
              <a:buFont typeface="Verdana"/>
              <a:buChar char="◦"/>
              <a:defRPr/>
            </a:pPr>
            <a:r>
              <a:rPr lang="en-US" dirty="0" smtClean="0"/>
              <a:t>Name (first and last name)</a:t>
            </a:r>
          </a:p>
          <a:p>
            <a:pPr marL="621792" lvl="1" fontAlgn="auto">
              <a:spcBef>
                <a:spcPts val="324"/>
              </a:spcBef>
              <a:spcAft>
                <a:spcPts val="0"/>
              </a:spcAft>
              <a:buFont typeface="Verdana"/>
              <a:buChar char="◦"/>
              <a:defRPr/>
            </a:pPr>
            <a:r>
              <a:rPr lang="en-US" dirty="0" smtClean="0"/>
              <a:t>County of residence</a:t>
            </a:r>
          </a:p>
          <a:p>
            <a:pPr marL="621792" lvl="1" fontAlgn="auto">
              <a:spcBef>
                <a:spcPts val="324"/>
              </a:spcBef>
              <a:spcAft>
                <a:spcPts val="0"/>
              </a:spcAft>
              <a:buFont typeface="Verdana"/>
              <a:buChar char="◦"/>
              <a:defRPr/>
            </a:pPr>
            <a:r>
              <a:rPr lang="en-US" dirty="0" smtClean="0"/>
              <a:t>Date of birth</a:t>
            </a:r>
          </a:p>
          <a:p>
            <a:pPr marL="621792" lvl="1" fontAlgn="auto">
              <a:spcBef>
                <a:spcPts val="324"/>
              </a:spcBef>
              <a:spcAft>
                <a:spcPts val="0"/>
              </a:spcAft>
              <a:buFont typeface="Verdana"/>
              <a:buChar char="◦"/>
              <a:defRPr/>
            </a:pPr>
            <a:r>
              <a:rPr lang="en-US" dirty="0" smtClean="0"/>
              <a:t>Measurement of vision in the right eye</a:t>
            </a:r>
          </a:p>
          <a:p>
            <a:pPr marL="621792" lvl="1" fontAlgn="auto">
              <a:spcBef>
                <a:spcPts val="324"/>
              </a:spcBef>
              <a:spcAft>
                <a:spcPts val="0"/>
              </a:spcAft>
              <a:buFont typeface="Verdana"/>
              <a:buChar char="◦"/>
              <a:defRPr/>
            </a:pPr>
            <a:r>
              <a:rPr lang="en-US" dirty="0" smtClean="0"/>
              <a:t>Measurement of vision in the left eye</a:t>
            </a:r>
          </a:p>
          <a:p>
            <a:pPr marL="621792" lvl="1" fontAlgn="auto">
              <a:spcBef>
                <a:spcPts val="324"/>
              </a:spcBef>
              <a:spcAft>
                <a:spcPts val="0"/>
              </a:spcAft>
              <a:buFont typeface="Verdana"/>
              <a:buChar char="◦"/>
              <a:defRPr/>
            </a:pPr>
            <a:r>
              <a:rPr lang="en-US" dirty="0" smtClean="0"/>
              <a:t>Indicate yes or no whether the child is receiving services from a certificated teacher of children with visual impairment</a:t>
            </a:r>
          </a:p>
          <a:p>
            <a:pPr marL="621792" lvl="1" fontAlgn="auto">
              <a:spcBef>
                <a:spcPts val="324"/>
              </a:spcBef>
              <a:spcAft>
                <a:spcPts val="0"/>
              </a:spcAft>
              <a:buFont typeface="Verdana"/>
              <a:buChar char="◦"/>
              <a:defRPr/>
            </a:pPr>
            <a:r>
              <a:rPr lang="en-US" dirty="0" smtClean="0"/>
              <a:t>Indicate the name of the school district to which the child will transition at the age of three</a:t>
            </a:r>
            <a:endParaRPr lang="en-US" dirty="0"/>
          </a:p>
        </p:txBody>
      </p:sp>
      <p:sp>
        <p:nvSpPr>
          <p:cNvPr id="3" name="Title 2"/>
          <p:cNvSpPr>
            <a:spLocks noGrp="1"/>
          </p:cNvSpPr>
          <p:nvPr>
            <p:ph type="title"/>
          </p:nvPr>
        </p:nvSpPr>
        <p:spPr/>
        <p:txBody>
          <a:bodyPr/>
          <a:lstStyle/>
          <a:p>
            <a:pPr fontAlgn="auto">
              <a:spcAft>
                <a:spcPts val="0"/>
              </a:spcAft>
              <a:defRPr/>
            </a:pPr>
            <a:r>
              <a:rPr lang="en-US" dirty="0" smtClean="0"/>
              <a:t>How – Completing the Form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752600"/>
            <a:ext cx="8229600" cy="3624263"/>
          </a:xfrm>
        </p:spPr>
        <p:txBody>
          <a:bodyPr/>
          <a:lstStyle/>
          <a:p>
            <a:r>
              <a:rPr lang="en-US" smtClean="0"/>
              <a:t>It may have seemed like a lot of work for what seemed like a few children in the beginning</a:t>
            </a:r>
          </a:p>
          <a:p>
            <a:endParaRPr lang="en-US" smtClean="0"/>
          </a:p>
          <a:p>
            <a:r>
              <a:rPr lang="en-US" smtClean="0"/>
              <a:t>It has been successful over time</a:t>
            </a:r>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Success of the Registration of Infants in First Steps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sz="2200" b="1" dirty="0" smtClean="0"/>
              <a:t>2005</a:t>
            </a:r>
            <a:r>
              <a:rPr lang="en-US" sz="2200" dirty="0" smtClean="0"/>
              <a:t> began registering children in First Steps</a:t>
            </a:r>
          </a:p>
          <a:p>
            <a:pPr lvl="1"/>
            <a:r>
              <a:rPr lang="en-US" sz="2200" dirty="0" smtClean="0"/>
              <a:t>Only </a:t>
            </a:r>
            <a:r>
              <a:rPr lang="en-US" sz="2200" b="1" dirty="0" smtClean="0"/>
              <a:t>three</a:t>
            </a:r>
            <a:r>
              <a:rPr lang="en-US" sz="2200" dirty="0" smtClean="0"/>
              <a:t> children were identified</a:t>
            </a:r>
          </a:p>
          <a:p>
            <a:r>
              <a:rPr lang="en-US" sz="2200" b="1" dirty="0" smtClean="0"/>
              <a:t>2006</a:t>
            </a:r>
            <a:r>
              <a:rPr lang="en-US" sz="2200" dirty="0" smtClean="0"/>
              <a:t> – </a:t>
            </a:r>
            <a:r>
              <a:rPr lang="en-US" sz="2200" b="1" dirty="0" smtClean="0"/>
              <a:t>Four</a:t>
            </a:r>
            <a:r>
              <a:rPr lang="en-US" sz="2200" dirty="0" smtClean="0"/>
              <a:t> children registered</a:t>
            </a:r>
          </a:p>
          <a:p>
            <a:r>
              <a:rPr lang="en-US" sz="2200" b="1" dirty="0" smtClean="0"/>
              <a:t>2007</a:t>
            </a:r>
            <a:r>
              <a:rPr lang="en-US" sz="2200" dirty="0" smtClean="0"/>
              <a:t> – </a:t>
            </a:r>
            <a:r>
              <a:rPr lang="en-US" sz="2200" b="1" dirty="0" smtClean="0"/>
              <a:t>Twelve</a:t>
            </a:r>
            <a:r>
              <a:rPr lang="en-US" sz="2200" dirty="0" smtClean="0"/>
              <a:t> children registered</a:t>
            </a:r>
          </a:p>
          <a:p>
            <a:r>
              <a:rPr lang="en-US" sz="2200" b="1" dirty="0" smtClean="0"/>
              <a:t>2012</a:t>
            </a:r>
            <a:r>
              <a:rPr lang="en-US" sz="2200" dirty="0" smtClean="0"/>
              <a:t>- </a:t>
            </a:r>
            <a:r>
              <a:rPr lang="en-US" sz="2200" b="1" dirty="0" smtClean="0"/>
              <a:t>32</a:t>
            </a:r>
            <a:r>
              <a:rPr lang="en-US" sz="2200" dirty="0" smtClean="0"/>
              <a:t> children registered</a:t>
            </a:r>
          </a:p>
          <a:p>
            <a:r>
              <a:rPr lang="en-US" sz="2200" b="1" dirty="0" smtClean="0"/>
              <a:t>2013</a:t>
            </a:r>
            <a:r>
              <a:rPr lang="en-US" sz="2200" dirty="0" smtClean="0"/>
              <a:t> – </a:t>
            </a:r>
            <a:r>
              <a:rPr lang="en-US" sz="2200" b="1" dirty="0" smtClean="0"/>
              <a:t>163</a:t>
            </a:r>
            <a:r>
              <a:rPr lang="en-US" sz="2200" dirty="0" smtClean="0"/>
              <a:t> children enrolled in First Steps (includes those served by Delta Gamma Center for Children with Visual Impairment (</a:t>
            </a:r>
            <a:r>
              <a:rPr lang="en-US" sz="2200" dirty="0" err="1" smtClean="0"/>
              <a:t>StL</a:t>
            </a:r>
            <a:r>
              <a:rPr lang="en-US" sz="2200" dirty="0" smtClean="0"/>
              <a:t>), Children’s Center for the Visually Impaired (KC) Special Learning Center (JC) and Vision Rehabilitation Center of the Ozarks (Springfield) </a:t>
            </a:r>
          </a:p>
          <a:p>
            <a:pPr lvl="1"/>
            <a:r>
              <a:rPr lang="en-US" sz="2200" dirty="0" smtClean="0"/>
              <a:t>Products totaling </a:t>
            </a:r>
            <a:r>
              <a:rPr lang="en-US" sz="2200" b="1" dirty="0" smtClean="0"/>
              <a:t>$33,425 </a:t>
            </a:r>
            <a:r>
              <a:rPr lang="en-US" sz="2200" dirty="0" smtClean="0"/>
              <a:t>in Federal Quota Funds were provided for those children </a:t>
            </a:r>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Success of the Registration of Infants in First Steps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
      <a:dk1>
        <a:sysClr val="windowText" lastClr="000000"/>
      </a:dk1>
      <a:lt1>
        <a:sysClr val="window" lastClr="FFFFFF"/>
      </a:lt1>
      <a:dk2>
        <a:srgbClr val="666666"/>
      </a:dk2>
      <a:lt2>
        <a:srgbClr val="D2D2D2"/>
      </a:lt2>
      <a:accent1>
        <a:srgbClr val="9B0041"/>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4">
    <a:dk1>
      <a:sysClr val="windowText" lastClr="000000"/>
    </a:dk1>
    <a:lt1>
      <a:sysClr val="window" lastClr="FFFFFF"/>
    </a:lt1>
    <a:dk2>
      <a:srgbClr val="666666"/>
    </a:dk2>
    <a:lt2>
      <a:srgbClr val="D2D2D2"/>
    </a:lt2>
    <a:accent1>
      <a:srgbClr val="9B0041"/>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Custom 4">
    <a:dk1>
      <a:sysClr val="windowText" lastClr="000000"/>
    </a:dk1>
    <a:lt1>
      <a:sysClr val="window" lastClr="FFFFFF"/>
    </a:lt1>
    <a:dk2>
      <a:srgbClr val="666666"/>
    </a:dk2>
    <a:lt2>
      <a:srgbClr val="D2D2D2"/>
    </a:lt2>
    <a:accent1>
      <a:srgbClr val="9B0041"/>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3.xml><?xml version="1.0" encoding="utf-8"?>
<a:themeOverride xmlns:a="http://schemas.openxmlformats.org/drawingml/2006/main">
  <a:clrScheme name="Custom 4">
    <a:dk1>
      <a:sysClr val="windowText" lastClr="000000"/>
    </a:dk1>
    <a:lt1>
      <a:sysClr val="window" lastClr="FFFFFF"/>
    </a:lt1>
    <a:dk2>
      <a:srgbClr val="666666"/>
    </a:dk2>
    <a:lt2>
      <a:srgbClr val="D2D2D2"/>
    </a:lt2>
    <a:accent1>
      <a:srgbClr val="9B0041"/>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4.xml><?xml version="1.0" encoding="utf-8"?>
<a:themeOverride xmlns:a="http://schemas.openxmlformats.org/drawingml/2006/main">
  <a:clrScheme name="Custom 4">
    <a:dk1>
      <a:sysClr val="windowText" lastClr="000000"/>
    </a:dk1>
    <a:lt1>
      <a:sysClr val="window" lastClr="FFFFFF"/>
    </a:lt1>
    <a:dk2>
      <a:srgbClr val="666666"/>
    </a:dk2>
    <a:lt2>
      <a:srgbClr val="D2D2D2"/>
    </a:lt2>
    <a:accent1>
      <a:srgbClr val="9B0041"/>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989</TotalTime>
  <Words>2114</Words>
  <Application>Microsoft Office PowerPoint</Application>
  <PresentationFormat>On-screen Show (4:3)</PresentationFormat>
  <Paragraphs>239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            Early Identification and Referral  American Printing House for the Blind (APH) Annual Federal Quota Registration of Children with Legal Blindness   and   Annual National Child Count of Children and Youth who are Deafblind  </vt:lpstr>
      <vt:lpstr>What is the APH Annual Federal Quota Registration of Legally Blind Students and Why Do It?</vt:lpstr>
      <vt:lpstr>When to Register an Infant</vt:lpstr>
      <vt:lpstr>How to Gather the Data for Annual Registration</vt:lpstr>
      <vt:lpstr>What is Legal Blindness?</vt:lpstr>
      <vt:lpstr>How to Determine Legal Blindness</vt:lpstr>
      <vt:lpstr>How – Completing the Form</vt:lpstr>
      <vt:lpstr>Success of the Registration of Infants in First Steps</vt:lpstr>
      <vt:lpstr>Success of the Registration of Infants in First Steps</vt:lpstr>
      <vt:lpstr>PowerPoint Presentation</vt:lpstr>
      <vt:lpstr>For Additional Information or Future Questions About APH Registration…</vt:lpstr>
      <vt:lpstr>Annual National Child Count of Children and Youth who are Deafblind</vt:lpstr>
      <vt:lpstr>Annual National Child Count of Children and Youth who are Deafblind</vt:lpstr>
      <vt:lpstr> Combined Vision and Hearing Loss…What Does It Mean?  </vt:lpstr>
      <vt:lpstr>Combined Vision and Hearing Loss…What Does It Mean?</vt:lpstr>
      <vt:lpstr>Who are these children?</vt:lpstr>
      <vt:lpstr>Who are these children?</vt:lpstr>
      <vt:lpstr>Who are these children? </vt:lpstr>
      <vt:lpstr>Who are these children?</vt:lpstr>
      <vt:lpstr> Say “Hi!” to Allie… </vt:lpstr>
      <vt:lpstr>Meet Josh…</vt:lpstr>
      <vt:lpstr>This is Melissa…</vt:lpstr>
      <vt:lpstr>When does this census occur?</vt:lpstr>
      <vt:lpstr>Why Include Children on the Deafblind Census</vt:lpstr>
      <vt:lpstr>Why Include Children on the Deafblind Census, cont.</vt:lpstr>
      <vt:lpstr>Why Include Children on the Deafblind Census, cont.</vt:lpstr>
      <vt:lpstr>Why Include Children on the Deafblind Census, cont.</vt:lpstr>
      <vt:lpstr>What’s in the census packet?</vt:lpstr>
      <vt:lpstr>What To do with the Census Forms Once Completed…</vt:lpstr>
      <vt:lpstr>Success in Completing the Child Count of Infants with Combined Vision and Hearing Loss in First Steps</vt:lpstr>
      <vt:lpstr>Success in Completing the Child Count of Infants with Combined Vision and Hearing Loss in First Steps</vt:lpstr>
      <vt:lpstr>As a Result…</vt:lpstr>
      <vt:lpstr>PowerPoint Presentation</vt:lpstr>
      <vt:lpstr>For Additional Information or Future Questions About the Deafblind Census and Forms…</vt:lpstr>
      <vt:lpstr>PowerPoint Presentation</vt:lpstr>
      <vt:lpstr>       The contents of this presentation were developed, in part,under a grant from the Department of Education. However, those contents do not necessarily represent the policy of the Department of Education, and you should not assume endorsement by the Federal Government.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Identification and Referral:  American Printing House for the Blind  Annual Federal Quota Registration of Children with Legal Blindness  and  Annual National Child Count of Children and Youth who are Deafblind</dc:title>
  <dc:creator>jmascheck</dc:creator>
  <cp:lastModifiedBy>Elizabeth Bell</cp:lastModifiedBy>
  <cp:revision>102</cp:revision>
  <dcterms:created xsi:type="dcterms:W3CDTF">2012-10-17T19:31:00Z</dcterms:created>
  <dcterms:modified xsi:type="dcterms:W3CDTF">2015-12-03T15:28:23Z</dcterms:modified>
</cp:coreProperties>
</file>