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57" autoAdjust="0"/>
  </p:normalViewPr>
  <p:slideViewPr>
    <p:cSldViewPr>
      <p:cViewPr varScale="1">
        <p:scale>
          <a:sx n="95" d="100"/>
          <a:sy n="95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2102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plementation.fpg.unc.ed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256100" y="980750"/>
            <a:ext cx="8430599" cy="156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latin typeface="PT Sans Caption"/>
                <a:ea typeface="PT Sans Caption"/>
                <a:cs typeface="PT Sans Caption"/>
                <a:sym typeface="PT Sans Caption"/>
              </a:rPr>
              <a:t>Using Implementation Research to Inform Technical Assistance Practice  </a:t>
            </a:r>
          </a:p>
          <a:p>
            <a:pPr algn="ctr">
              <a:spcBef>
                <a:spcPts val="0"/>
              </a:spcBef>
              <a:buNone/>
            </a:pPr>
            <a:endParaRPr sz="1800"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7600" y="5410200"/>
            <a:ext cx="1752902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3537" y="2616363"/>
            <a:ext cx="6975724" cy="14385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371600" y="4535269"/>
            <a:ext cx="2562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Sam Morgan</a:t>
            </a:r>
          </a:p>
          <a:p>
            <a:r>
              <a:rPr lang="en-US" sz="1800" dirty="0" smtClean="0"/>
              <a:t>sam.morgan@hknc.org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337010" y="4535269"/>
            <a:ext cx="2562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Peggy Malloy</a:t>
            </a:r>
          </a:p>
          <a:p>
            <a:r>
              <a:rPr lang="en-US" sz="1800" dirty="0" smtClean="0"/>
              <a:t>malloyp@wou.edu</a:t>
            </a:r>
            <a:endParaRPr lang="en-US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229600" cy="920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 Current Activities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523500" y="1269200"/>
            <a:ext cx="8096999" cy="521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buNone/>
            </a:pPr>
            <a:r>
              <a:rPr lang="en" sz="2400"/>
              <a:t>To develop tools/guides that align implementation science findings with the types of work conducted by NCDB and SDBPs </a:t>
            </a:r>
          </a:p>
          <a:p>
            <a:pPr marL="457200" lvl="0" indent="-342900" rtl="0"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Immediate focus: child-focused support that SDBPs often provide to educational teams or districts</a:t>
            </a:r>
          </a:p>
          <a:p>
            <a:pPr marL="457200" lvl="0" indent="-342900" rtl="0"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Second: guide for systems-focused activities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305024"/>
            <a:ext cx="8229600" cy="99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PT Sans Caption"/>
                <a:ea typeface="PT Sans Caption"/>
                <a:cs typeface="PT Sans Caption"/>
                <a:sym typeface="PT Sans Caption"/>
              </a:rPr>
              <a:t>What does this work involve?</a:t>
            </a:r>
          </a:p>
          <a:p>
            <a:pPr lvl="0" algn="ctr" rtl="0">
              <a:spcBef>
                <a:spcPts val="0"/>
              </a:spcBef>
              <a:buNone/>
            </a:pPr>
            <a:endParaRPr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649950" y="1229050"/>
            <a:ext cx="7844100" cy="512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1. Reviewing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 Caption"/>
              <a:buChar char="●"/>
            </a:pPr>
            <a:r>
              <a:rPr lang="en" sz="1800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existing implementation science frameworks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 Caption"/>
              <a:buChar char="●"/>
            </a:pPr>
            <a:r>
              <a:rPr lang="en" sz="1800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recent research in TA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2. Synthesizing</a:t>
            </a:r>
            <a:r>
              <a:rPr lang="en" sz="1800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 the parts of it that apply to deaf-blind TA network activities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3. Solidifying and adapting</a:t>
            </a:r>
            <a:r>
              <a:rPr lang="en" sz="1800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 the information to make it a good fit for the network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4. Augmenting</a:t>
            </a:r>
            <a:r>
              <a:rPr lang="en" sz="1800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 the information with helpful existing tools (and developing new tools as necessary)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5. Creating a product</a:t>
            </a:r>
            <a:r>
              <a:rPr lang="en" sz="1800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 to make the information easily available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6. TA&amp;D </a:t>
            </a:r>
            <a:r>
              <a:rPr lang="en" sz="1800" dirty="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to promote use of the information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305024"/>
            <a:ext cx="8229600" cy="83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PT Sans Caption"/>
                <a:ea typeface="PT Sans Caption"/>
                <a:cs typeface="PT Sans Caption"/>
                <a:sym typeface="PT Sans Caption"/>
              </a:rPr>
              <a:t>Primary Sources</a:t>
            </a:r>
          </a:p>
          <a:p>
            <a:pPr lvl="0" algn="ctr" rtl="0">
              <a:spcBef>
                <a:spcPts val="0"/>
              </a:spcBef>
              <a:buNone/>
            </a:pPr>
            <a:endParaRPr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457200" y="1337450"/>
            <a:ext cx="7745399" cy="48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b="1" i="1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SISEP Stages of Implementation</a:t>
            </a:r>
            <a:r>
              <a:rPr lang="en" sz="180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 (and other SISEP materials)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State Implementation &amp; Scaling Up of Evidence-Based Practices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3"/>
              </a:rPr>
              <a:t>http://implementation.fpg.unc.edu/</a:t>
            </a:r>
            <a:r>
              <a:rPr lang="en" sz="180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b="1" i="1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Quality Implementation Framework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i="1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Meyers, Durlak, &amp; Wandersman, 2012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b="1" i="1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A technical assistance model for guiding services and systems change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i="1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Article by Le et al. in Journal of Behavioral Health Services &amp; Research, 2014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42275" y="205425"/>
            <a:ext cx="8735999" cy="81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latin typeface="PT Sans Caption"/>
                <a:ea typeface="PT Sans Caption"/>
                <a:cs typeface="PT Sans Caption"/>
                <a:sym typeface="PT Sans Caption"/>
              </a:rPr>
              <a:t>How you can be involved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228599" y="1066800"/>
            <a:ext cx="8763001" cy="541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dk1"/>
                </a:solidFill>
              </a:rPr>
              <a:t>Give input and help us solidify and adapt the framework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 dirty="0">
                <a:solidFill>
                  <a:schemeClr val="dk1"/>
                </a:solidFill>
              </a:rPr>
              <a:t>No limit on the amount of input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 b="1" dirty="0">
                <a:solidFill>
                  <a:schemeClr val="dk1"/>
                </a:solidFill>
              </a:rPr>
              <a:t>Multiple opportunities in multiple ways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 dirty="0">
                <a:solidFill>
                  <a:schemeClr val="dk1"/>
                </a:solidFill>
              </a:rPr>
              <a:t>Differing levels of intensity</a:t>
            </a:r>
          </a:p>
          <a:p>
            <a:pPr marL="457200" lvl="0" indent="-38100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dk1"/>
                </a:solidFill>
              </a:rPr>
              <a:t>Augmenting the framework with tools and </a:t>
            </a:r>
            <a:r>
              <a:rPr lang="en" sz="2400" dirty="0" smtClean="0">
                <a:solidFill>
                  <a:schemeClr val="dk1"/>
                </a:solidFill>
              </a:rPr>
              <a:t>examples/experiences</a:t>
            </a:r>
            <a:endParaRPr lang="en" sz="2400" dirty="0">
              <a:solidFill>
                <a:schemeClr val="dk1"/>
              </a:solidFill>
            </a:endParaRP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 dirty="0">
                <a:solidFill>
                  <a:schemeClr val="dk1"/>
                </a:solidFill>
              </a:rPr>
              <a:t>Contributing what you already use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 dirty="0">
                <a:solidFill>
                  <a:schemeClr val="dk1"/>
                </a:solidFill>
              </a:rPr>
              <a:t>Developing tools collaboratively to fill the gaps</a:t>
            </a:r>
          </a:p>
          <a:p>
            <a:pPr marL="457200" lvl="0" indent="-38100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dk1"/>
                </a:solidFill>
              </a:rPr>
              <a:t>Creating digital product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	Input usability/usefulness</a:t>
            </a:r>
          </a:p>
          <a:p>
            <a:pPr marL="457200" lvl="0" indent="-38100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dk1"/>
                </a:solidFill>
              </a:rPr>
              <a:t>TA on implementation and TA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	Mentoring, presenting, CoP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305024"/>
            <a:ext cx="8229600" cy="83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PT Sans Caption"/>
                <a:ea typeface="PT Sans Caption"/>
                <a:cs typeface="PT Sans Caption"/>
                <a:sym typeface="PT Sans Caption"/>
              </a:rPr>
              <a:t>Current Drafts</a:t>
            </a:r>
          </a:p>
          <a:p>
            <a:pPr lvl="0" algn="ctr" rtl="0">
              <a:spcBef>
                <a:spcPts val="0"/>
              </a:spcBef>
              <a:buNone/>
            </a:pPr>
            <a:endParaRPr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540100" y="1152175"/>
            <a:ext cx="8229600" cy="195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Child-focused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</a:rPr>
              <a:t>Strategies for Child-Focused TA Provided by SDBPs</a:t>
            </a:r>
          </a:p>
          <a:p>
            <a:pPr rtl="0">
              <a:spcBef>
                <a:spcPts val="100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Systems-focused </a:t>
            </a:r>
            <a:r>
              <a:rPr lang="en" sz="2400" b="1" i="1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</a:rPr>
              <a:t>Systems-Change Strategies for NCDB and SDBPs</a:t>
            </a:r>
          </a:p>
          <a:p>
            <a:pPr lvl="0" indent="457200" rtl="0">
              <a:spcBef>
                <a:spcPts val="0"/>
              </a:spcBef>
              <a:buNone/>
            </a:pPr>
            <a:endParaRPr sz="2400" i="1">
              <a:solidFill>
                <a:schemeClr val="dk1"/>
              </a:solidFill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840250" y="3290925"/>
            <a:ext cx="7313700" cy="316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Each follow SISEP Stages of Implementation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Exploration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Installation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Initial Implementation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Full Implementation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Elements within and across stages overlap  (it’s a circular not a linear process)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51"/>
            <a:ext cx="8229600" cy="12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Exploration Phase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/>
              <a:t>(Assessing the Problem &amp; Figuring Out a Solution)</a:t>
            </a:r>
          </a:p>
          <a:p>
            <a:pPr lvl="0" algn="ctr" rtl="0">
              <a:spcBef>
                <a:spcPts val="0"/>
              </a:spcBef>
              <a:buNone/>
            </a:pPr>
            <a:endParaRPr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190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Assess and describe the problem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Use TA needs assessment tools  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>
              <a:spcBef>
                <a:spcPts val="0"/>
              </a:spcBef>
              <a:buNone/>
            </a:pPr>
            <a:endParaRPr sz="1800" b="1">
              <a:solidFill>
                <a:srgbClr val="351C75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528050" y="3589625"/>
            <a:ext cx="4080899" cy="280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Figure out a solution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With recipient, explore potential solutions  and select programs or interventions to be implemented</a:t>
            </a:r>
          </a:p>
          <a:p>
            <a:pPr lvl="0">
              <a:spcBef>
                <a:spcPts val="0"/>
              </a:spcBef>
              <a:buNone/>
            </a:pPr>
            <a:endParaRPr sz="1800"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3"/>
          </p:nvPr>
        </p:nvSpPr>
        <p:spPr>
          <a:xfrm>
            <a:off x="4782075" y="1634275"/>
            <a:ext cx="3694800" cy="174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Assess readiness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Motivation and capacity to carry out the interventions 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351C75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4"/>
          </p:nvPr>
        </p:nvSpPr>
        <p:spPr>
          <a:xfrm>
            <a:off x="4692275" y="3661350"/>
            <a:ext cx="3994500" cy="266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Identify who will be involved in the TA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Obtain buy-in and begin to form partnerships and build trust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51"/>
            <a:ext cx="8229600" cy="12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Installation Phase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/>
              <a:t>(Planning &amp; Initial Training)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722600"/>
            <a:ext cx="3994500" cy="266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In collaboration with recipient, develop TA plan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Organizational tasks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Training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Communication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Teaming/facilitation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Evaluation</a:t>
            </a: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434343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2"/>
          </p:nvPr>
        </p:nvSpPr>
        <p:spPr>
          <a:xfrm>
            <a:off x="4813675" y="1722600"/>
            <a:ext cx="3994500" cy="266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Begin training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Initial training in use of the interventions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Training to build general capacity (e.g., teaming skills)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722600"/>
            <a:ext cx="3994500" cy="336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Begin Implementation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Implementation supports (e.g., release-time) in place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Use of appropriate TA strategies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Maintain communication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434343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813675" y="1722600"/>
            <a:ext cx="3994500" cy="3548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Conduct Process Eval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Self-evaluation of TA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Reassessment of readiness factors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Changes in recipients’ awareness, attitudes, beliefs, and knowledge 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51"/>
            <a:ext cx="8229600" cy="12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Initial Implementation Phase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(SISEP motto: “Get started, then get better!”)</a:t>
            </a:r>
          </a:p>
          <a:p>
            <a:pPr lvl="0" algn="ctr" rtl="0">
              <a:spcBef>
                <a:spcPts val="0"/>
              </a:spcBef>
              <a:buNone/>
            </a:pPr>
            <a:endParaRPr sz="2400"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1174900" y="1503775"/>
            <a:ext cx="3163199" cy="49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Evaluation (see evaluation plan)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Participant evaluation of TA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Participant fidelity to intervention (e.g., targeted behaviors or actions)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Child outcomes 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5399900" y="1503775"/>
            <a:ext cx="3422700" cy="473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351C75"/>
                </a:solidFill>
              </a:rPr>
              <a:t>Celebrate success &amp; plan for the future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Learn from experience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How can future similar TA efforts be improved?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Implications for systems interventions?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Implications for other state projects? 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51"/>
            <a:ext cx="8229600" cy="12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dirty="0"/>
              <a:t>Full Implementation Phase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/>
              <a:t>(good things should be happening)</a:t>
            </a:r>
            <a:r>
              <a:rPr lang="en" dirty="0"/>
              <a:t> 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  <a:p>
            <a:pPr lvl="0" algn="ctr" rtl="0">
              <a:spcBef>
                <a:spcPts val="0"/>
              </a:spcBef>
              <a:buNone/>
            </a:pPr>
            <a:endParaRPr sz="2400" dirty="0"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1066800"/>
            <a:ext cx="7848600" cy="51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Eccles, M. P., &amp; </a:t>
            </a:r>
            <a:r>
              <a:rPr lang="en-US" sz="1800" dirty="0" err="1">
                <a:solidFill>
                  <a:schemeClr val="tx1"/>
                </a:solidFill>
              </a:rPr>
              <a:t>Mittman</a:t>
            </a:r>
            <a:r>
              <a:rPr lang="en-US" sz="1800" dirty="0">
                <a:solidFill>
                  <a:schemeClr val="tx1"/>
                </a:solidFill>
              </a:rPr>
              <a:t>, B. S. (2006). Welcome to Implementation Science. </a:t>
            </a:r>
            <a:r>
              <a:rPr lang="en-US" sz="1800" i="1" dirty="0">
                <a:solidFill>
                  <a:schemeClr val="tx1"/>
                </a:solidFill>
              </a:rPr>
              <a:t>Implementation Science, 1</a:t>
            </a:r>
            <a:r>
              <a:rPr lang="en-US" sz="1800" dirty="0">
                <a:solidFill>
                  <a:schemeClr val="tx1"/>
                </a:solidFill>
              </a:rPr>
              <a:t>(1).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Fixsen</a:t>
            </a:r>
            <a:r>
              <a:rPr lang="en-US" sz="1800" dirty="0">
                <a:solidFill>
                  <a:schemeClr val="tx1"/>
                </a:solidFill>
              </a:rPr>
              <a:t>, D., </a:t>
            </a:r>
            <a:r>
              <a:rPr lang="en-US" sz="1800" dirty="0" err="1">
                <a:solidFill>
                  <a:schemeClr val="tx1"/>
                </a:solidFill>
              </a:rPr>
              <a:t>Blase</a:t>
            </a:r>
            <a:r>
              <a:rPr lang="en-US" sz="1800" dirty="0">
                <a:solidFill>
                  <a:schemeClr val="tx1"/>
                </a:solidFill>
              </a:rPr>
              <a:t>, K., Metz, A., &amp; Van Dyke, M. (2013). Statewide implementation of evidence-based programs. </a:t>
            </a:r>
            <a:r>
              <a:rPr lang="en-US" sz="1800" i="1" dirty="0">
                <a:solidFill>
                  <a:schemeClr val="tx1"/>
                </a:solidFill>
              </a:rPr>
              <a:t>Exceptional Children, 79</a:t>
            </a:r>
            <a:r>
              <a:rPr lang="en-US" sz="1800" dirty="0">
                <a:solidFill>
                  <a:schemeClr val="tx1"/>
                </a:solidFill>
              </a:rPr>
              <a:t>(2), 213–230.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Le, </a:t>
            </a:r>
            <a:r>
              <a:rPr lang="en-US" sz="1800" dirty="0" err="1">
                <a:solidFill>
                  <a:schemeClr val="tx1"/>
                </a:solidFill>
              </a:rPr>
              <a:t>Lan</a:t>
            </a:r>
            <a:r>
              <a:rPr lang="en-US" sz="1800" dirty="0">
                <a:solidFill>
                  <a:schemeClr val="tx1"/>
                </a:solidFill>
              </a:rPr>
              <a:t> T., Anthony, B. J., </a:t>
            </a:r>
            <a:r>
              <a:rPr lang="en-US" sz="1800" dirty="0" err="1">
                <a:solidFill>
                  <a:schemeClr val="tx1"/>
                </a:solidFill>
              </a:rPr>
              <a:t>Bronheim</a:t>
            </a:r>
            <a:r>
              <a:rPr lang="en-US" sz="1800" dirty="0">
                <a:solidFill>
                  <a:schemeClr val="tx1"/>
                </a:solidFill>
              </a:rPr>
              <a:t>, S. M., Holland, C. M., &amp; Perry, D. F. (2014) A technical assistance model for guiding service and systems change. </a:t>
            </a:r>
            <a:r>
              <a:rPr lang="en-US" sz="1800" i="1" dirty="0">
                <a:solidFill>
                  <a:schemeClr val="tx1"/>
                </a:solidFill>
              </a:rPr>
              <a:t>Journal of Behavioral Health Services &amp; Research</a:t>
            </a:r>
            <a:r>
              <a:rPr lang="en-US" sz="1800" dirty="0">
                <a:solidFill>
                  <a:schemeClr val="tx1"/>
                </a:solidFill>
              </a:rPr>
              <a:t>. Published online September 20, 2014.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Meyers</a:t>
            </a:r>
            <a:r>
              <a:rPr lang="en-US" sz="1800" dirty="0">
                <a:solidFill>
                  <a:schemeClr val="tx1"/>
                </a:solidFill>
              </a:rPr>
              <a:t>, D. C., </a:t>
            </a:r>
            <a:r>
              <a:rPr lang="en-US" sz="1800" dirty="0" err="1">
                <a:solidFill>
                  <a:schemeClr val="tx1"/>
                </a:solidFill>
              </a:rPr>
              <a:t>Durlak</a:t>
            </a:r>
            <a:r>
              <a:rPr lang="en-US" sz="1800" dirty="0">
                <a:solidFill>
                  <a:schemeClr val="tx1"/>
                </a:solidFill>
              </a:rPr>
              <a:t>, J. A., &amp; </a:t>
            </a:r>
            <a:r>
              <a:rPr lang="en-US" sz="1800" dirty="0" err="1">
                <a:solidFill>
                  <a:schemeClr val="tx1"/>
                </a:solidFill>
              </a:rPr>
              <a:t>Wandersman</a:t>
            </a:r>
            <a:r>
              <a:rPr lang="en-US" sz="1800" dirty="0">
                <a:solidFill>
                  <a:schemeClr val="tx1"/>
                </a:solidFill>
              </a:rPr>
              <a:t>, A. (2012) The quality implementation framework: A synthesis of critical steps in the implementation process. </a:t>
            </a:r>
            <a:r>
              <a:rPr lang="en-US" sz="1800" i="1" dirty="0">
                <a:solidFill>
                  <a:schemeClr val="tx1"/>
                </a:solidFill>
              </a:rPr>
              <a:t>American Journal of Community Psychology, 50</a:t>
            </a:r>
            <a:r>
              <a:rPr lang="en-US" sz="1800" dirty="0">
                <a:solidFill>
                  <a:schemeClr val="tx1"/>
                </a:solidFill>
              </a:rPr>
              <a:t>, 462-480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State Implementation and Scaling-up of Evidence-based Practices Center (SISEP). (2013-2015). </a:t>
            </a:r>
            <a:r>
              <a:rPr lang="en-US" sz="2000" i="1" dirty="0">
                <a:solidFill>
                  <a:schemeClr val="tx1"/>
                </a:solidFill>
              </a:rPr>
              <a:t>Module 4: Implementation stages</a:t>
            </a:r>
            <a:r>
              <a:rPr lang="en-US" sz="2000" dirty="0">
                <a:solidFill>
                  <a:schemeClr val="tx1"/>
                </a:solidFill>
              </a:rPr>
              <a:t>. Available at http://implementation.fpg.unc.edu/modules-and-lessons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51"/>
            <a:ext cx="8229600" cy="12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dirty="0" smtClean="0"/>
              <a:t>References</a:t>
            </a:r>
            <a:endParaRPr lang="en" dirty="0"/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  <a:p>
            <a:pPr lvl="0" algn="ctr" rtl="0">
              <a:spcBef>
                <a:spcPts val="0"/>
              </a:spcBef>
              <a:buNone/>
            </a:pPr>
            <a:endParaRPr sz="2400" dirty="0"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</p:spTree>
    <p:extLst>
      <p:ext uri="{BB962C8B-B14F-4D97-AF65-F5344CB8AC3E}">
        <p14:creationId xmlns:p14="http://schemas.microsoft.com/office/powerpoint/2010/main" val="3236648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229600" cy="920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 A Little Background . . .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523500" y="1306250"/>
            <a:ext cx="8096999" cy="49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Over the past decade there has been a rapid increase in implementation research</a:t>
            </a:r>
          </a:p>
          <a:p>
            <a:pPr marL="457200" lvl="0" indent="-342900" rtl="0"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Experts (e.g., SISEP) have developed frameworks that translate research findings for service providers  </a:t>
            </a:r>
          </a:p>
          <a:p>
            <a:pPr marL="457200" lvl="0" indent="-342900" rtl="0"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This has been referred to as “practical implementation science”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399" y="4714075"/>
            <a:ext cx="3620324" cy="12138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0" name="Shape 40"/>
          <p:cNvSpPr txBox="1"/>
          <p:nvPr/>
        </p:nvSpPr>
        <p:spPr>
          <a:xfrm>
            <a:off x="4967425" y="4714075"/>
            <a:ext cx="3472500" cy="1213799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/>
              <a:t>Q</a:t>
            </a:r>
            <a:r>
              <a:rPr lang="en" sz="2400"/>
              <a:t>uality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b="1"/>
              <a:t>I</a:t>
            </a:r>
            <a:r>
              <a:rPr lang="en" sz="2400"/>
              <a:t>mplementation</a:t>
            </a:r>
          </a:p>
          <a:p>
            <a:pPr>
              <a:spcBef>
                <a:spcPts val="0"/>
              </a:spcBef>
              <a:buNone/>
            </a:pPr>
            <a:r>
              <a:rPr lang="en" sz="2400" b="1"/>
              <a:t>F</a:t>
            </a:r>
            <a:r>
              <a:rPr lang="en" sz="2400"/>
              <a:t>ramework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229600" cy="920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 A Little Background . . .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41875" y="1269200"/>
            <a:ext cx="8551199" cy="532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To date, research (and corresponding frameworks) have focused on implementation intended to benefit relatively homogeneous groups (rather than for single individuals)</a:t>
            </a:r>
          </a:p>
          <a:p>
            <a:pPr marL="457200" lvl="0" indent="-342900" rtl="0"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/>
              <a:t>One of NCDB’s objectives is to work with state deaf-blind projects to:</a:t>
            </a:r>
          </a:p>
          <a:p>
            <a:pPr marL="914400" lvl="1" indent="-342900" rtl="0">
              <a:spcBef>
                <a:spcPts val="1000"/>
              </a:spcBef>
              <a:buClr>
                <a:schemeClr val="dk1"/>
              </a:buClr>
              <a:buSzPct val="75000"/>
              <a:buFont typeface="Courier New"/>
              <a:buChar char="o"/>
            </a:pPr>
            <a:r>
              <a:rPr lang="en" sz="2400"/>
              <a:t>determine how practical implementation science informs our work related to individualized supports for </a:t>
            </a:r>
            <a:r>
              <a:rPr lang="en"/>
              <a:t>a very heterogeneous population</a:t>
            </a:r>
          </a:p>
          <a:p>
            <a:pPr marL="914400" lvl="1" indent="-342900" rtl="0">
              <a:spcBef>
                <a:spcPts val="1000"/>
              </a:spcBef>
              <a:buClr>
                <a:schemeClr val="dk1"/>
              </a:buClr>
              <a:buSzPct val="75000"/>
              <a:buFont typeface="Courier New"/>
              <a:buChar char="o"/>
            </a:pPr>
            <a:r>
              <a:rPr lang="en" sz="2400"/>
              <a:t>develop tools that </a:t>
            </a:r>
            <a:r>
              <a:rPr lang="en"/>
              <a:t>will help us infuse this knowledge into how we plan and conduct TA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49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/>
              <a:t>Why Implementation?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270325" y="1024350"/>
            <a:ext cx="8679300" cy="56812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 dirty="0"/>
              <a:t>We are all engaged in implementation work across the network at many </a:t>
            </a:r>
            <a:r>
              <a:rPr lang="en" sz="2400" dirty="0" smtClean="0"/>
              <a:t>levels: </a:t>
            </a:r>
            <a:endParaRPr lang="en" sz="1400" dirty="0" smtClean="0"/>
          </a:p>
          <a:p>
            <a:pPr marL="457200" indent="457200" rtl="0">
              <a:spcBef>
                <a:spcPts val="0"/>
              </a:spcBef>
              <a:spcAft>
                <a:spcPts val="0"/>
              </a:spcAft>
              <a:buNone/>
            </a:pPr>
            <a:endParaRPr lang="en" sz="1200" dirty="0"/>
          </a:p>
          <a:p>
            <a:pPr marL="45720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National </a:t>
            </a:r>
            <a:r>
              <a:rPr lang="en" sz="2400" dirty="0"/>
              <a:t>	</a:t>
            </a:r>
            <a:r>
              <a:rPr lang="en" sz="2400" dirty="0" smtClean="0"/>
              <a:t>     State </a:t>
            </a:r>
            <a:r>
              <a:rPr lang="en" sz="2400" dirty="0"/>
              <a:t>	</a:t>
            </a:r>
            <a:r>
              <a:rPr lang="en" sz="2400" dirty="0" smtClean="0"/>
              <a:t>    School</a:t>
            </a:r>
            <a:r>
              <a:rPr lang="en" sz="2400" dirty="0"/>
              <a:t>	</a:t>
            </a:r>
            <a:r>
              <a:rPr lang="en" sz="2400" dirty="0" smtClean="0"/>
              <a:t>	Child</a:t>
            </a:r>
            <a:endParaRPr lang="en" sz="2400" dirty="0"/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endParaRPr sz="1400" dirty="0"/>
          </a:p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 dirty="0"/>
              <a:t>As a network our TA </a:t>
            </a:r>
            <a:r>
              <a:rPr lang="en" sz="2400" dirty="0" smtClean="0"/>
              <a:t>is </a:t>
            </a:r>
            <a:r>
              <a:rPr lang="en" sz="2400" dirty="0"/>
              <a:t>informed by the implementation evidence base in different </a:t>
            </a:r>
            <a:r>
              <a:rPr lang="en" sz="2400" dirty="0" smtClean="0"/>
              <a:t>ways (strategies and tools) </a:t>
            </a:r>
            <a:r>
              <a:rPr lang="en" sz="2400" dirty="0"/>
              <a:t>and to differing </a:t>
            </a:r>
            <a:r>
              <a:rPr lang="en" sz="2400" dirty="0" smtClean="0"/>
              <a:t>degrees</a:t>
            </a:r>
          </a:p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 dirty="0" smtClean="0"/>
              <a:t>Implementation science can help us be purposeful and structured in providing technical assistance, leading to: </a:t>
            </a:r>
          </a:p>
          <a:p>
            <a:pPr marL="914400" lvl="1" indent="-3429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5000"/>
              <a:buFont typeface="Courier New"/>
              <a:buChar char="o"/>
            </a:pPr>
            <a:r>
              <a:rPr lang="en" sz="2400" dirty="0" smtClean="0"/>
              <a:t>increased </a:t>
            </a:r>
            <a:r>
              <a:rPr lang="en" sz="2400" dirty="0"/>
              <a:t>use of effective practices in </a:t>
            </a:r>
            <a:r>
              <a:rPr lang="en" sz="2400" dirty="0" smtClean="0"/>
              <a:t>schools</a:t>
            </a:r>
            <a:r>
              <a:rPr lang="en" dirty="0" smtClean="0"/>
              <a:t> </a:t>
            </a:r>
            <a:r>
              <a:rPr lang="en" dirty="0"/>
              <a:t>&amp; </a:t>
            </a:r>
            <a:r>
              <a:rPr lang="en" dirty="0" smtClean="0"/>
              <a:t>communities</a:t>
            </a:r>
            <a:endParaRPr lang="en" dirty="0"/>
          </a:p>
          <a:p>
            <a:pPr marL="914400" lvl="1" indent="-3429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5000"/>
              <a:buFont typeface="Courier New"/>
              <a:buChar char="o"/>
            </a:pPr>
            <a:r>
              <a:rPr lang="en" sz="2400" dirty="0"/>
              <a:t>better outcomes for kids and families </a:t>
            </a:r>
          </a:p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 dirty="0"/>
              <a:t>Complex needs require collaborative effort and focus</a:t>
            </a:r>
          </a:p>
          <a:p>
            <a:pPr lvl="0" rtl="0">
              <a:spcBef>
                <a:spcPts val="0"/>
              </a:spcBef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53" name="Shape 53"/>
          <p:cNvCxnSpPr/>
          <p:nvPr/>
        </p:nvCxnSpPr>
        <p:spPr>
          <a:xfrm>
            <a:off x="2542801" y="2348101"/>
            <a:ext cx="886199" cy="1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4" name="Shape 54"/>
          <p:cNvCxnSpPr/>
          <p:nvPr/>
        </p:nvCxnSpPr>
        <p:spPr>
          <a:xfrm>
            <a:off x="4392400" y="2362200"/>
            <a:ext cx="768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5" name="Shape 55"/>
          <p:cNvCxnSpPr/>
          <p:nvPr/>
        </p:nvCxnSpPr>
        <p:spPr>
          <a:xfrm>
            <a:off x="6546901" y="2362200"/>
            <a:ext cx="768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8140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/>
              <a:t>Why Implementation?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256100" y="1195050"/>
            <a:ext cx="8579699" cy="537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Developing an implementation guide will help us . . .</a:t>
            </a:r>
          </a:p>
          <a:p>
            <a:pPr marL="571500" lvl="0" indent="-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5000"/>
              <a:buFont typeface="+mj-lt"/>
              <a:buAutoNum type="arabicPeriod"/>
            </a:pPr>
            <a:r>
              <a:rPr lang="en" sz="2400" dirty="0"/>
              <a:t>Develop common vocabulary and organizing principles (to enable us to </a:t>
            </a:r>
            <a:r>
              <a:rPr lang="en" sz="2400" dirty="0" smtClean="0"/>
              <a:t>better collaborate</a:t>
            </a:r>
            <a:r>
              <a:rPr lang="en" sz="2400" dirty="0"/>
              <a:t>)</a:t>
            </a:r>
          </a:p>
          <a:p>
            <a:pPr marL="571500" lvl="0" indent="-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5000"/>
              <a:buFont typeface="+mj-lt"/>
              <a:buAutoNum type="arabicPeriod"/>
            </a:pPr>
            <a:r>
              <a:rPr lang="en" sz="2400" dirty="0"/>
              <a:t>Inform our practice so we become more effective</a:t>
            </a:r>
          </a:p>
          <a:p>
            <a:pPr marL="571500" lvl="0" indent="-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5000"/>
              <a:buFont typeface="+mj-lt"/>
              <a:buAutoNum type="arabicPeriod"/>
            </a:pPr>
            <a:r>
              <a:rPr lang="en" sz="2400" dirty="0"/>
              <a:t>Share and organize our resources and tools</a:t>
            </a:r>
          </a:p>
          <a:p>
            <a:pPr marL="571500" lvl="0" indent="-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5000"/>
              <a:buFont typeface="+mj-lt"/>
              <a:buAutoNum type="arabicPeriod"/>
            </a:pPr>
            <a:r>
              <a:rPr lang="en" sz="2400" dirty="0"/>
              <a:t>Collaborate to develop resources and tools</a:t>
            </a:r>
          </a:p>
          <a:p>
            <a:pPr marL="571500" lvl="0" indent="-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5000"/>
              <a:buFont typeface="+mj-lt"/>
              <a:buAutoNum type="arabicPeriod"/>
            </a:pPr>
            <a:r>
              <a:rPr lang="en" sz="2400" dirty="0"/>
              <a:t>Define how national and state TA intersect</a:t>
            </a:r>
          </a:p>
          <a:p>
            <a:pPr marL="571500" lvl="0" indent="-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5000"/>
              <a:buFont typeface="+mj-lt"/>
              <a:buAutoNum type="arabicPeriod"/>
            </a:pPr>
            <a:r>
              <a:rPr lang="en" sz="2400" dirty="0"/>
              <a:t>Provide an implementation framework that is applicable to low-incidence disabilities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22246"/>
            <a:ext cx="8229600" cy="81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/>
              <a:t>Why Implementation?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28600" y="1066800"/>
            <a:ext cx="8649900" cy="54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/>
              <a:t>Gives us language in common with the broader special education, education, and TA fields that will help us:</a:t>
            </a:r>
          </a:p>
          <a:p>
            <a:pPr marL="457200" lvl="0" indent="-38100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Participate in state and national initiatives</a:t>
            </a:r>
          </a:p>
          <a:p>
            <a:pPr marL="457200" lvl="0" indent="-38100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Inform others regarding what it is the deaf-blind TA network does</a:t>
            </a:r>
          </a:p>
          <a:p>
            <a:pPr marL="457200" lvl="0" indent="-381000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Share what we know to benefit other low-incidence disabilities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Not prescriptive not a checklist….. Provides guidance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An iterative process of improvement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037975" y="353975"/>
            <a:ext cx="6783900" cy="77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What is Implementation?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22100" y="3041900"/>
            <a:ext cx="8229600" cy="25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u="sng"/>
              <a:t>SISEP Definition:</a:t>
            </a:r>
          </a:p>
          <a:p>
            <a:pPr lvl="0" rtl="0">
              <a:spcBef>
                <a:spcPts val="1000"/>
              </a:spcBef>
              <a:buNone/>
            </a:pPr>
            <a:r>
              <a:rPr lang="en" sz="2400" i="1"/>
              <a:t>Implementation is not an event.  It is a mission-oriented process involving multiple decisions, actions, and corrections </a:t>
            </a:r>
            <a:r>
              <a:rPr lang="en" sz="2400" b="1" i="1"/>
              <a:t>designed to make full and effective use of effective innovations in education settings.</a:t>
            </a:r>
            <a:r>
              <a:rPr lang="en" sz="2400" i="1"/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PT Sans Caption"/>
                <a:ea typeface="PT Sans Caption"/>
                <a:cs typeface="PT Sans Caption"/>
                <a:sym typeface="PT Sans Caption"/>
              </a:rPr>
              <a:t>                                                                  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622100" y="1446974"/>
            <a:ext cx="7571099" cy="132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endParaRPr sz="1800" i="1"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mar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400" u="sng"/>
              <a:t>Dictionary definition: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400" i="1"/>
              <a:t>The act of accomplishing some aim or executing some order.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800">
                <a:latin typeface="PT Sans Caption"/>
                <a:ea typeface="PT Sans Caption"/>
                <a:cs typeface="PT Sans Caption"/>
                <a:sym typeface="PT Sans Caption"/>
              </a:rPr>
              <a:t>   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800">
                <a:latin typeface="PT Sans Caption"/>
                <a:ea typeface="PT Sans Caption"/>
                <a:cs typeface="PT Sans Caption"/>
                <a:sym typeface="PT Sans Caption"/>
              </a:rPr>
              <a:t> 								      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502246"/>
            <a:ext cx="8229600" cy="77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What is Implementation Science?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590100" y="1356450"/>
            <a:ext cx="8229600" cy="1579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/>
              <a:t>The scientific study of methods that promote the systematic uptake of research findings and other evidence-based practices into routine practice. </a:t>
            </a:r>
            <a:r>
              <a:rPr lang="en" sz="2400"/>
              <a:t>   (</a:t>
            </a:r>
            <a:r>
              <a:rPr lang="en" sz="1800"/>
              <a:t>Eccles &amp; Mittman, 2006)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                                          											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651900" y="2807875"/>
            <a:ext cx="7963799" cy="351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Recognizes that implementation occurs in settings of great complexity and involves influences at multiple levels: </a:t>
            </a:r>
          </a:p>
          <a:p>
            <a:pPr marL="914400" lvl="0" indent="-342900" rtl="0">
              <a:spcBef>
                <a:spcPts val="100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individuals </a:t>
            </a:r>
          </a:p>
          <a:p>
            <a:pPr marL="914400" lvl="0" indent="-342900" rtl="0">
              <a:spcBef>
                <a:spcPts val="100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organizations</a:t>
            </a:r>
          </a:p>
          <a:p>
            <a:pPr marL="914400" lvl="0" indent="-342900" rtl="0">
              <a:spcBef>
                <a:spcPts val="100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communities</a:t>
            </a:r>
          </a:p>
          <a:p>
            <a:pPr marL="914400" lvl="0" indent="-342900" rtl="0">
              <a:spcBef>
                <a:spcPts val="100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broader societal systems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502246"/>
            <a:ext cx="8229600" cy="77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What is Implementation Science?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90100" y="1487325"/>
            <a:ext cx="7963799" cy="406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History </a:t>
            </a:r>
          </a:p>
          <a:p>
            <a:pPr marL="457200" lvl="0" indent="-342900" rtl="0">
              <a:spcBef>
                <a:spcPts val="100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Outgrowth of the research to practice movement that began a couple of decades earlier </a:t>
            </a:r>
          </a:p>
          <a:p>
            <a:pPr marL="457200" lvl="0" indent="-342900" rtl="0">
              <a:spcBef>
                <a:spcPts val="100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Draws from many fields including psychology, behavioral science, social science, marketing, adult education</a:t>
            </a:r>
          </a:p>
          <a:p>
            <a:pPr marL="457200" lvl="0" indent="-342900" rtl="0">
              <a:spcBef>
                <a:spcPts val="1000"/>
              </a:spcBef>
              <a:buClr>
                <a:srgbClr val="000000"/>
              </a:buClr>
              <a:buSzPct val="75000"/>
              <a:buFont typeface="Arial"/>
              <a:buChar char="●"/>
            </a:pPr>
            <a:r>
              <a:rPr lang="en" sz="2400"/>
              <a:t>Rapidly been becoming codified as a unique discipline</a:t>
            </a:r>
          </a:p>
          <a:p>
            <a:pPr marL="457200" lvl="0" indent="-342900" rtl="0"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It’s a relatively new area of study that will change over time</a:t>
            </a:r>
          </a:p>
          <a:p>
            <a:pPr lvl="0">
              <a:spcBef>
                <a:spcPts val="100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1161</Words>
  <Application>Microsoft Office PowerPoint</Application>
  <PresentationFormat>On-screen Show (4:3)</PresentationFormat>
  <Paragraphs>171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simple-light</vt:lpstr>
      <vt:lpstr>Using Implementation Research to Inform Technical Assistance Practice   </vt:lpstr>
      <vt:lpstr> A Little Background . . .</vt:lpstr>
      <vt:lpstr> A Little Background . . .</vt:lpstr>
      <vt:lpstr>Why Implementation?</vt:lpstr>
      <vt:lpstr>Why Implementation?</vt:lpstr>
      <vt:lpstr>Why Implementation?</vt:lpstr>
      <vt:lpstr>What is Implementation?</vt:lpstr>
      <vt:lpstr>What is Implementation Science?</vt:lpstr>
      <vt:lpstr>What is Implementation Science?</vt:lpstr>
      <vt:lpstr> Current Activities</vt:lpstr>
      <vt:lpstr>What does this work involve? </vt:lpstr>
      <vt:lpstr>Primary Sources </vt:lpstr>
      <vt:lpstr>How you can be involved </vt:lpstr>
      <vt:lpstr>Current Drafts </vt:lpstr>
      <vt:lpstr>Exploration Phase (Assessing the Problem &amp; Figuring Out a Solution) </vt:lpstr>
      <vt:lpstr>Installation Phase  (Planning &amp; Initial Training)</vt:lpstr>
      <vt:lpstr>Initial Implementation Phase (SISEP motto: “Get started, then get better!”) </vt:lpstr>
      <vt:lpstr>Full Implementation Phase (good things should be happening)   </vt:lpstr>
      <vt:lpstr>References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Implementation Research to Inform Technical Assistance Practice</dc:title>
  <dc:creator>Sam Morgan</dc:creator>
  <cp:lastModifiedBy>Windows User</cp:lastModifiedBy>
  <cp:revision>8</cp:revision>
  <dcterms:modified xsi:type="dcterms:W3CDTF">2015-07-27T22:17:26Z</dcterms:modified>
</cp:coreProperties>
</file>